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7" r:id="rId2"/>
    <p:sldId id="261" r:id="rId3"/>
    <p:sldId id="369" r:id="rId4"/>
    <p:sldId id="329" r:id="rId5"/>
    <p:sldId id="259" r:id="rId6"/>
    <p:sldId id="334" r:id="rId7"/>
    <p:sldId id="342" r:id="rId8"/>
    <p:sldId id="344" r:id="rId9"/>
    <p:sldId id="335" r:id="rId10"/>
    <p:sldId id="347" r:id="rId11"/>
    <p:sldId id="356" r:id="rId1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49"/>
    <p:restoredTop sz="65520"/>
  </p:normalViewPr>
  <p:slideViewPr>
    <p:cSldViewPr snapToGrid="0" snapToObjects="1">
      <p:cViewPr varScale="1">
        <p:scale>
          <a:sx n="63" d="100"/>
          <a:sy n="63" d="100"/>
        </p:scale>
        <p:origin x="2088" y="184"/>
      </p:cViewPr>
      <p:guideLst/>
    </p:cSldViewPr>
  </p:slideViewPr>
  <p:notesTextViewPr>
    <p:cViewPr>
      <p:scale>
        <a:sx n="85" d="100"/>
        <a:sy n="85" d="100"/>
      </p:scale>
      <p:origin x="0" y="0"/>
    </p:cViewPr>
  </p:notesTextViewPr>
  <p:sorterViewPr>
    <p:cViewPr varScale="1">
      <p:scale>
        <a:sx n="1" d="1"/>
        <a:sy n="1" d="1"/>
      </p:scale>
      <p:origin x="0" y="-4782"/>
    </p:cViewPr>
  </p:sorterViewPr>
  <p:notesViewPr>
    <p:cSldViewPr snapToGrid="0" snapToObjects="1">
      <p:cViewPr varScale="1">
        <p:scale>
          <a:sx n="82" d="100"/>
          <a:sy n="82" d="100"/>
        </p:scale>
        <p:origin x="3952" y="1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eredith/Dropbox/PfE/Presentations/PV_adop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Average Retail Residential Electricity Prices (EIA 861)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Sheet2!$I$2</c:f>
              <c:strCache>
                <c:ptCount val="1"/>
                <c:pt idx="0">
                  <c:v>PG&amp;E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Sheet2!$H$3:$H$25</c:f>
              <c:numCache>
                <c:formatCode>General</c:formatCode>
                <c:ptCount val="22"/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</c:numCache>
            </c:numRef>
          </c:xVal>
          <c:yVal>
            <c:numRef>
              <c:f>Sheet2!$I$3:$I$25</c:f>
              <c:numCache>
                <c:formatCode>0.00</c:formatCode>
                <c:ptCount val="22"/>
                <c:pt idx="1">
                  <c:v>0.12623819999999999</c:v>
                </c:pt>
                <c:pt idx="2">
                  <c:v>0.13217999999999999</c:v>
                </c:pt>
                <c:pt idx="3">
                  <c:v>0.12597340000000001</c:v>
                </c:pt>
                <c:pt idx="4">
                  <c:v>0.12651499999999999</c:v>
                </c:pt>
                <c:pt idx="5">
                  <c:v>0.12913189999999999</c:v>
                </c:pt>
                <c:pt idx="6">
                  <c:v>0.14613480000000001</c:v>
                </c:pt>
                <c:pt idx="7">
                  <c:v>0.1512416</c:v>
                </c:pt>
                <c:pt idx="8">
                  <c:v>0.13229759999999999</c:v>
                </c:pt>
                <c:pt idx="9">
                  <c:v>0.1574797</c:v>
                </c:pt>
                <c:pt idx="10">
                  <c:v>0.1531921</c:v>
                </c:pt>
                <c:pt idx="11">
                  <c:v>0.1561612</c:v>
                </c:pt>
                <c:pt idx="12">
                  <c:v>0.17024539999999999</c:v>
                </c:pt>
                <c:pt idx="13">
                  <c:v>0.16730429999999999</c:v>
                </c:pt>
                <c:pt idx="14">
                  <c:v>0.18031259999999999</c:v>
                </c:pt>
                <c:pt idx="15">
                  <c:v>0.1994126</c:v>
                </c:pt>
                <c:pt idx="16">
                  <c:v>0.2118121</c:v>
                </c:pt>
                <c:pt idx="17">
                  <c:v>0.22216150000000001</c:v>
                </c:pt>
                <c:pt idx="18">
                  <c:v>0.223491</c:v>
                </c:pt>
                <c:pt idx="19">
                  <c:v>0.23645450000000001</c:v>
                </c:pt>
                <c:pt idx="20">
                  <c:v>0.2586445</c:v>
                </c:pt>
                <c:pt idx="21">
                  <c:v>0.30980000000000002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7B0-5F42-8467-D1019AA10B06}"/>
            </c:ext>
          </c:extLst>
        </c:ser>
        <c:ser>
          <c:idx val="1"/>
          <c:order val="1"/>
          <c:tx>
            <c:strRef>
              <c:f>Sheet2!$J$2</c:f>
              <c:strCache>
                <c:ptCount val="1"/>
                <c:pt idx="0">
                  <c:v>SCE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Sheet2!$H$3:$H$25</c:f>
              <c:numCache>
                <c:formatCode>General</c:formatCode>
                <c:ptCount val="22"/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</c:numCache>
            </c:numRef>
          </c:xVal>
          <c:yVal>
            <c:numRef>
              <c:f>Sheet2!$J$3:$J$25</c:f>
              <c:numCache>
                <c:formatCode>0.00</c:formatCode>
                <c:ptCount val="22"/>
                <c:pt idx="1">
                  <c:v>0.1309099</c:v>
                </c:pt>
                <c:pt idx="2">
                  <c:v>0.138155</c:v>
                </c:pt>
                <c:pt idx="3">
                  <c:v>0.1275375</c:v>
                </c:pt>
                <c:pt idx="4">
                  <c:v>0.12651499999999999</c:v>
                </c:pt>
                <c:pt idx="5">
                  <c:v>0.12870419999999999</c:v>
                </c:pt>
                <c:pt idx="6">
                  <c:v>0.1577221</c:v>
                </c:pt>
                <c:pt idx="7">
                  <c:v>0.1542512</c:v>
                </c:pt>
                <c:pt idx="8">
                  <c:v>0.14976800000000001</c:v>
                </c:pt>
                <c:pt idx="9">
                  <c:v>0.14177419999999999</c:v>
                </c:pt>
                <c:pt idx="10">
                  <c:v>0.14416580000000001</c:v>
                </c:pt>
                <c:pt idx="11">
                  <c:v>0.15995760000000001</c:v>
                </c:pt>
                <c:pt idx="12">
                  <c:v>0.1654649</c:v>
                </c:pt>
                <c:pt idx="13">
                  <c:v>0.16424929999999999</c:v>
                </c:pt>
                <c:pt idx="14">
                  <c:v>0.1651263</c:v>
                </c:pt>
                <c:pt idx="15">
                  <c:v>0.15844</c:v>
                </c:pt>
                <c:pt idx="16">
                  <c:v>0.16598879999999999</c:v>
                </c:pt>
                <c:pt idx="17">
                  <c:v>0.16301740000000001</c:v>
                </c:pt>
                <c:pt idx="18">
                  <c:v>0.1620876</c:v>
                </c:pt>
                <c:pt idx="19">
                  <c:v>0.18215719999999999</c:v>
                </c:pt>
                <c:pt idx="20">
                  <c:v>0.21333640000000001</c:v>
                </c:pt>
                <c:pt idx="21">
                  <c:v>0.2462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7B0-5F42-8467-D1019AA10B06}"/>
            </c:ext>
          </c:extLst>
        </c:ser>
        <c:ser>
          <c:idx val="2"/>
          <c:order val="2"/>
          <c:tx>
            <c:strRef>
              <c:f>Sheet2!$K$2</c:f>
              <c:strCache>
                <c:ptCount val="1"/>
                <c:pt idx="0">
                  <c:v>SDG&amp;E</c:v>
                </c:pt>
              </c:strCache>
            </c:strRef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Sheet2!$H$3:$H$25</c:f>
              <c:numCache>
                <c:formatCode>General</c:formatCode>
                <c:ptCount val="22"/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</c:numCache>
            </c:numRef>
          </c:xVal>
          <c:yVal>
            <c:numRef>
              <c:f>Sheet2!$K$3:$K$25</c:f>
              <c:numCache>
                <c:formatCode>0.00</c:formatCode>
                <c:ptCount val="22"/>
                <c:pt idx="1">
                  <c:v>0.1257865</c:v>
                </c:pt>
                <c:pt idx="2">
                  <c:v>0.1443035</c:v>
                </c:pt>
                <c:pt idx="3">
                  <c:v>0.14346229999999999</c:v>
                </c:pt>
                <c:pt idx="4">
                  <c:v>0.141407</c:v>
                </c:pt>
                <c:pt idx="5">
                  <c:v>0.14788519999999999</c:v>
                </c:pt>
                <c:pt idx="6">
                  <c:v>0.16889109999999999</c:v>
                </c:pt>
                <c:pt idx="7">
                  <c:v>0.1614747</c:v>
                </c:pt>
                <c:pt idx="8">
                  <c:v>0.1623677</c:v>
                </c:pt>
                <c:pt idx="9">
                  <c:v>0.17280209999999999</c:v>
                </c:pt>
                <c:pt idx="10">
                  <c:v>0.17703930000000001</c:v>
                </c:pt>
                <c:pt idx="11">
                  <c:v>0.16366430000000001</c:v>
                </c:pt>
                <c:pt idx="12">
                  <c:v>0.17354459999999999</c:v>
                </c:pt>
                <c:pt idx="13">
                  <c:v>0.18664919999999999</c:v>
                </c:pt>
                <c:pt idx="14">
                  <c:v>0.20806569999999999</c:v>
                </c:pt>
                <c:pt idx="15">
                  <c:v>0.2072417</c:v>
                </c:pt>
                <c:pt idx="16">
                  <c:v>0.22085850000000001</c:v>
                </c:pt>
                <c:pt idx="17">
                  <c:v>0.2531159</c:v>
                </c:pt>
                <c:pt idx="18">
                  <c:v>0.25779980000000002</c:v>
                </c:pt>
                <c:pt idx="19">
                  <c:v>0.26508979999999999</c:v>
                </c:pt>
                <c:pt idx="20">
                  <c:v>0.3064809</c:v>
                </c:pt>
                <c:pt idx="21">
                  <c:v>0.37919999999999998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7B0-5F42-8467-D1019AA10B06}"/>
            </c:ext>
          </c:extLst>
        </c:ser>
        <c:ser>
          <c:idx val="3"/>
          <c:order val="3"/>
          <c:tx>
            <c:strRef>
              <c:f>Sheet2!$L$2</c:f>
              <c:strCache>
                <c:ptCount val="1"/>
                <c:pt idx="0">
                  <c:v>US average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Sheet2!$H$3:$H$25</c:f>
              <c:numCache>
                <c:formatCode>General</c:formatCode>
                <c:ptCount val="22"/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</c:numCache>
            </c:numRef>
          </c:xVal>
          <c:yVal>
            <c:numRef>
              <c:f>Sheet2!$L$3:$L$25</c:f>
              <c:numCache>
                <c:formatCode>General</c:formatCode>
                <c:ptCount val="22"/>
                <c:pt idx="1">
                  <c:v>8.5800000000000001E-2</c:v>
                </c:pt>
                <c:pt idx="2">
                  <c:v>8.4399999999999989E-2</c:v>
                </c:pt>
                <c:pt idx="3">
                  <c:v>8.72E-2</c:v>
                </c:pt>
                <c:pt idx="4">
                  <c:v>8.9499999999999996E-2</c:v>
                </c:pt>
                <c:pt idx="5">
                  <c:v>9.4499999999999987E-2</c:v>
                </c:pt>
                <c:pt idx="6">
                  <c:v>0.10400000000000001</c:v>
                </c:pt>
                <c:pt idx="7">
                  <c:v>0.1065</c:v>
                </c:pt>
                <c:pt idx="8">
                  <c:v>0.11259999999999999</c:v>
                </c:pt>
                <c:pt idx="9">
                  <c:v>0.11539999999999999</c:v>
                </c:pt>
                <c:pt idx="10">
                  <c:v>0.11720000000000001</c:v>
                </c:pt>
                <c:pt idx="11">
                  <c:v>0.1188</c:v>
                </c:pt>
                <c:pt idx="12">
                  <c:v>0.12130000000000001</c:v>
                </c:pt>
                <c:pt idx="13">
                  <c:v>0.12520000000000001</c:v>
                </c:pt>
                <c:pt idx="14">
                  <c:v>0.1265</c:v>
                </c:pt>
                <c:pt idx="15">
                  <c:v>0.1255</c:v>
                </c:pt>
                <c:pt idx="16">
                  <c:v>0.12890000000000001</c:v>
                </c:pt>
                <c:pt idx="17">
                  <c:v>0.12869999999999998</c:v>
                </c:pt>
                <c:pt idx="18">
                  <c:v>0.13009999999999999</c:v>
                </c:pt>
                <c:pt idx="19">
                  <c:v>0.13150000000000001</c:v>
                </c:pt>
                <c:pt idx="20">
                  <c:v>0.13720000000000002</c:v>
                </c:pt>
                <c:pt idx="21" formatCode="0.00">
                  <c:v>0.1512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87B0-5F42-8467-D1019AA10B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1269743"/>
        <c:axId val="1382155119"/>
      </c:scatterChart>
      <c:valAx>
        <c:axId val="321269743"/>
        <c:scaling>
          <c:orientation val="minMax"/>
          <c:max val="2022"/>
          <c:min val="20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2155119"/>
        <c:crosses val="autoZero"/>
        <c:crossBetween val="midCat"/>
        <c:majorUnit val="2"/>
      </c:valAx>
      <c:valAx>
        <c:axId val="1382155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Retail electricity price ($/kWh nominal)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126974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360AFEA-265B-3040-9FB3-C66E00DECD69}" type="datetimeFigureOut">
              <a:rPr lang="en-US" smtClean="0"/>
              <a:t>10/13/23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7665A82-8C78-D944-8CDB-3F60DD5E3C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398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BE72456-CB4C-EB49-9541-C372267F29BF}" type="datetimeFigureOut">
              <a:rPr lang="en-US" smtClean="0"/>
              <a:t>10/13/23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0137136-0A4F-5B40-A5A5-64EB3145DF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681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137136-0A4F-5B40-A5A5-64EB3145DF0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765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137136-0A4F-5B40-A5A5-64EB3145DF0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994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137136-0A4F-5B40-A5A5-64EB3145DF0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825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137136-0A4F-5B40-A5A5-64EB3145DF0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409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137136-0A4F-5B40-A5A5-64EB3145DF0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374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137136-0A4F-5B40-A5A5-64EB3145DF0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756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808304" y="448913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>
              <a:spcBef>
                <a:spcPts val="1019"/>
              </a:spcBef>
              <a:buSzPts val="852"/>
            </a:pPr>
            <a:endParaRPr lang="en-US" dirty="0"/>
          </a:p>
          <a:p>
            <a:endParaRPr dirty="0"/>
          </a:p>
        </p:txBody>
      </p:sp>
      <p:sp>
        <p:nvSpPr>
          <p:cNvPr id="118" name="Google Shape;118;p3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fld id="{00000000-1234-1234-1234-123412341234}" type="slidenum">
              <a:rPr lang="en-US"/>
              <a:p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137136-0A4F-5B40-A5A5-64EB3145DF0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927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137136-0A4F-5B40-A5A5-64EB3145DF0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803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137136-0A4F-5B40-A5A5-64EB3145DF0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892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137136-0A4F-5B40-A5A5-64EB3145DF0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868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446BE-AF50-BC47-AEC4-42F6FE050A47}" type="datetime1">
              <a:rPr lang="en-US" smtClean="0"/>
              <a:t>10/13/23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84904" y="6356349"/>
            <a:ext cx="2743200" cy="365125"/>
          </a:xfrm>
        </p:spPr>
        <p:txBody>
          <a:bodyPr/>
          <a:lstStyle/>
          <a:p>
            <a:fld id="{9B8955B2-F3D3-0545-9504-1A10F31F14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80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F74CA-C1C5-3F47-A32E-B9CBA0FF2FE7}" type="datetime1">
              <a:rPr lang="en-US" smtClean="0"/>
              <a:t>10/13/23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55B2-F3D3-0545-9504-1A10F31F14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0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54DB8-9762-B547-996B-35B294900A19}" type="datetime1">
              <a:rPr lang="en-US" smtClean="0"/>
              <a:t>10/13/23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55B2-F3D3-0545-9504-1A10F31F14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053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4081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BDD7F-B2A6-7545-8848-55D0597FC102}" type="datetime1">
              <a:rPr lang="en-US" smtClean="0"/>
              <a:t>10/13/23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55B2-F3D3-0545-9504-1A10F31F14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474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6A6CF-6A27-E940-8EC0-23EE6260B016}" type="datetime1">
              <a:rPr lang="en-US" smtClean="0"/>
              <a:t>10/13/23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55B2-F3D3-0545-9504-1A10F31F14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48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91745-2AE5-2A49-9492-C218EBF7E9AF}" type="datetime1">
              <a:rPr lang="en-US" smtClean="0"/>
              <a:t>10/13/23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55B2-F3D3-0545-9504-1A10F31F14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642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45BAA-DBE7-7949-B058-83B72129A179}" type="datetime1">
              <a:rPr lang="en-US" smtClean="0"/>
              <a:t>10/13/23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55B2-F3D3-0545-9504-1A10F31F14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338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B7A2D-69AB-E84A-A5CC-E07B84DE2134}" type="datetime1">
              <a:rPr lang="en-US" smtClean="0"/>
              <a:t>10/13/23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55B2-F3D3-0545-9504-1A10F31F14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293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A60AD-C834-5543-B990-BAF613D0C3E9}" type="datetime1">
              <a:rPr lang="en-US" smtClean="0"/>
              <a:t>10/13/23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55B2-F3D3-0545-9504-1A10F31F14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574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1A77-4EE4-7D44-8922-F00B72FA0E3C}" type="datetime1">
              <a:rPr lang="en-US" smtClean="0"/>
              <a:t>10/13/23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55B2-F3D3-0545-9504-1A10F31F14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286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71609-02C5-6F45-BF0F-5D3DB4745CC5}" type="datetime1">
              <a:rPr lang="en-US" smtClean="0"/>
              <a:t>10/13/23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0695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955B2-F3D3-0545-9504-1A10F31F14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0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haas.berkeley.edu/energy-institute/research/abstracts/wp-314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tiff"/><Relationship Id="rId4" Type="http://schemas.openxmlformats.org/officeDocument/2006/relationships/hyperlink" Target="https://haas.berkeley.edu/energy-institute/research/abstracts/wp-33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A236485-26D2-D14D-9EC2-0D490D86EE9D}"/>
              </a:ext>
            </a:extLst>
          </p:cNvPr>
          <p:cNvSpPr/>
          <p:nvPr/>
        </p:nvSpPr>
        <p:spPr>
          <a:xfrm>
            <a:off x="8936676" y="5899136"/>
            <a:ext cx="2899723" cy="757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CEAE1D-EDA2-CD4F-8051-0F474D5A79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267" y="-276008"/>
            <a:ext cx="12564534" cy="77303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1AEFF2-9379-3F4C-BBE5-429AE76EE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4808" y="5737311"/>
            <a:ext cx="3255324" cy="8947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3547DA-6AFC-3345-B0F5-50E6B1367E56}"/>
              </a:ext>
            </a:extLst>
          </p:cNvPr>
          <p:cNvSpPr txBox="1"/>
          <p:nvPr/>
        </p:nvSpPr>
        <p:spPr>
          <a:xfrm>
            <a:off x="215153" y="363071"/>
            <a:ext cx="11976847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Retail Electricity Rate Design and the Clean Energy Transition</a:t>
            </a:r>
            <a:endParaRPr lang="en-US" sz="6000" b="1" dirty="0">
              <a:solidFill>
                <a:schemeClr val="bg1"/>
              </a:solidFill>
              <a:latin typeface="Avenir Black" panose="02000503020000020003" pitchFamily="2" charset="0"/>
            </a:endParaRPr>
          </a:p>
          <a:p>
            <a:endParaRPr lang="en-US" sz="3600" dirty="0">
              <a:solidFill>
                <a:schemeClr val="bg1"/>
              </a:solidFill>
              <a:latin typeface="Avenir Black" panose="02000503020000020003" pitchFamily="2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Avenir Black" panose="02000503020000020003" pitchFamily="2" charset="0"/>
              </a:rPr>
              <a:t>7th Annual Workshop on the Economics of Electricity Policy and Markets</a:t>
            </a:r>
          </a:p>
          <a:p>
            <a:endParaRPr lang="en-US" sz="3600" dirty="0">
              <a:solidFill>
                <a:schemeClr val="bg1"/>
              </a:solidFill>
              <a:latin typeface="Avenir Black" panose="02000503020000020003" pitchFamily="2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Avenir Black" panose="02000503020000020003" pitchFamily="2" charset="0"/>
              </a:rPr>
              <a:t>Ivey Policy and Management Center</a:t>
            </a:r>
          </a:p>
          <a:p>
            <a:r>
              <a:rPr lang="en-US" sz="3600" dirty="0">
                <a:solidFill>
                  <a:schemeClr val="bg1"/>
                </a:solidFill>
                <a:latin typeface="Avenir Black" panose="02000503020000020003" pitchFamily="2" charset="0"/>
              </a:rPr>
              <a:t>October 16, 2023</a:t>
            </a:r>
          </a:p>
          <a:p>
            <a:endParaRPr lang="en-US" sz="4000" b="1" dirty="0">
              <a:solidFill>
                <a:schemeClr val="bg1"/>
              </a:solidFill>
              <a:latin typeface="Avenir Black" panose="02000503020000020003" pitchFamily="2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Avenir Black" panose="02000503020000020003" pitchFamily="2" charset="0"/>
              </a:rPr>
              <a:t>Meredith Fowlie</a:t>
            </a:r>
          </a:p>
          <a:p>
            <a:r>
              <a:rPr lang="en-US" sz="3200" b="1" dirty="0">
                <a:solidFill>
                  <a:schemeClr val="bg1"/>
                </a:solidFill>
                <a:latin typeface="Avenir Black" panose="02000503020000020003" pitchFamily="2" charset="0"/>
              </a:rPr>
              <a:t>UC Berkeley</a:t>
            </a:r>
          </a:p>
        </p:txBody>
      </p:sp>
    </p:spTree>
    <p:extLst>
      <p:ext uri="{BB962C8B-B14F-4D97-AF65-F5344CB8AC3E}">
        <p14:creationId xmlns:p14="http://schemas.microsoft.com/office/powerpoint/2010/main" val="913041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365126"/>
            <a:ext cx="10935789" cy="78440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   California rate reform in progress…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33819" y="1597152"/>
            <a:ext cx="5278047" cy="45288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600"/>
              </a:spcAft>
            </a:pPr>
            <a:r>
              <a:rPr lang="en-US" dirty="0">
                <a:latin typeface="Corbel" charset="0"/>
                <a:ea typeface="Corbel" charset="0"/>
                <a:cs typeface="Corbel" charset="0"/>
              </a:rPr>
              <a:t> </a:t>
            </a:r>
            <a:endParaRPr lang="en-US" sz="3500" dirty="0">
              <a:latin typeface="Corbel" charset="0"/>
              <a:ea typeface="Corbel" charset="0"/>
              <a:cs typeface="Corbel" charset="0"/>
            </a:endParaRPr>
          </a:p>
          <a:p>
            <a:pPr marL="342900" indent="-342900" algn="l">
              <a:spcAft>
                <a:spcPts val="600"/>
              </a:spcAft>
              <a:buFont typeface="Arial" charset="0"/>
              <a:buChar char="•"/>
            </a:pPr>
            <a:r>
              <a:rPr lang="en-US" sz="3400" dirty="0">
                <a:latin typeface="Corbel" charset="0"/>
                <a:ea typeface="Corbel" charset="0"/>
                <a:cs typeface="Corbel" charset="0"/>
              </a:rPr>
              <a:t>New law directs California’s utilities to implement an income graduated fixed charge. </a:t>
            </a:r>
          </a:p>
          <a:p>
            <a:pPr marL="342900" indent="-342900" algn="l">
              <a:spcAft>
                <a:spcPts val="600"/>
              </a:spcAft>
              <a:buFont typeface="Arial" charset="0"/>
              <a:buChar char="•"/>
            </a:pPr>
            <a:endParaRPr lang="en-US" sz="3400" dirty="0">
              <a:latin typeface="Corbel" charset="0"/>
              <a:ea typeface="Corbel" charset="0"/>
              <a:cs typeface="Corbel" charset="0"/>
            </a:endParaRPr>
          </a:p>
          <a:p>
            <a:pPr marL="342900" indent="-342900" algn="l">
              <a:spcAft>
                <a:spcPts val="600"/>
              </a:spcAft>
              <a:buFont typeface="Arial" charset="0"/>
              <a:buChar char="•"/>
            </a:pPr>
            <a:r>
              <a:rPr lang="en-US" sz="3400" dirty="0">
                <a:latin typeface="Corbel" charset="0"/>
                <a:ea typeface="Corbel" charset="0"/>
                <a:cs typeface="Corbel" charset="0"/>
              </a:rPr>
              <a:t>Not without controversy…stay tuned!</a:t>
            </a:r>
          </a:p>
          <a:p>
            <a:pPr marL="800100" lvl="1" indent="-342900" algn="l">
              <a:spcAft>
                <a:spcPts val="600"/>
              </a:spcAft>
              <a:buFont typeface="Arial" charset="0"/>
              <a:buChar char="•"/>
            </a:pPr>
            <a:endParaRPr lang="en-US" sz="3000" dirty="0">
              <a:latin typeface="Corbel" charset="0"/>
              <a:ea typeface="Corbel" charset="0"/>
              <a:cs typeface="Corbel" charset="0"/>
            </a:endParaRPr>
          </a:p>
          <a:p>
            <a:pPr algn="l"/>
            <a:endParaRPr lang="en-US" dirty="0"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1AC537-D101-8D45-822E-5FD871AB9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0295" y="6037194"/>
            <a:ext cx="2154498" cy="5922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2C3AFB-DAEB-BE33-1CC7-76F031326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0920" y="4266412"/>
            <a:ext cx="6101080" cy="17707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21A535-8E8A-DA8E-CBB7-0A5484C5B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0920" y="1382152"/>
            <a:ext cx="4247286" cy="288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691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365126"/>
            <a:ext cx="10881545" cy="78440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     Related Work: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33819" y="1399142"/>
            <a:ext cx="11460791" cy="4934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Aft>
                <a:spcPts val="600"/>
              </a:spcAft>
              <a:buFont typeface="Arial" charset="0"/>
              <a:buChar char="•"/>
            </a:pPr>
            <a:endParaRPr lang="en-US" dirty="0">
              <a:latin typeface="Corbel" charset="0"/>
              <a:ea typeface="Corbel" charset="0"/>
              <a:cs typeface="Corbel" charset="0"/>
            </a:endParaRPr>
          </a:p>
          <a:p>
            <a:pPr marL="342900" indent="-342900" algn="l">
              <a:spcAft>
                <a:spcPts val="600"/>
              </a:spcAft>
              <a:buFont typeface="Arial" charset="0"/>
              <a:buChar char="•"/>
            </a:pPr>
            <a:endParaRPr lang="en-US" dirty="0">
              <a:latin typeface="Corbel" charset="0"/>
              <a:ea typeface="Corbel" charset="0"/>
              <a:cs typeface="Corbel" charset="0"/>
            </a:endParaRPr>
          </a:p>
          <a:p>
            <a:pPr marL="342900" indent="-342900" algn="l">
              <a:spcAft>
                <a:spcPts val="600"/>
              </a:spcAft>
              <a:buFont typeface="Arial" charset="0"/>
              <a:buChar char="•"/>
            </a:pPr>
            <a:r>
              <a:rPr lang="en-US" dirty="0" err="1">
                <a:latin typeface="Corbel" charset="0"/>
                <a:ea typeface="Corbel" charset="0"/>
                <a:cs typeface="Corbel" charset="0"/>
              </a:rPr>
              <a:t>Borenstein</a:t>
            </a:r>
            <a:r>
              <a:rPr lang="en-US" dirty="0">
                <a:latin typeface="Corbel" charset="0"/>
                <a:ea typeface="Corbel" charset="0"/>
                <a:cs typeface="Corbel" charset="0"/>
              </a:rPr>
              <a:t>, Fowlie and </a:t>
            </a:r>
            <a:r>
              <a:rPr lang="en-US" dirty="0" err="1">
                <a:latin typeface="Corbel" charset="0"/>
                <a:ea typeface="Corbel" charset="0"/>
                <a:cs typeface="Corbel" charset="0"/>
              </a:rPr>
              <a:t>Sallee</a:t>
            </a:r>
            <a:r>
              <a:rPr lang="en-US" dirty="0">
                <a:latin typeface="Corbel" charset="0"/>
                <a:ea typeface="Corbel" charset="0"/>
                <a:cs typeface="Corbel" charset="0"/>
              </a:rPr>
              <a:t>. </a:t>
            </a:r>
            <a:r>
              <a:rPr lang="en-US" u="sng" dirty="0">
                <a:hlinkClick r:id="rId3"/>
              </a:rPr>
              <a:t>Designing Electricity Rates for An Equitable Energy Transition</a:t>
            </a:r>
            <a:r>
              <a:rPr lang="en-US" dirty="0"/>
              <a:t>, Energy Institute at Haas Working Paper #314, February 2021</a:t>
            </a:r>
          </a:p>
          <a:p>
            <a:pPr marL="342900" indent="-342900" algn="l">
              <a:spcAft>
                <a:spcPts val="600"/>
              </a:spcAft>
              <a:buFont typeface="Arial" charset="0"/>
              <a:buChar char="•"/>
            </a:pPr>
            <a:r>
              <a:rPr lang="en-US" dirty="0" err="1"/>
              <a:t>Borenstein</a:t>
            </a:r>
            <a:r>
              <a:rPr lang="en-US" dirty="0"/>
              <a:t>, Fowlie and </a:t>
            </a:r>
            <a:r>
              <a:rPr lang="en-US" dirty="0" err="1"/>
              <a:t>Sallee</a:t>
            </a:r>
            <a:r>
              <a:rPr lang="en-US" dirty="0"/>
              <a:t>. </a:t>
            </a:r>
            <a:r>
              <a:rPr lang="en-US" u="sng" dirty="0">
                <a:hlinkClick r:id="rId4"/>
              </a:rPr>
              <a:t>Paying for Electricity in California: How Residential Rate Design Impacts Equity and Electrification</a:t>
            </a:r>
            <a:r>
              <a:rPr lang="en-US" dirty="0"/>
              <a:t>, Energy Institute at Haas Working Paper #330, September 2022</a:t>
            </a:r>
            <a:endParaRPr lang="en-US" b="1" dirty="0"/>
          </a:p>
          <a:p>
            <a:pPr algn="l">
              <a:spcAft>
                <a:spcPts val="600"/>
              </a:spcAft>
            </a:pPr>
            <a:endParaRPr lang="en-US" b="1" dirty="0"/>
          </a:p>
          <a:p>
            <a:pPr marL="342900" indent="-342900" algn="l">
              <a:spcAft>
                <a:spcPts val="600"/>
              </a:spcAft>
              <a:buFont typeface="Arial" charset="0"/>
              <a:buChar char="•"/>
            </a:pPr>
            <a:endParaRPr lang="en-US" dirty="0">
              <a:latin typeface="Corbel" charset="0"/>
              <a:ea typeface="Corbel" charset="0"/>
              <a:cs typeface="Corbel" charset="0"/>
            </a:endParaRPr>
          </a:p>
          <a:p>
            <a:pPr marL="342900" indent="-342900" algn="l">
              <a:spcAft>
                <a:spcPts val="600"/>
              </a:spcAft>
              <a:buFont typeface="Arial" charset="0"/>
              <a:buChar char="•"/>
            </a:pPr>
            <a:endParaRPr lang="en-US" dirty="0">
              <a:latin typeface="Corbel" charset="0"/>
              <a:ea typeface="Corbel" charset="0"/>
              <a:cs typeface="Corbel" charset="0"/>
            </a:endParaRPr>
          </a:p>
          <a:p>
            <a:pPr algn="l"/>
            <a:endParaRPr lang="en-US" dirty="0"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1AC537-D101-8D45-822E-5FD871AB90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0295" y="6037194"/>
            <a:ext cx="2154498" cy="59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32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365126"/>
            <a:ext cx="11039262" cy="78440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Electricity markets and the clean energy transition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4C9FFFC-273B-0E49-9005-5CC110DE1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9261" y="1731190"/>
            <a:ext cx="4312531" cy="31337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64A044-199A-A849-975D-02CE1F8D66F8}"/>
              </a:ext>
            </a:extLst>
          </p:cNvPr>
          <p:cNvSpPr txBox="1"/>
          <p:nvPr/>
        </p:nvSpPr>
        <p:spPr>
          <a:xfrm>
            <a:off x="486696" y="1674673"/>
            <a:ext cx="709672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Two-step plan for deep decarbonization:</a:t>
            </a:r>
          </a:p>
          <a:p>
            <a:endParaRPr lang="en-US" sz="3200" b="1" dirty="0"/>
          </a:p>
          <a:p>
            <a:pPr marL="971550" lvl="1" indent="-514350">
              <a:buAutoNum type="arabicPeriod"/>
            </a:pPr>
            <a:r>
              <a:rPr lang="en-US" sz="3200" dirty="0"/>
              <a:t>Generate clean electricity</a:t>
            </a:r>
          </a:p>
          <a:p>
            <a:pPr marL="971550" lvl="1" indent="-514350">
              <a:buAutoNum type="arabicPeriod"/>
            </a:pPr>
            <a:r>
              <a:rPr lang="en-US" sz="3200" dirty="0"/>
              <a:t>Electrify everything</a:t>
            </a:r>
          </a:p>
          <a:p>
            <a:endParaRPr lang="en-US" sz="3200" dirty="0"/>
          </a:p>
          <a:p>
            <a:r>
              <a:rPr lang="en-US" sz="3200" dirty="0"/>
              <a:t>This will require big investments in a cleaner, larger, more resilient power system.</a:t>
            </a:r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4581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461763"/>
            <a:ext cx="10935789" cy="78440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   As power sector costs rise, so do retail prices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77836" y="1571099"/>
            <a:ext cx="4611406" cy="44673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600"/>
              </a:spcAft>
            </a:pPr>
            <a:endParaRPr lang="en-US" dirty="0">
              <a:latin typeface="Corbel" charset="0"/>
              <a:ea typeface="Corbel" charset="0"/>
              <a:cs typeface="Corbel" charset="0"/>
            </a:endParaRP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Corbel" charset="0"/>
                <a:ea typeface="Corbel" charset="0"/>
                <a:cs typeface="Corbel" charset="0"/>
              </a:rPr>
              <a:t>High volumetric rates disproportionately impact disadvantaged households.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dirty="0">
              <a:latin typeface="Corbel" charset="0"/>
              <a:ea typeface="Corbel" charset="0"/>
              <a:cs typeface="Corbel" charset="0"/>
            </a:endParaRP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Corbel" charset="0"/>
                <a:ea typeface="Corbel" charset="0"/>
                <a:cs typeface="Corbel" charset="0"/>
              </a:rPr>
              <a:t>Affordability concerns loom large in areas with high prices.</a:t>
            </a:r>
          </a:p>
          <a:p>
            <a:pPr algn="l">
              <a:spcAft>
                <a:spcPts val="600"/>
              </a:spcAft>
            </a:pPr>
            <a:endParaRPr lang="en-US" sz="2600" dirty="0">
              <a:latin typeface="Corbel" charset="0"/>
              <a:ea typeface="Corbel" charset="0"/>
              <a:cs typeface="Corbel" charset="0"/>
            </a:endParaRPr>
          </a:p>
          <a:p>
            <a:pPr marL="342900" indent="-342900" algn="l">
              <a:spcAft>
                <a:spcPts val="600"/>
              </a:spcAft>
              <a:buFont typeface="Arial" charset="0"/>
              <a:buChar char="•"/>
            </a:pPr>
            <a:r>
              <a:rPr lang="en-US" sz="2600" dirty="0">
                <a:latin typeface="Corbel" charset="0"/>
                <a:ea typeface="Corbel" charset="0"/>
                <a:cs typeface="Corbel" charset="0"/>
              </a:rPr>
              <a:t>California could foreshadow  trends in other jurisdictions with rising fixed electricity costs and increasing climate ambition.</a:t>
            </a:r>
          </a:p>
          <a:p>
            <a:pPr marL="800100" lvl="1" indent="-342900" algn="l">
              <a:spcAft>
                <a:spcPts val="600"/>
              </a:spcAft>
              <a:buFont typeface="Arial" charset="0"/>
              <a:buChar char="•"/>
            </a:pPr>
            <a:endParaRPr lang="en-US" sz="2400" dirty="0">
              <a:latin typeface="Corbel" charset="0"/>
              <a:ea typeface="Corbel" charset="0"/>
              <a:cs typeface="Corbel" charset="0"/>
            </a:endParaRPr>
          </a:p>
          <a:p>
            <a:pPr algn="l"/>
            <a:endParaRPr lang="en-US" sz="2000" dirty="0"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1AC537-D101-8D45-822E-5FD871AB9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0295" y="6037194"/>
            <a:ext cx="2154498" cy="5922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86940C-9A2F-782F-20B0-619A736429F8}"/>
              </a:ext>
            </a:extLst>
          </p:cNvPr>
          <p:cNvSpPr txBox="1"/>
          <p:nvPr/>
        </p:nvSpPr>
        <p:spPr>
          <a:xfrm>
            <a:off x="4889242" y="6202671"/>
            <a:ext cx="5150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US Energy Information Administration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86F470-A92D-8975-40D5-1D074479D1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0129"/>
          <a:stretch/>
        </p:blipFill>
        <p:spPr>
          <a:xfrm>
            <a:off x="3737169" y="5237193"/>
            <a:ext cx="8751923" cy="5922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95256F-F35A-6B40-33E6-948B63C3D8A9}"/>
              </a:ext>
            </a:extLst>
          </p:cNvPr>
          <p:cNvSpPr txBox="1"/>
          <p:nvPr/>
        </p:nvSpPr>
        <p:spPr>
          <a:xfrm>
            <a:off x="6030685" y="1353869"/>
            <a:ext cx="5150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Average Residential Electricity Prices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B1CD02C-A943-E953-44B5-48E070CBED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796366"/>
              </p:ext>
            </p:extLst>
          </p:nvPr>
        </p:nvGraphicFramePr>
        <p:xfrm>
          <a:off x="4889241" y="1453966"/>
          <a:ext cx="7024923" cy="5111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851931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433188"/>
            <a:ext cx="10935789" cy="78440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	Residential prices versus social marginal cost ($/kWh)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1A0ECC-1F3E-B248-89B3-D635C443EA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35" r="4308" b="65571"/>
          <a:stretch/>
        </p:blipFill>
        <p:spPr>
          <a:xfrm>
            <a:off x="292474" y="1378834"/>
            <a:ext cx="11342319" cy="41449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20ED59-FC91-E343-A8FE-D8E5A99262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07" t="91470" r="43552" b="6369"/>
          <a:stretch/>
        </p:blipFill>
        <p:spPr>
          <a:xfrm>
            <a:off x="4736725" y="5523737"/>
            <a:ext cx="7162801" cy="36512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B984B2-7D1D-2545-AEEF-A9C553E83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55B2-F3D3-0545-9504-1A10F31F148A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28689E-8C5A-7D0A-2123-050810727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0295" y="6037194"/>
            <a:ext cx="2154498" cy="59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905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 txBox="1"/>
          <p:nvPr/>
        </p:nvSpPr>
        <p:spPr>
          <a:xfrm>
            <a:off x="0" y="365126"/>
            <a:ext cx="10935789" cy="784406"/>
          </a:xfrm>
          <a:prstGeom prst="rect">
            <a:avLst/>
          </a:prstGeom>
          <a:solidFill>
            <a:srgbClr val="1E4E79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rbel"/>
              <a:buNone/>
            </a:pPr>
            <a:r>
              <a:rPr lang="en-US" sz="4000" b="1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What is driving the gap between price and SMC?</a:t>
            </a:r>
            <a:endParaRPr dirty="0"/>
          </a:p>
        </p:txBody>
      </p:sp>
      <p:sp>
        <p:nvSpPr>
          <p:cNvPr id="121" name="Google Shape;121;p3"/>
          <p:cNvSpPr txBox="1">
            <a:spLocks noGrp="1"/>
          </p:cNvSpPr>
          <p:nvPr>
            <p:ph type="body" idx="1"/>
          </p:nvPr>
        </p:nvSpPr>
        <p:spPr>
          <a:xfrm>
            <a:off x="451400" y="1332854"/>
            <a:ext cx="10484400" cy="5023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/>
              <a:t>Legacy infrastructure costs</a:t>
            </a:r>
          </a:p>
          <a:p>
            <a:pPr marL="457200" indent="-406400">
              <a:buSzPts val="2800"/>
            </a:pPr>
            <a:r>
              <a:rPr lang="en-US" sz="2400" dirty="0"/>
              <a:t>Legacy energy contracts that are now above market</a:t>
            </a:r>
          </a:p>
          <a:p>
            <a:pPr marL="457200" indent="-406400">
              <a:buSzPts val="2800"/>
            </a:pPr>
            <a:r>
              <a:rPr lang="en-US" sz="2400" dirty="0"/>
              <a:t>Vegetation management</a:t>
            </a:r>
          </a:p>
          <a:p>
            <a:pPr marL="457200" indent="-406400">
              <a:buSzPts val="2800"/>
            </a:pPr>
            <a:r>
              <a:rPr lang="en-US" sz="2400" dirty="0"/>
              <a:t>Distribution system maintenance and upgrades</a:t>
            </a:r>
          </a:p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/>
              <a:t>Grid hardening/wildfire risk mitigation</a:t>
            </a:r>
          </a:p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/>
              <a:t>Wildfire victim compensation (due to “inverse condemnation”)</a:t>
            </a:r>
          </a:p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/>
              <a:t>Subsidies for new technology R&amp;D</a:t>
            </a:r>
          </a:p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/>
              <a:t>Energy efficiency programs, EV charging stations</a:t>
            </a:r>
          </a:p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/>
              <a:t>Subsidies for low-income customers</a:t>
            </a:r>
          </a:p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/>
              <a:t>Net energy metering for rooftop solar (due to P&gt;&gt;SMC)</a:t>
            </a:r>
          </a:p>
          <a:p>
            <a:pPr marL="457200" lvl="0" indent="-406400">
              <a:buSzPts val="2800"/>
            </a:pPr>
            <a:r>
              <a:rPr lang="en-US" sz="2400" dirty="0"/>
              <a:t>…and prices are set to rise further relative to SMC</a:t>
            </a:r>
          </a:p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endParaRPr lang="en-US" sz="2400" dirty="0"/>
          </a:p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endParaRPr lang="en-US" sz="2400" dirty="0"/>
          </a:p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endParaRPr sz="2400" dirty="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852"/>
              <a:buNone/>
            </a:pPr>
            <a:endParaRPr sz="2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852"/>
              <a:buNone/>
            </a:pPr>
            <a:endParaRPr sz="2400" dirty="0"/>
          </a:p>
        </p:txBody>
      </p:sp>
      <p:pic>
        <p:nvPicPr>
          <p:cNvPr id="122" name="Google Shape;12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80295" y="6037194"/>
            <a:ext cx="2154498" cy="59220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468764"/>
            <a:ext cx="10935789" cy="78440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   Monthly Residual Cost Burden by Income Category (2019)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627946-4CC0-9140-B9BE-F6E4F2070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3515" y="6037194"/>
            <a:ext cx="2154498" cy="59220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631A708-CB4D-7C4A-84B7-5818DFB04412}"/>
              </a:ext>
            </a:extLst>
          </p:cNvPr>
          <p:cNvSpPr txBox="1">
            <a:spLocks/>
          </p:cNvSpPr>
          <p:nvPr/>
        </p:nvSpPr>
        <p:spPr>
          <a:xfrm>
            <a:off x="7741920" y="1734109"/>
            <a:ext cx="3829344" cy="4599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Richer households pay more per year towards residual cost recovery.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But lower income households pay a much higher share of income.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This “electricity tax” is quite regressive.</a:t>
            </a:r>
          </a:p>
        </p:txBody>
      </p:sp>
      <p:pic>
        <p:nvPicPr>
          <p:cNvPr id="5" name="Picture 4" descr="A picture containing text, diagram, line, parallel&#10;&#10;Description automatically generated">
            <a:extLst>
              <a:ext uri="{FF2B5EF4-FFF2-40B4-BE49-F238E27FC236}">
                <a16:creationId xmlns:a16="http://schemas.microsoft.com/office/drawing/2014/main" id="{1BF54D76-F3E0-5BDA-D428-AD700E3CDF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"/>
          <a:stretch/>
        </p:blipFill>
        <p:spPr>
          <a:xfrm>
            <a:off x="324457" y="1261636"/>
            <a:ext cx="7050010" cy="558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1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365126"/>
            <a:ext cx="10935789" cy="78440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	Solutions?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57207" y="1685856"/>
            <a:ext cx="107813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Aft>
                <a:spcPts val="600"/>
              </a:spcAft>
              <a:buFont typeface="Arial" charset="0"/>
              <a:buChar char="•"/>
            </a:pPr>
            <a:r>
              <a:rPr lang="en-US" sz="2800" dirty="0">
                <a:ea typeface="Corbel" charset="0"/>
                <a:cs typeface="Corbel" charset="0"/>
              </a:rPr>
              <a:t>The current rate structure (high volumetric prices above SMC to recover non-incremental costs) is slowing progress on electrification and amounts to a relatively regressive tax.</a:t>
            </a:r>
          </a:p>
          <a:p>
            <a:pPr marL="342900" indent="-342900" algn="l">
              <a:spcAft>
                <a:spcPts val="600"/>
              </a:spcAft>
              <a:buFont typeface="Arial" charset="0"/>
              <a:buChar char="•"/>
            </a:pPr>
            <a:endParaRPr lang="en-US" sz="2800" dirty="0">
              <a:ea typeface="Corbel" charset="0"/>
              <a:cs typeface="Corbel" charset="0"/>
            </a:endParaRPr>
          </a:p>
          <a:p>
            <a:pPr marL="342900" indent="-342900" algn="l">
              <a:spcAft>
                <a:spcPts val="600"/>
              </a:spcAft>
              <a:buFont typeface="Arial" charset="0"/>
              <a:buChar char="•"/>
            </a:pPr>
            <a:r>
              <a:rPr lang="en-US" sz="2800" dirty="0">
                <a:ea typeface="Corbel" charset="0"/>
                <a:cs typeface="Corbel" charset="0"/>
              </a:rPr>
              <a:t>There are feasible rate reforms that are both good for the climate and good for affordability/equity.</a:t>
            </a:r>
          </a:p>
          <a:p>
            <a:pPr marL="342900" indent="-342900" algn="l">
              <a:spcAft>
                <a:spcPts val="600"/>
              </a:spcAft>
              <a:buFont typeface="Arial" charset="0"/>
              <a:buChar char="•"/>
            </a:pPr>
            <a:endParaRPr lang="en-US" sz="2800" dirty="0">
              <a:effectLst/>
            </a:endParaRPr>
          </a:p>
          <a:p>
            <a:pPr marL="342900" indent="-342900" algn="l">
              <a:spcAft>
                <a:spcPts val="600"/>
              </a:spcAft>
              <a:buFont typeface="Arial" charset="0"/>
              <a:buChar char="•"/>
            </a:pPr>
            <a:r>
              <a:rPr lang="en-US" sz="2800" dirty="0"/>
              <a:t>We consider how an </a:t>
            </a:r>
            <a:r>
              <a:rPr lang="en-US" sz="2800" dirty="0">
                <a:effectLst/>
              </a:rPr>
              <a:t>alternative rate shifts the burden of fixed cost recovery in the power sector.</a:t>
            </a:r>
          </a:p>
          <a:p>
            <a:pPr marL="342900" indent="-342900" algn="l">
              <a:spcAft>
                <a:spcPts val="600"/>
              </a:spcAft>
              <a:buFont typeface="Arial" charset="0"/>
              <a:buChar char="•"/>
            </a:pPr>
            <a:endParaRPr lang="en-US" sz="2800" dirty="0">
              <a:ea typeface="Corbel" charset="0"/>
              <a:cs typeface="Corbel" charset="0"/>
            </a:endParaRPr>
          </a:p>
          <a:p>
            <a:pPr marL="342900" indent="-342900" algn="l">
              <a:spcAft>
                <a:spcPts val="600"/>
              </a:spcAft>
              <a:buFont typeface="Arial" charset="0"/>
              <a:buChar char="•"/>
            </a:pPr>
            <a:endParaRPr lang="en-US" sz="2800" dirty="0">
              <a:latin typeface="Corbel" charset="0"/>
              <a:ea typeface="Corbel" charset="0"/>
              <a:cs typeface="Corbel" charset="0"/>
            </a:endParaRPr>
          </a:p>
          <a:p>
            <a:pPr algn="l"/>
            <a:endParaRPr lang="en-US" sz="2800" dirty="0"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1AC537-D101-8D45-822E-5FD871AB9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0295" y="6037194"/>
            <a:ext cx="2154498" cy="59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14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956605-BD30-4F7D-B593-5F3F65A8E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0841"/>
            <a:ext cx="6543413" cy="342676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365126"/>
            <a:ext cx="10935789" cy="78440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   Example of Income-graduated Fixed Charge (PG&amp;E)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627946-4CC0-9140-B9BE-F6E4F2070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0295" y="6037194"/>
            <a:ext cx="2154498" cy="5922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5866" y="5274611"/>
            <a:ext cx="3855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Example of Income-Based Fixed Charge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B4FC1D-71DF-6446-8E43-955629F563FB}"/>
              </a:ext>
            </a:extLst>
          </p:cNvPr>
          <p:cNvSpPr txBox="1"/>
          <p:nvPr/>
        </p:nvSpPr>
        <p:spPr>
          <a:xfrm>
            <a:off x="6729983" y="1720840"/>
            <a:ext cx="50139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 PG&amp;E, a uniform monthly fixed charge would be $67 in 2019 to recover same revenue with P=SMC (green line).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Red line shows an income-graduated fixed charge (IGFC) that matches progressivity of sales tax.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0710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365126"/>
            <a:ext cx="10935789" cy="78440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   Effect on Monthly Bills (PG&amp;E)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627946-4CC0-9140-B9BE-F6E4F2070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0295" y="6037194"/>
            <a:ext cx="2154498" cy="5922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74079" y="5783363"/>
            <a:ext cx="350621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0" dirty="0"/>
              <a:t>Box and whisker plot shows the mean impact in a group (dot), the median impact (bar), the 25</a:t>
            </a:r>
            <a:r>
              <a:rPr lang="en-US" sz="1080" baseline="30000" dirty="0"/>
              <a:t>th</a:t>
            </a:r>
            <a:r>
              <a:rPr lang="en-US" sz="1080" dirty="0"/>
              <a:t> to 75</a:t>
            </a:r>
            <a:r>
              <a:rPr lang="en-US" sz="1080" baseline="30000" dirty="0"/>
              <a:t>th</a:t>
            </a:r>
            <a:r>
              <a:rPr lang="en-US" sz="1080" dirty="0"/>
              <a:t> percentile impact (box) and the 5</a:t>
            </a:r>
            <a:r>
              <a:rPr lang="en-US" sz="1080" baseline="30000" dirty="0"/>
              <a:t>th</a:t>
            </a:r>
            <a:r>
              <a:rPr lang="en-US" sz="1080" dirty="0"/>
              <a:t> and 95</a:t>
            </a:r>
            <a:r>
              <a:rPr lang="en-US" sz="1080" baseline="30000" dirty="0"/>
              <a:t>th</a:t>
            </a:r>
            <a:r>
              <a:rPr lang="en-US" sz="1080" dirty="0"/>
              <a:t> percentile (lines).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83586" y="5408282"/>
            <a:ext cx="4060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Effect on Monthly Bills by Income Bracket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88A029-B1F1-084B-9B70-7AD1465A3070}"/>
              </a:ext>
            </a:extLst>
          </p:cNvPr>
          <p:cNvSpPr txBox="1"/>
          <p:nvPr/>
        </p:nvSpPr>
        <p:spPr>
          <a:xfrm>
            <a:off x="232908" y="1619586"/>
            <a:ext cx="533216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Volumetric prices are much lower, so net impact on bill depends on both consumption and the IGFC.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negative number in figure indicates bill reduction under IGFC approach.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Wealthiest households would see bill increase of about $51 on average.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Bill impacts will vary substantially depending on consumption.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</p:txBody>
      </p:sp>
      <p:pic>
        <p:nvPicPr>
          <p:cNvPr id="2" name="Picture 1" descr="A picture containing text, diagram, line, parallel&#10;&#10;Description automatically generated">
            <a:extLst>
              <a:ext uri="{FF2B5EF4-FFF2-40B4-BE49-F238E27FC236}">
                <a16:creationId xmlns:a16="http://schemas.microsoft.com/office/drawing/2014/main" id="{776CEEAD-3915-0F0A-E1C1-8E01F66F3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748" y="1273573"/>
            <a:ext cx="6736250" cy="412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3642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70505</TotalTime>
  <Words>619</Words>
  <Application>Microsoft Macintosh PowerPoint</Application>
  <PresentationFormat>Widescreen</PresentationFormat>
  <Paragraphs>97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Avenir Black</vt:lpstr>
      <vt:lpstr>Calibri</vt:lpstr>
      <vt:lpstr>Calibri Light</vt:lpstr>
      <vt:lpstr>Corbel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Kredell</dc:creator>
  <cp:lastModifiedBy>Meredith Fowlie</cp:lastModifiedBy>
  <cp:revision>244</cp:revision>
  <cp:lastPrinted>2023-09-30T00:14:01Z</cp:lastPrinted>
  <dcterms:created xsi:type="dcterms:W3CDTF">2017-03-20T17:56:07Z</dcterms:created>
  <dcterms:modified xsi:type="dcterms:W3CDTF">2023-10-14T03:30:29Z</dcterms:modified>
</cp:coreProperties>
</file>