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handoutMasterIdLst>
    <p:handoutMasterId r:id="rId14"/>
  </p:handoutMasterIdLst>
  <p:sldIdLst>
    <p:sldId id="256" r:id="rId5"/>
    <p:sldId id="258" r:id="rId6"/>
    <p:sldId id="286" r:id="rId7"/>
    <p:sldId id="264" r:id="rId8"/>
    <p:sldId id="262" r:id="rId9"/>
    <p:sldId id="288" r:id="rId10"/>
    <p:sldId id="287" r:id="rId11"/>
    <p:sldId id="271"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258"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4" y="0"/>
            <a:ext cx="3038475" cy="465138"/>
          </a:xfrm>
          <a:prstGeom prst="rect">
            <a:avLst/>
          </a:prstGeom>
        </p:spPr>
        <p:txBody>
          <a:bodyPr vert="horz" lIns="91440" tIns="45720" rIns="91440" bIns="45720" rtlCol="0"/>
          <a:lstStyle>
            <a:lvl1pPr algn="r">
              <a:defRPr sz="1200"/>
            </a:lvl1pPr>
          </a:lstStyle>
          <a:p>
            <a:fld id="{39E81635-26D3-42CB-A37B-7A5A3234E1E6}" type="datetimeFigureOut">
              <a:rPr lang="en-US" smtClean="0"/>
              <a:pPr/>
              <a:t>8/22/2025</a:t>
            </a:fld>
            <a:endParaRPr lang="en-US"/>
          </a:p>
        </p:txBody>
      </p:sp>
      <p:sp>
        <p:nvSpPr>
          <p:cNvPr id="4" name="Footer Placeholder 3"/>
          <p:cNvSpPr>
            <a:spLocks noGrp="1"/>
          </p:cNvSpPr>
          <p:nvPr>
            <p:ph type="ftr" sz="quarter" idx="2"/>
          </p:nvPr>
        </p:nvSpPr>
        <p:spPr>
          <a:xfrm>
            <a:off x="7" y="8829678"/>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4" y="8829678"/>
            <a:ext cx="3038475" cy="465138"/>
          </a:xfrm>
          <a:prstGeom prst="rect">
            <a:avLst/>
          </a:prstGeom>
        </p:spPr>
        <p:txBody>
          <a:bodyPr vert="horz" lIns="91440" tIns="45720" rIns="91440" bIns="45720" rtlCol="0" anchor="b"/>
          <a:lstStyle>
            <a:lvl1pPr algn="r">
              <a:defRPr sz="1200"/>
            </a:lvl1pPr>
          </a:lstStyle>
          <a:p>
            <a:fld id="{A4BCEAAB-F555-42DA-B551-E0617A99DAB5}" type="slidenum">
              <a:rPr lang="en-US" smtClean="0"/>
              <a:pPr/>
              <a:t>‹#›</a:t>
            </a:fld>
            <a:endParaRPr lang="en-US"/>
          </a:p>
        </p:txBody>
      </p:sp>
    </p:spTree>
    <p:extLst>
      <p:ext uri="{BB962C8B-B14F-4D97-AF65-F5344CB8AC3E}">
        <p14:creationId xmlns:p14="http://schemas.microsoft.com/office/powerpoint/2010/main" val="2005318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41" y="0"/>
            <a:ext cx="3037840" cy="464820"/>
          </a:xfrm>
          <a:prstGeom prst="rect">
            <a:avLst/>
          </a:prstGeom>
        </p:spPr>
        <p:txBody>
          <a:bodyPr vert="horz" lIns="93177" tIns="46589" rIns="93177" bIns="46589" rtlCol="0"/>
          <a:lstStyle>
            <a:lvl1pPr algn="r">
              <a:defRPr sz="1200"/>
            </a:lvl1pPr>
          </a:lstStyle>
          <a:p>
            <a:fld id="{5C90C539-DED7-447B-91ED-CC7BC204AD9A}" type="datetimeFigureOut">
              <a:rPr lang="en-US" smtClean="0"/>
              <a:pPr/>
              <a:t>8/22/2025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4"/>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0"/>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41" y="8829970"/>
            <a:ext cx="3037840" cy="464820"/>
          </a:xfrm>
          <a:prstGeom prst="rect">
            <a:avLst/>
          </a:prstGeom>
        </p:spPr>
        <p:txBody>
          <a:bodyPr vert="horz" lIns="93177" tIns="46589" rIns="93177" bIns="46589" rtlCol="0" anchor="b"/>
          <a:lstStyle>
            <a:lvl1pPr algn="r">
              <a:defRPr sz="1200"/>
            </a:lvl1pPr>
          </a:lstStyle>
          <a:p>
            <a:fld id="{D564FA88-7096-46BA-A2DB-87EC02010B5D}" type="slidenum">
              <a:rPr lang="en-US" smtClean="0"/>
              <a:pPr/>
              <a:t>‹#›</a:t>
            </a:fld>
            <a:endParaRPr lang="en-US"/>
          </a:p>
        </p:txBody>
      </p:sp>
    </p:spTree>
    <p:extLst>
      <p:ext uri="{BB962C8B-B14F-4D97-AF65-F5344CB8AC3E}">
        <p14:creationId xmlns:p14="http://schemas.microsoft.com/office/powerpoint/2010/main" val="2246372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E9EDE6C6-AD56-4FC4-BF13-38FBB8087292}"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74EBD4-863B-4745-87BF-8B911503BB5B}" type="datetime1">
              <a:rPr lang="en-US" smtClean="0"/>
              <a:pPr/>
              <a:t>8/22/2025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DF3AAC-F9A4-487A-AA7C-E657F6E9E6A2}" type="datetime1">
              <a:rPr lang="en-US" smtClean="0"/>
              <a:pPr/>
              <a:t>8/22/2025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5"/>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E9EDE6C6-AD56-4FC4-BF13-38FBB8087292}"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6B07A7-15D4-4C91-8F0C-5CB7197669D0}" type="datetime1">
              <a:rPr lang="en-US" smtClean="0"/>
              <a:pPr/>
              <a:t>8/22/2025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2CA8DF-0058-4718-AB8A-664BBA8F3FC9}" type="datetime1">
              <a:rPr lang="en-US" smtClean="0"/>
              <a:pPr/>
              <a:t>8/22/2025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EDE6C6-AD56-4FC4-BF13-38FBB8087292}" type="slidenum">
              <a:rPr lang="en-US" smtClean="0"/>
              <a:pPr/>
              <a:t>‹#›</a:t>
            </a:fld>
            <a:endParaRPr lang="en-US"/>
          </a:p>
        </p:txBody>
      </p:sp>
      <p:cxnSp>
        <p:nvCxnSpPr>
          <p:cNvPr id="11" name="Straight Connector 10"/>
          <p:cNvCxnSpPr/>
          <p:nvPr/>
        </p:nvCxnSpPr>
        <p:spPr>
          <a:xfrm rot="5400000">
            <a:off x="2217817" y="4045823"/>
            <a:ext cx="4709160" cy="795"/>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2EFD69-7CD6-4CB3-96C4-6F95938154A7}" type="datetime1">
              <a:rPr lang="en-US" smtClean="0"/>
              <a:pPr/>
              <a:t>8/22/2025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3"/>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17ED1B-E48F-4706-80F4-3FD94A76D331}" type="datetime1">
              <a:rPr lang="en-US" smtClean="0"/>
              <a:pPr/>
              <a:t>8/22/2025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EDE6C6-AD56-4FC4-BF13-38FBB8087292}"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2"/>
            <a:ext cx="5904391"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209B32-DF66-4D0E-8854-9CE5AC5F74E4}" type="datetime1">
              <a:rPr lang="en-US" smtClean="0"/>
              <a:pPr/>
              <a:t>8/22/2025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F764095-3DFA-419B-A45D-30C38CFFBEE5}" type="datetime1">
              <a:rPr lang="en-US" smtClean="0"/>
              <a:pPr/>
              <a:t>8/22/2025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9EDE6C6-AD56-4FC4-BF13-38FBB80872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hyperlink" Target="mailto:pbeamish@ivey.ca"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pbeamish@ivey.ca" TargetMode="External"/><Relationship Id="rId7" Type="http://schemas.openxmlformats.org/officeDocument/2006/relationships/hyperlink" Target="https://iveypublishing.ca/" TargetMode="External"/><Relationship Id="rId2" Type="http://schemas.openxmlformats.org/officeDocument/2006/relationships/hyperlink" Target="https://www.iveypublishing.ca/s/login/SelfRegister" TargetMode="External"/><Relationship Id="rId1" Type="http://schemas.openxmlformats.org/officeDocument/2006/relationships/slideLayout" Target="../slideLayouts/slideLayout2.xml"/><Relationship Id="rId6" Type="http://schemas.openxmlformats.org/officeDocument/2006/relationships/hyperlink" Target="mailto:echrysostome@ivey.ca" TargetMode="External"/><Relationship Id="rId5" Type="http://schemas.openxmlformats.org/officeDocument/2006/relationships/hyperlink" Target="mailto:mjudson@ivey.ca" TargetMode="External"/><Relationship Id="rId4" Type="http://schemas.openxmlformats.org/officeDocument/2006/relationships/hyperlink" Target="mailto:nvandongen@ivey.ca"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dx.doi.org/10.1080/23322373.2018.143798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8660" y="1386406"/>
            <a:ext cx="7848600" cy="1546226"/>
          </a:xfrm>
        </p:spPr>
        <p:txBody>
          <a:bodyPr/>
          <a:lstStyle/>
          <a:p>
            <a:pPr algn="ctr"/>
            <a:r>
              <a:rPr lang="en-US" sz="3600" dirty="0">
                <a:solidFill>
                  <a:schemeClr val="tx1"/>
                </a:solidFill>
              </a:rPr>
              <a:t>The  39  country  initiative And Ivey Publishing Case Studies	</a:t>
            </a:r>
            <a:br>
              <a:rPr lang="en-US" sz="3600" dirty="0">
                <a:solidFill>
                  <a:schemeClr val="tx1"/>
                </a:solidFill>
              </a:rPr>
            </a:br>
            <a:r>
              <a:rPr lang="en-US" sz="3600" dirty="0">
                <a:solidFill>
                  <a:schemeClr val="tx1"/>
                </a:solidFill>
              </a:rPr>
              <a:t>	</a:t>
            </a:r>
          </a:p>
        </p:txBody>
      </p:sp>
      <p:sp>
        <p:nvSpPr>
          <p:cNvPr id="3" name="Subtitle 2"/>
          <p:cNvSpPr>
            <a:spLocks noGrp="1"/>
          </p:cNvSpPr>
          <p:nvPr>
            <p:ph type="subTitle" idx="1"/>
          </p:nvPr>
        </p:nvSpPr>
        <p:spPr>
          <a:xfrm>
            <a:off x="762000" y="3429000"/>
            <a:ext cx="7848600" cy="3276600"/>
          </a:xfrm>
        </p:spPr>
        <p:txBody>
          <a:bodyPr>
            <a:noAutofit/>
          </a:bodyPr>
          <a:lstStyle/>
          <a:p>
            <a:pPr algn="r">
              <a:spcBef>
                <a:spcPts val="480"/>
              </a:spcBef>
            </a:pPr>
            <a:r>
              <a:rPr lang="en-US" sz="2000" dirty="0"/>
              <a:t>by Paul W. Beamish</a:t>
            </a:r>
          </a:p>
          <a:p>
            <a:pPr algn="r">
              <a:spcBef>
                <a:spcPts val="480"/>
              </a:spcBef>
            </a:pPr>
            <a:r>
              <a:rPr lang="en-US" sz="2000" dirty="0"/>
              <a:t>Professor of International Business</a:t>
            </a:r>
          </a:p>
          <a:p>
            <a:pPr algn="r">
              <a:spcBef>
                <a:spcPts val="480"/>
              </a:spcBef>
            </a:pPr>
            <a:r>
              <a:rPr lang="en-US" sz="2000" dirty="0"/>
              <a:t>and Founder of the 39 Country Initiative</a:t>
            </a:r>
          </a:p>
          <a:p>
            <a:pPr algn="r">
              <a:spcBef>
                <a:spcPts val="480"/>
              </a:spcBef>
            </a:pPr>
            <a:r>
              <a:rPr lang="en-US" sz="2000" dirty="0"/>
              <a:t>Ivey Business School</a:t>
            </a:r>
          </a:p>
          <a:p>
            <a:pPr algn="r">
              <a:spcBef>
                <a:spcPts val="480"/>
              </a:spcBef>
            </a:pPr>
            <a:r>
              <a:rPr lang="en-US" sz="2000" dirty="0"/>
              <a:t>Western University</a:t>
            </a:r>
          </a:p>
          <a:p>
            <a:pPr algn="r">
              <a:spcBef>
                <a:spcPts val="480"/>
              </a:spcBef>
            </a:pPr>
            <a:r>
              <a:rPr lang="en-US" sz="2000" dirty="0"/>
              <a:t>London, Ontario Canada</a:t>
            </a:r>
          </a:p>
          <a:p>
            <a:pPr algn="r">
              <a:spcBef>
                <a:spcPts val="480"/>
              </a:spcBef>
            </a:pPr>
            <a:r>
              <a:rPr lang="en-US" sz="2000" dirty="0">
                <a:hlinkClick r:id="rId2"/>
              </a:rPr>
              <a:t>pbeamish@ivey.ca</a:t>
            </a:r>
            <a:endParaRPr lang="en-US" sz="2000" dirty="0"/>
          </a:p>
          <a:p>
            <a:pPr algn="r"/>
            <a:endParaRPr lang="en-US" sz="2000" dirty="0"/>
          </a:p>
          <a:p>
            <a:pPr algn="r"/>
            <a:r>
              <a:rPr lang="en-US" sz="2000" dirty="0"/>
              <a:t>August 20, 2025</a:t>
            </a:r>
          </a:p>
        </p:txBody>
      </p:sp>
      <p:sp>
        <p:nvSpPr>
          <p:cNvPr id="5" name="Slide Number Placeholder 4"/>
          <p:cNvSpPr>
            <a:spLocks noGrp="1"/>
          </p:cNvSpPr>
          <p:nvPr>
            <p:ph type="sldNum" sz="quarter" idx="12"/>
          </p:nvPr>
        </p:nvSpPr>
        <p:spPr/>
        <p:txBody>
          <a:bodyPr/>
          <a:lstStyle/>
          <a:p>
            <a:fld id="{E9EDE6C6-AD56-4FC4-BF13-38FBB8087292}" type="slidenum">
              <a:rPr lang="en-US" smtClean="0"/>
              <a:pPr/>
              <a:t>1</a:t>
            </a:fld>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9000" y="533400"/>
            <a:ext cx="1432560" cy="716280"/>
          </a:xfrm>
          <a:prstGeom prst="rect">
            <a:avLst/>
          </a:prstGeom>
        </p:spPr>
      </p:pic>
      <p:sp>
        <p:nvSpPr>
          <p:cNvPr id="7" name="Rectangle 6"/>
          <p:cNvSpPr/>
          <p:nvPr/>
        </p:nvSpPr>
        <p:spPr>
          <a:xfrm>
            <a:off x="52251" y="2996150"/>
            <a:ext cx="8595360" cy="369332"/>
          </a:xfrm>
          <a:prstGeom prst="rect">
            <a:avLst/>
          </a:prstGeom>
        </p:spPr>
        <p:txBody>
          <a:bodyPr wrap="square">
            <a:spAutoFit/>
          </a:bodyPr>
          <a:lstStyle/>
          <a:p>
            <a:pPr algn="r"/>
            <a:r>
              <a:rPr lang="en-US" dirty="0"/>
              <a:t>https://www.ivey.uwo.ca/39country/</a:t>
            </a:r>
          </a:p>
        </p:txBody>
      </p:sp>
      <p:sp>
        <p:nvSpPr>
          <p:cNvPr id="6" name="Rectangle 1">
            <a:extLst>
              <a:ext uri="{FF2B5EF4-FFF2-40B4-BE49-F238E27FC236}">
                <a16:creationId xmlns:a16="http://schemas.microsoft.com/office/drawing/2014/main" id="{1027284F-20FA-8ED3-63BC-FBDEA657C3C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2" name="Picture 11" descr="A qr code with green squares&#10;&#10;AI-generated content may be incorrect.">
            <a:extLst>
              <a:ext uri="{FF2B5EF4-FFF2-40B4-BE49-F238E27FC236}">
                <a16:creationId xmlns:a16="http://schemas.microsoft.com/office/drawing/2014/main" id="{4B76FA73-67EF-B04E-0C81-9DD17E7291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4319037"/>
            <a:ext cx="2170631" cy="2170631"/>
          </a:xfrm>
          <a:prstGeom prst="rect">
            <a:avLst/>
          </a:prstGeom>
        </p:spPr>
      </p:pic>
    </p:spTree>
    <p:extLst>
      <p:ext uri="{BB962C8B-B14F-4D97-AF65-F5344CB8AC3E}">
        <p14:creationId xmlns:p14="http://schemas.microsoft.com/office/powerpoint/2010/main" val="312142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6301" y="762000"/>
            <a:ext cx="7658100" cy="5486400"/>
          </a:xfrm>
        </p:spPr>
        <p:txBody>
          <a:bodyPr>
            <a:normAutofit fontScale="92500" lnSpcReduction="10000"/>
          </a:bodyPr>
          <a:lstStyle/>
          <a:p>
            <a:pPr marL="0" indent="0">
              <a:buNone/>
            </a:pPr>
            <a:r>
              <a:rPr lang="en-US" sz="2600" dirty="0"/>
              <a:t>Management education in the world’s poorest countries suffers from the greatest resource constraints of any universities on earth. A major challenge which exists is the lack of high-quality, current teaching material.</a:t>
            </a:r>
          </a:p>
          <a:p>
            <a:pPr marL="0" indent="0">
              <a:buNone/>
            </a:pPr>
            <a:endParaRPr lang="en-US" sz="2600" dirty="0"/>
          </a:p>
          <a:p>
            <a:pPr marL="0" indent="0">
              <a:buNone/>
            </a:pPr>
            <a:r>
              <a:rPr lang="en-US" sz="2600" dirty="0"/>
              <a:t>The Ivey Business School is committed to helping improve management education in the world’s poorest countries (those with per capita income of &lt;$2,000) by making its vast collection of teaching cases available for free. </a:t>
            </a:r>
          </a:p>
          <a:p>
            <a:pPr marL="0" indent="0">
              <a:buNone/>
            </a:pPr>
            <a:endParaRPr lang="en-US" sz="2600" dirty="0"/>
          </a:p>
          <a:p>
            <a:pPr marL="0" indent="0">
              <a:buNone/>
            </a:pPr>
            <a:r>
              <a:rPr lang="en-US" sz="2600" dirty="0"/>
              <a:t>The 39 Country Initiative was established in 2010. Since then a growing number of institutions and their students have benefited. </a:t>
            </a:r>
          </a:p>
          <a:p>
            <a:pPr marL="0" indent="0">
              <a:buNone/>
            </a:pPr>
            <a:endParaRPr lang="en-US" sz="3200" dirty="0"/>
          </a:p>
          <a:p>
            <a:pPr marL="0" indent="0">
              <a:buNone/>
            </a:pPr>
            <a:endParaRPr lang="en-US" sz="3200" dirty="0"/>
          </a:p>
        </p:txBody>
      </p:sp>
      <p:sp>
        <p:nvSpPr>
          <p:cNvPr id="6" name="Slide Number Placeholder 5"/>
          <p:cNvSpPr>
            <a:spLocks noGrp="1"/>
          </p:cNvSpPr>
          <p:nvPr>
            <p:ph type="sldNum" sz="quarter" idx="12"/>
          </p:nvPr>
        </p:nvSpPr>
        <p:spPr/>
        <p:txBody>
          <a:bodyPr/>
          <a:lstStyle/>
          <a:p>
            <a:fld id="{E9EDE6C6-AD56-4FC4-BF13-38FBB8087292}" type="slidenum">
              <a:rPr lang="en-US" smtClean="0"/>
              <a:pPr/>
              <a:t>2</a:t>
            </a:fld>
            <a:endParaRPr lang="en-US"/>
          </a:p>
        </p:txBody>
      </p:sp>
      <p:sp>
        <p:nvSpPr>
          <p:cNvPr id="5" name="Content Placeholder 2"/>
          <p:cNvSpPr txBox="1">
            <a:spLocks/>
          </p:cNvSpPr>
          <p:nvPr/>
        </p:nvSpPr>
        <p:spPr>
          <a:xfrm>
            <a:off x="914400" y="3733800"/>
            <a:ext cx="7696200" cy="25908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514350" indent="-514350">
              <a:spcBef>
                <a:spcPts val="0"/>
              </a:spcBef>
              <a:buFont typeface="+mj-lt"/>
              <a:buAutoNum type="arabicPeriod"/>
            </a:pPr>
            <a:endParaRPr lang="en-US" sz="3200" dirty="0"/>
          </a:p>
        </p:txBody>
      </p:sp>
    </p:spTree>
    <p:extLst>
      <p:ext uri="{BB962C8B-B14F-4D97-AF65-F5344CB8AC3E}">
        <p14:creationId xmlns:p14="http://schemas.microsoft.com/office/powerpoint/2010/main" val="401810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39 Country Initiative and the UN Sustainable Development Goals</a:t>
            </a:r>
          </a:p>
        </p:txBody>
      </p:sp>
      <p:sp>
        <p:nvSpPr>
          <p:cNvPr id="3" name="Content Placeholder 2"/>
          <p:cNvSpPr>
            <a:spLocks noGrp="1"/>
          </p:cNvSpPr>
          <p:nvPr>
            <p:ph idx="1"/>
          </p:nvPr>
        </p:nvSpPr>
        <p:spPr>
          <a:xfrm>
            <a:off x="457200" y="1828800"/>
            <a:ext cx="8229600" cy="4343400"/>
          </a:xfrm>
        </p:spPr>
        <p:txBody>
          <a:bodyPr>
            <a:normAutofit fontScale="92500"/>
          </a:bodyPr>
          <a:lstStyle/>
          <a:p>
            <a:pPr marL="0" indent="0">
              <a:buNone/>
            </a:pPr>
            <a:r>
              <a:rPr lang="en-US" sz="2600" dirty="0"/>
              <a:t>The 39 Country Initiative is fully consistent with the UN Sustainable Development Goals (SDGs), in particular with (4) Quality Education: Ensure inclusive and equitable quality education; and this goal’s role in achieving (1) No poverty: End poverty in all its forms everywhere. </a:t>
            </a:r>
          </a:p>
          <a:p>
            <a:pPr marL="0" indent="0">
              <a:buNone/>
            </a:pPr>
            <a:endParaRPr lang="en-US" sz="2600" dirty="0"/>
          </a:p>
          <a:p>
            <a:pPr marL="0" indent="0">
              <a:buNone/>
            </a:pPr>
            <a:r>
              <a:rPr lang="en-US" sz="2600" dirty="0"/>
              <a:t>The underlying premise of Ivey’s approach is that if managers and entrepreneurs can make more sound business decisions, failures will decline, and start ups will be more likely to succeed such that prosperity (economic development) will increase.</a:t>
            </a:r>
          </a:p>
          <a:p>
            <a:pPr marL="0" indent="0">
              <a:buNone/>
            </a:pPr>
            <a:endParaRPr lang="en-US" sz="2600" dirty="0"/>
          </a:p>
        </p:txBody>
      </p:sp>
      <p:sp>
        <p:nvSpPr>
          <p:cNvPr id="4" name="Slide Number Placeholder 3"/>
          <p:cNvSpPr>
            <a:spLocks noGrp="1"/>
          </p:cNvSpPr>
          <p:nvPr>
            <p:ph type="sldNum" sz="quarter" idx="12"/>
          </p:nvPr>
        </p:nvSpPr>
        <p:spPr/>
        <p:txBody>
          <a:bodyPr/>
          <a:lstStyle/>
          <a:p>
            <a:fld id="{E9EDE6C6-AD56-4FC4-BF13-38FBB8087292}" type="slidenum">
              <a:rPr lang="en-US" smtClean="0"/>
              <a:pPr/>
              <a:t>3</a:t>
            </a:fld>
            <a:endParaRPr lang="en-US"/>
          </a:p>
        </p:txBody>
      </p:sp>
    </p:spTree>
    <p:extLst>
      <p:ext uri="{BB962C8B-B14F-4D97-AF65-F5344CB8AC3E}">
        <p14:creationId xmlns:p14="http://schemas.microsoft.com/office/powerpoint/2010/main" val="2879345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lstStyle/>
          <a:p>
            <a:r>
              <a:rPr lang="en-US" dirty="0"/>
              <a:t>Background on Ivey Publishing (IP)…</a:t>
            </a:r>
          </a:p>
        </p:txBody>
      </p:sp>
      <p:sp>
        <p:nvSpPr>
          <p:cNvPr id="3" name="Content Placeholder 2"/>
          <p:cNvSpPr>
            <a:spLocks noGrp="1"/>
          </p:cNvSpPr>
          <p:nvPr>
            <p:ph idx="1"/>
          </p:nvPr>
        </p:nvSpPr>
        <p:spPr>
          <a:xfrm>
            <a:off x="457200" y="1524000"/>
            <a:ext cx="8153400" cy="4953000"/>
          </a:xfrm>
        </p:spPr>
        <p:txBody>
          <a:bodyPr>
            <a:noAutofit/>
          </a:bodyPr>
          <a:lstStyle/>
          <a:p>
            <a:pPr marL="228600" indent="-228600"/>
            <a:r>
              <a:rPr lang="en-US" sz="1800" dirty="0"/>
              <a:t>Markets and distributes all Ivey-registered cases written by its own faculty and, selectively, from external contributors. (About 400 new cases annually)</a:t>
            </a:r>
          </a:p>
          <a:p>
            <a:pPr marL="228600" indent="-228600"/>
            <a:r>
              <a:rPr lang="en-US" sz="1800" dirty="0"/>
              <a:t>Second largest producer and distributor of business cases in the world. IP directly distributes cases, technical notes and IBJ articles to faculty/students in over 5,852 universities and colleges in 168 countries. </a:t>
            </a:r>
          </a:p>
          <a:p>
            <a:pPr marL="228600" indent="-228600"/>
            <a:r>
              <a:rPr lang="en-US" sz="2000" dirty="0">
                <a:solidFill>
                  <a:srgbClr val="000000"/>
                </a:solidFill>
                <a:latin typeface="Aptos" panose="020B0004020202020204" pitchFamily="34" charset="0"/>
              </a:rPr>
              <a:t>9,016 products in total collection; these include:</a:t>
            </a:r>
          </a:p>
          <a:p>
            <a:pPr marL="560070" indent="-285750" fontAlgn="base">
              <a:spcBef>
                <a:spcPts val="432"/>
              </a:spcBef>
            </a:pPr>
            <a:r>
              <a:rPr lang="en-US" sz="1800" b="0" i="0" dirty="0">
                <a:solidFill>
                  <a:srgbClr val="000000"/>
                </a:solidFill>
                <a:effectLst/>
                <a:latin typeface="Aptos" panose="020B0004020202020204" pitchFamily="34" charset="0"/>
              </a:rPr>
              <a:t>6,719 cases</a:t>
            </a:r>
          </a:p>
          <a:p>
            <a:pPr marL="560070" indent="-285750" fontAlgn="base">
              <a:spcBef>
                <a:spcPts val="432"/>
              </a:spcBef>
            </a:pPr>
            <a:r>
              <a:rPr lang="en-US" sz="1800" b="0" i="0" dirty="0">
                <a:solidFill>
                  <a:srgbClr val="000000"/>
                </a:solidFill>
                <a:effectLst/>
                <a:latin typeface="Aptos" panose="020B0004020202020204" pitchFamily="34" charset="0"/>
              </a:rPr>
              <a:t>283 technical notes (Note on …)</a:t>
            </a:r>
          </a:p>
          <a:p>
            <a:pPr marL="560070" indent="-285750" fontAlgn="base">
              <a:spcBef>
                <a:spcPts val="432"/>
              </a:spcBef>
            </a:pPr>
            <a:r>
              <a:rPr lang="en-US" sz="1800" b="0" i="0" dirty="0">
                <a:solidFill>
                  <a:srgbClr val="000000"/>
                </a:solidFill>
                <a:effectLst/>
                <a:latin typeface="Aptos" panose="020B0004020202020204" pitchFamily="34" charset="0"/>
              </a:rPr>
              <a:t>514 supplemental cases</a:t>
            </a:r>
          </a:p>
          <a:p>
            <a:pPr marL="560070" indent="-285750" fontAlgn="base">
              <a:spcBef>
                <a:spcPts val="432"/>
              </a:spcBef>
            </a:pPr>
            <a:r>
              <a:rPr lang="en-US" sz="1800" b="0" i="0" dirty="0">
                <a:solidFill>
                  <a:srgbClr val="000000"/>
                </a:solidFill>
                <a:effectLst/>
                <a:latin typeface="Aptos" panose="020B0004020202020204" pitchFamily="34" charset="0"/>
              </a:rPr>
              <a:t>667 supporting materials</a:t>
            </a:r>
          </a:p>
          <a:p>
            <a:pPr marL="560070" indent="-285750" fontAlgn="base">
              <a:spcBef>
                <a:spcPts val="432"/>
              </a:spcBef>
            </a:pPr>
            <a:r>
              <a:rPr lang="en-US" sz="1800" b="0" i="0" dirty="0">
                <a:solidFill>
                  <a:srgbClr val="000000"/>
                </a:solidFill>
                <a:effectLst/>
                <a:latin typeface="Aptos" panose="020B0004020202020204" pitchFamily="34" charset="0"/>
              </a:rPr>
              <a:t>127 exercises</a:t>
            </a:r>
          </a:p>
          <a:p>
            <a:pPr marL="560070" indent="-285750" fontAlgn="base">
              <a:spcBef>
                <a:spcPts val="432"/>
              </a:spcBef>
            </a:pPr>
            <a:r>
              <a:rPr lang="en-US" sz="1800" b="0" i="0" dirty="0">
                <a:solidFill>
                  <a:srgbClr val="000000"/>
                </a:solidFill>
                <a:effectLst/>
                <a:latin typeface="Aptos" panose="020B0004020202020204" pitchFamily="34" charset="0"/>
              </a:rPr>
              <a:t>678 Ivey Business Journal (practitioner) articles</a:t>
            </a:r>
          </a:p>
          <a:p>
            <a:pPr marL="560070" indent="-285750" fontAlgn="base">
              <a:spcBef>
                <a:spcPts val="432"/>
              </a:spcBef>
            </a:pPr>
            <a:r>
              <a:rPr lang="en-US" sz="1800" b="0" i="0" dirty="0">
                <a:solidFill>
                  <a:srgbClr val="000000"/>
                </a:solidFill>
                <a:effectLst/>
                <a:latin typeface="Aptos" panose="020B0004020202020204" pitchFamily="34" charset="0"/>
              </a:rPr>
              <a:t>2,642 total translations, including French, Spanish, Japanese, Portuguese, Simplified Chinese, etc.</a:t>
            </a:r>
          </a:p>
          <a:p>
            <a:pPr marL="560070" indent="-285750" fontAlgn="base">
              <a:spcBef>
                <a:spcPts val="432"/>
              </a:spcBef>
            </a:pPr>
            <a:r>
              <a:rPr lang="en-US" sz="1800" dirty="0">
                <a:solidFill>
                  <a:srgbClr val="000000"/>
                </a:solidFill>
                <a:latin typeface="Aptos" panose="020B0004020202020204" pitchFamily="34" charset="0"/>
              </a:rPr>
              <a:t>All cases have teaching notes (for faculty use only).</a:t>
            </a:r>
          </a:p>
        </p:txBody>
      </p:sp>
      <p:sp>
        <p:nvSpPr>
          <p:cNvPr id="7" name="Slide Number Placeholder 6"/>
          <p:cNvSpPr>
            <a:spLocks noGrp="1"/>
          </p:cNvSpPr>
          <p:nvPr>
            <p:ph type="sldNum" sz="quarter" idx="12"/>
          </p:nvPr>
        </p:nvSpPr>
        <p:spPr/>
        <p:txBody>
          <a:bodyPr/>
          <a:lstStyle/>
          <a:p>
            <a:fld id="{E9EDE6C6-AD56-4FC4-BF13-38FBB8087292}" type="slidenum">
              <a:rPr lang="en-US" smtClean="0"/>
              <a:pPr/>
              <a:t>4</a:t>
            </a:fld>
            <a:endParaRPr lang="en-US"/>
          </a:p>
        </p:txBody>
      </p:sp>
    </p:spTree>
    <p:extLst>
      <p:ext uri="{BB962C8B-B14F-4D97-AF65-F5344CB8AC3E}">
        <p14:creationId xmlns:p14="http://schemas.microsoft.com/office/powerpoint/2010/main" val="2793763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001000" cy="5486400"/>
          </a:xfrm>
        </p:spPr>
        <p:txBody>
          <a:bodyPr>
            <a:normAutofit/>
          </a:bodyPr>
          <a:lstStyle/>
          <a:p>
            <a:pPr marL="0" indent="0">
              <a:buNone/>
            </a:pPr>
            <a:endParaRPr lang="en-US" dirty="0"/>
          </a:p>
          <a:p>
            <a:pPr marL="0" indent="0">
              <a:buNone/>
            </a:pPr>
            <a:endParaRPr lang="en-US" sz="3600" dirty="0"/>
          </a:p>
          <a:p>
            <a:pPr marL="0" indent="0">
              <a:buNone/>
            </a:pPr>
            <a:r>
              <a:rPr lang="en-US" sz="2600" dirty="0"/>
              <a:t>Ivey Publishing’s cases, technical notes, and Ivey Business Journal articles comprise well over 50,000 pages of proprietary content.  (The cost of developing this content exceeds $60 million.)  Over 2,500 professors are already registered.</a:t>
            </a:r>
          </a:p>
          <a:p>
            <a:pPr marL="0" indent="0">
              <a:buNone/>
            </a:pPr>
            <a:endParaRPr lang="en-US" sz="2600" dirty="0"/>
          </a:p>
          <a:p>
            <a:pPr marL="0" indent="0">
              <a:buNone/>
            </a:pPr>
            <a:r>
              <a:rPr lang="en-US" sz="2600" dirty="0"/>
              <a:t>Rather than paying the standard academic price of US$4.40 per student per case, students (and faculty) can use this content at no cost.</a:t>
            </a:r>
          </a:p>
        </p:txBody>
      </p:sp>
      <p:sp>
        <p:nvSpPr>
          <p:cNvPr id="6" name="Slide Number Placeholder 5"/>
          <p:cNvSpPr>
            <a:spLocks noGrp="1"/>
          </p:cNvSpPr>
          <p:nvPr>
            <p:ph type="sldNum" sz="quarter" idx="12"/>
          </p:nvPr>
        </p:nvSpPr>
        <p:spPr/>
        <p:txBody>
          <a:bodyPr/>
          <a:lstStyle/>
          <a:p>
            <a:fld id="{E9EDE6C6-AD56-4FC4-BF13-38FBB8087292}" type="slidenum">
              <a:rPr lang="en-US" smtClean="0"/>
              <a:pPr/>
              <a:t>5</a:t>
            </a:fld>
            <a:endParaRPr lang="en-US"/>
          </a:p>
        </p:txBody>
      </p:sp>
      <p:sp>
        <p:nvSpPr>
          <p:cNvPr id="4" name="Title 1"/>
          <p:cNvSpPr>
            <a:spLocks noGrp="1"/>
          </p:cNvSpPr>
          <p:nvPr>
            <p:ph type="title"/>
          </p:nvPr>
        </p:nvSpPr>
        <p:spPr>
          <a:xfrm>
            <a:off x="457200" y="533400"/>
            <a:ext cx="8229600" cy="990600"/>
          </a:xfrm>
        </p:spPr>
        <p:txBody>
          <a:bodyPr>
            <a:noAutofit/>
          </a:bodyPr>
          <a:lstStyle/>
          <a:p>
            <a:r>
              <a:rPr lang="en-US" sz="3600" dirty="0"/>
              <a:t>Addressing the Lack of Current Teaching Material</a:t>
            </a:r>
          </a:p>
        </p:txBody>
      </p:sp>
    </p:spTree>
    <p:extLst>
      <p:ext uri="{BB962C8B-B14F-4D97-AF65-F5344CB8AC3E}">
        <p14:creationId xmlns:p14="http://schemas.microsoft.com/office/powerpoint/2010/main" val="4262951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DEF5C-B91A-4A91-9D89-2B4C8F751E84}"/>
              </a:ext>
            </a:extLst>
          </p:cNvPr>
          <p:cNvSpPr>
            <a:spLocks noGrp="1"/>
          </p:cNvSpPr>
          <p:nvPr>
            <p:ph type="title"/>
          </p:nvPr>
        </p:nvSpPr>
        <p:spPr/>
        <p:txBody>
          <a:bodyPr/>
          <a:lstStyle/>
          <a:p>
            <a:r>
              <a:rPr lang="en-US" dirty="0"/>
              <a:t>How to Get Started…</a:t>
            </a:r>
          </a:p>
        </p:txBody>
      </p:sp>
      <p:sp>
        <p:nvSpPr>
          <p:cNvPr id="3" name="Content Placeholder 2">
            <a:extLst>
              <a:ext uri="{FF2B5EF4-FFF2-40B4-BE49-F238E27FC236}">
                <a16:creationId xmlns:a16="http://schemas.microsoft.com/office/drawing/2014/main" id="{C493D61F-0305-40E1-BE85-B97D1F8B33EE}"/>
              </a:ext>
            </a:extLst>
          </p:cNvPr>
          <p:cNvSpPr>
            <a:spLocks noGrp="1"/>
          </p:cNvSpPr>
          <p:nvPr>
            <p:ph idx="1"/>
          </p:nvPr>
        </p:nvSpPr>
        <p:spPr/>
        <p:txBody>
          <a:bodyPr>
            <a:normAutofit fontScale="70000" lnSpcReduction="20000"/>
          </a:bodyPr>
          <a:lstStyle/>
          <a:p>
            <a:r>
              <a:rPr lang="en-US" sz="2600" dirty="0"/>
              <a:t>Step 1 is to register with Ivey Publishing so that you can familiarize yourself with Ivey cases and teaching notes. There is no cost for faculty members to register. Registering with Ivey Publishing will also allow you to order cases for free use in your classes. Please register for an educator account here: </a:t>
            </a:r>
            <a:r>
              <a:rPr lang="en-US" sz="2600" u="sng" dirty="0">
                <a:hlinkClick r:id="rId2"/>
              </a:rPr>
              <a:t>https://www.iveypublishing.ca/s/login/SelfRegister</a:t>
            </a:r>
            <a:r>
              <a:rPr lang="en-US" sz="2600" dirty="0"/>
              <a:t>	</a:t>
            </a:r>
          </a:p>
          <a:p>
            <a:pPr>
              <a:spcBef>
                <a:spcPts val="1200"/>
              </a:spcBef>
            </a:pPr>
            <a:r>
              <a:rPr lang="en-US" sz="2600" dirty="0"/>
              <a:t>Step 2 is to look at a selection of Ivey cases in your area of interest. Please note, the Ivey website also includes links to cases which are from other distributers. The cases which are being made available at no cost for you and your students are only the Ivey copyrighted cases.</a:t>
            </a:r>
          </a:p>
          <a:p>
            <a:pPr>
              <a:spcBef>
                <a:spcPts val="1200"/>
              </a:spcBef>
            </a:pPr>
            <a:r>
              <a:rPr lang="en-US" sz="2600" dirty="0"/>
              <a:t>Step 3. If you have questions at this stage, feel free to contact Prof. Paul Beamish directly (</a:t>
            </a:r>
            <a:r>
              <a:rPr lang="en-US" sz="2600" dirty="0">
                <a:hlinkClick r:id="rId3"/>
              </a:rPr>
              <a:t>pbeamish@ivey.ca</a:t>
            </a:r>
            <a:r>
              <a:rPr lang="en-US" sz="2600" dirty="0"/>
              <a:t>) or his assistant, Nancy van Dongen (</a:t>
            </a:r>
            <a:r>
              <a:rPr lang="en-US" sz="2600" dirty="0">
                <a:hlinkClick r:id="rId4"/>
              </a:rPr>
              <a:t>nvandongen</a:t>
            </a:r>
            <a:r>
              <a:rPr lang="en-US" sz="2600" dirty="0">
                <a:hlinkClick r:id="rId5"/>
              </a:rPr>
              <a:t>@ivey.ca</a:t>
            </a:r>
            <a:r>
              <a:rPr lang="en-US" sz="2600" dirty="0"/>
              <a:t>). If you have French language related questions, please contact Prof. Elie Chrysostome directly (</a:t>
            </a:r>
            <a:r>
              <a:rPr lang="en-US" sz="2600" dirty="0">
                <a:hlinkClick r:id="rId6"/>
              </a:rPr>
              <a:t>echrysostome@ivey.ca</a:t>
            </a:r>
            <a:r>
              <a:rPr lang="en-US" sz="2600" dirty="0"/>
              <a:t>). </a:t>
            </a:r>
          </a:p>
          <a:p>
            <a:pPr>
              <a:spcBef>
                <a:spcPts val="1200"/>
              </a:spcBef>
            </a:pPr>
            <a:r>
              <a:rPr lang="en-US" sz="2600" dirty="0"/>
              <a:t>Step 4. Ivey Publishing has set up a link which will allow you and your colleagues to easily and efficiently request the cases you’d like to use in your classrooms. For information on registering a 39CI Administrator from your institution to place orders for cases at no charge, look for the 39 Country Initiative logo in the bottom right corner of Ivey Publishing’s homepage (</a:t>
            </a:r>
            <a:r>
              <a:rPr lang="en-US" sz="2600" dirty="0">
                <a:hlinkClick r:id="rId7"/>
              </a:rPr>
              <a:t>https://iveypublishing.ca</a:t>
            </a:r>
            <a:r>
              <a:rPr lang="en-US" sz="2600" dirty="0"/>
              <a:t>). </a:t>
            </a:r>
          </a:p>
          <a:p>
            <a:pPr>
              <a:spcBef>
                <a:spcPts val="1200"/>
              </a:spcBef>
            </a:pPr>
            <a:endParaRPr lang="en-US" dirty="0"/>
          </a:p>
        </p:txBody>
      </p:sp>
      <p:sp>
        <p:nvSpPr>
          <p:cNvPr id="4" name="Slide Number Placeholder 3">
            <a:extLst>
              <a:ext uri="{FF2B5EF4-FFF2-40B4-BE49-F238E27FC236}">
                <a16:creationId xmlns:a16="http://schemas.microsoft.com/office/drawing/2014/main" id="{6FCE8135-F322-43AC-886C-FD37954261D1}"/>
              </a:ext>
            </a:extLst>
          </p:cNvPr>
          <p:cNvSpPr>
            <a:spLocks noGrp="1"/>
          </p:cNvSpPr>
          <p:nvPr>
            <p:ph type="sldNum" sz="quarter" idx="12"/>
          </p:nvPr>
        </p:nvSpPr>
        <p:spPr/>
        <p:txBody>
          <a:bodyPr/>
          <a:lstStyle/>
          <a:p>
            <a:fld id="{E9EDE6C6-AD56-4FC4-BF13-38FBB8087292}" type="slidenum">
              <a:rPr lang="en-US" smtClean="0"/>
              <a:pPr/>
              <a:t>6</a:t>
            </a:fld>
            <a:endParaRPr lang="en-US"/>
          </a:p>
        </p:txBody>
      </p:sp>
    </p:spTree>
    <p:extLst>
      <p:ext uri="{BB962C8B-B14F-4D97-AF65-F5344CB8AC3E}">
        <p14:creationId xmlns:p14="http://schemas.microsoft.com/office/powerpoint/2010/main" val="3713046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r>
              <a:rPr lang="en-CA" sz="3600" dirty="0"/>
              <a:t>Background on the 39 Country Initiative in Africa</a:t>
            </a:r>
          </a:p>
        </p:txBody>
      </p:sp>
      <p:sp>
        <p:nvSpPr>
          <p:cNvPr id="3" name="Content Placeholder 2"/>
          <p:cNvSpPr>
            <a:spLocks noGrp="1"/>
          </p:cNvSpPr>
          <p:nvPr>
            <p:ph idx="1"/>
          </p:nvPr>
        </p:nvSpPr>
        <p:spPr>
          <a:xfrm>
            <a:off x="457200" y="1862328"/>
            <a:ext cx="8229600" cy="4614672"/>
          </a:xfrm>
        </p:spPr>
        <p:txBody>
          <a:bodyPr/>
          <a:lstStyle/>
          <a:p>
            <a:pPr marL="0" indent="0">
              <a:buNone/>
            </a:pPr>
            <a:r>
              <a:rPr lang="en-US" dirty="0"/>
              <a:t>A 2018 publication in the Africa Journal of Management titled, “</a:t>
            </a:r>
            <a:r>
              <a:rPr lang="en-US" dirty="0">
                <a:hlinkClick r:id="rId2"/>
              </a:rPr>
              <a:t>The 39 Country Initiative and Africa</a:t>
            </a:r>
            <a:r>
              <a:rPr lang="en-US" dirty="0"/>
              <a:t>” (Vol. 4, Issue 1, 111-123) reviews the history of the 39 Country Initiative in relation to Africa, provides some ideas about the way forward, and some personal observations. </a:t>
            </a:r>
          </a:p>
        </p:txBody>
      </p:sp>
      <p:sp>
        <p:nvSpPr>
          <p:cNvPr id="4" name="Slide Number Placeholder 3"/>
          <p:cNvSpPr>
            <a:spLocks noGrp="1"/>
          </p:cNvSpPr>
          <p:nvPr>
            <p:ph type="sldNum" sz="quarter" idx="12"/>
          </p:nvPr>
        </p:nvSpPr>
        <p:spPr/>
        <p:txBody>
          <a:bodyPr/>
          <a:lstStyle/>
          <a:p>
            <a:fld id="{E9EDE6C6-AD56-4FC4-BF13-38FBB8087292}" type="slidenum">
              <a:rPr lang="en-US" smtClean="0"/>
              <a:pPr/>
              <a:t>7</a:t>
            </a:fld>
            <a:endParaRPr lang="en-US"/>
          </a:p>
        </p:txBody>
      </p:sp>
    </p:spTree>
    <p:extLst>
      <p:ext uri="{BB962C8B-B14F-4D97-AF65-F5344CB8AC3E}">
        <p14:creationId xmlns:p14="http://schemas.microsoft.com/office/powerpoint/2010/main" val="3581583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normAutofit fontScale="90000"/>
          </a:bodyPr>
          <a:lstStyle/>
          <a:p>
            <a:r>
              <a:rPr lang="en-US" dirty="0"/>
              <a:t>Eligible Countries for the 39 Country Initiative (now 46 countries)</a:t>
            </a:r>
          </a:p>
        </p:txBody>
      </p:sp>
      <p:sp>
        <p:nvSpPr>
          <p:cNvPr id="3" name="Content Placeholder 2"/>
          <p:cNvSpPr>
            <a:spLocks noGrp="1"/>
          </p:cNvSpPr>
          <p:nvPr>
            <p:ph idx="1"/>
          </p:nvPr>
        </p:nvSpPr>
        <p:spPr>
          <a:xfrm>
            <a:off x="457200" y="1752600"/>
            <a:ext cx="8153400" cy="4495800"/>
          </a:xfrm>
        </p:spPr>
        <p:txBody>
          <a:bodyPr>
            <a:noAutofit/>
          </a:bodyPr>
          <a:lstStyle/>
          <a:p>
            <a:pPr marL="0" indent="0">
              <a:spcBef>
                <a:spcPts val="600"/>
              </a:spcBef>
              <a:buNone/>
            </a:pPr>
            <a:endParaRPr lang="en-US" sz="200" dirty="0"/>
          </a:p>
          <a:p>
            <a:pPr marL="228600" indent="-228600">
              <a:spcBef>
                <a:spcPts val="600"/>
              </a:spcBef>
            </a:pPr>
            <a:r>
              <a:rPr lang="en-US" dirty="0"/>
              <a:t>37 are in Africa: Benin, Burkina Faso, Burundi, Cameroon, Central African Republic, Chad, Comoros, Congo, Democratic Republic of the Congo, Cote d’Ivoire, Eritrea, Ethiopia, The Gambia, Ghana, Guinea, Guinea-Bissau, Kenya, Lesotho, Liberia, Madagascar, Malawi, Mali, Mauritania, Mozambique, Niger, Rwanda, Sao Tome and Principe, Senegal, Sierra Leone, Somalia, South Sudan, Sudan, Tanzania, Togo, Uganda, Zambia and Zimbabwe</a:t>
            </a:r>
          </a:p>
          <a:p>
            <a:pPr marL="228600" indent="-228600">
              <a:spcBef>
                <a:spcPts val="600"/>
              </a:spcBef>
            </a:pPr>
            <a:r>
              <a:rPr lang="en-US" dirty="0"/>
              <a:t>The other 9 eligible countries are Afghanistan, Bangladesh, Cambodia, Kyrgyz Republic, Haiti, Myanmar, Nepal, Pakistan and Tajikistan</a:t>
            </a:r>
          </a:p>
        </p:txBody>
      </p:sp>
      <p:sp>
        <p:nvSpPr>
          <p:cNvPr id="5" name="Slide Number Placeholder 4"/>
          <p:cNvSpPr>
            <a:spLocks noGrp="1"/>
          </p:cNvSpPr>
          <p:nvPr>
            <p:ph type="sldNum" sz="quarter" idx="12"/>
          </p:nvPr>
        </p:nvSpPr>
        <p:spPr/>
        <p:txBody>
          <a:bodyPr/>
          <a:lstStyle/>
          <a:p>
            <a:fld id="{E9EDE6C6-AD56-4FC4-BF13-38FBB8087292}" type="slidenum">
              <a:rPr lang="en-US" smtClean="0"/>
              <a:pPr/>
              <a:t>8</a:t>
            </a:fld>
            <a:endParaRPr lang="en-US"/>
          </a:p>
        </p:txBody>
      </p:sp>
    </p:spTree>
    <p:extLst>
      <p:ext uri="{BB962C8B-B14F-4D97-AF65-F5344CB8AC3E}">
        <p14:creationId xmlns:p14="http://schemas.microsoft.com/office/powerpoint/2010/main" val="21474243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90939cf-9917-447a-8793-22c399321b7e" xsi:nil="true"/>
    <lcf76f155ced4ddcb4097134ff3c332f xmlns="c162fc9a-5ba6-4e2c-aeb0-bbf9bbb45487">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6BD5AFBEAC7CD4FA754755C0A9440EA" ma:contentTypeVersion="21" ma:contentTypeDescription="Create a new document." ma:contentTypeScope="" ma:versionID="ad9a64b5b23c9f2ae4f89cbace321c1f">
  <xsd:schema xmlns:xsd="http://www.w3.org/2001/XMLSchema" xmlns:xs="http://www.w3.org/2001/XMLSchema" xmlns:p="http://schemas.microsoft.com/office/2006/metadata/properties" xmlns:ns1="http://schemas.microsoft.com/sharepoint/v3" xmlns:ns2="c162fc9a-5ba6-4e2c-aeb0-bbf9bbb45487" xmlns:ns3="690939cf-9917-447a-8793-22c399321b7e" targetNamespace="http://schemas.microsoft.com/office/2006/metadata/properties" ma:root="true" ma:fieldsID="94102ca8cd125f427e44bc538ef07e4a" ns1:_="" ns2:_="" ns3:_="">
    <xsd:import namespace="http://schemas.microsoft.com/sharepoint/v3"/>
    <xsd:import namespace="c162fc9a-5ba6-4e2c-aeb0-bbf9bbb45487"/>
    <xsd:import namespace="690939cf-9917-447a-8793-22c399321b7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3:TaxCatchAll" minOccurs="0"/>
                <xsd:element ref="ns2:lcf76f155ced4ddcb4097134ff3c332f" minOccurs="0"/>
                <xsd:element ref="ns2:MediaServiceOCR"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62fc9a-5ba6-4e2c-aeb0-bbf9bbb454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6d395f24-4410-4580-986c-70591393ce25"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90939cf-9917-447a-8793-22c399321b7e"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abc14b6-30d0-4102-9cd8-3440ef31e46f}" ma:internalName="TaxCatchAll" ma:showField="CatchAllData" ma:web="690939cf-9917-447a-8793-22c399321b7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36E7CA9-1140-44AB-8D19-7F965A8413CA}">
  <ds:schemaRefs>
    <ds:schemaRef ds:uri="http://purl.org/dc/dcmitype/"/>
    <ds:schemaRef ds:uri="690939cf-9917-447a-8793-22c399321b7e"/>
    <ds:schemaRef ds:uri="http://schemas.microsoft.com/office/2006/documentManagement/types"/>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c162fc9a-5ba6-4e2c-aeb0-bbf9bbb45487"/>
    <ds:schemaRef ds:uri="http://schemas.microsoft.com/sharepoint/v3"/>
    <ds:schemaRef ds:uri="http://purl.org/dc/terms/"/>
    <ds:schemaRef ds:uri="http://purl.org/dc/elements/1.1/"/>
  </ds:schemaRefs>
</ds:datastoreItem>
</file>

<file path=customXml/itemProps2.xml><?xml version="1.0" encoding="utf-8"?>
<ds:datastoreItem xmlns:ds="http://schemas.openxmlformats.org/officeDocument/2006/customXml" ds:itemID="{7E632AA8-AD44-42B1-8154-DFC796A5EA6C}">
  <ds:schemaRefs>
    <ds:schemaRef ds:uri="http://schemas.microsoft.com/sharepoint/v3/contenttype/forms"/>
  </ds:schemaRefs>
</ds:datastoreItem>
</file>

<file path=customXml/itemProps3.xml><?xml version="1.0" encoding="utf-8"?>
<ds:datastoreItem xmlns:ds="http://schemas.openxmlformats.org/officeDocument/2006/customXml" ds:itemID="{45DED877-6CE3-4F92-914D-C9806C824B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62fc9a-5ba6-4e2c-aeb0-bbf9bbb45487"/>
    <ds:schemaRef ds:uri="690939cf-9917-447a-8793-22c399321b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Clarity</Template>
  <TotalTime>3031</TotalTime>
  <Words>932</Words>
  <Application>Microsoft Office PowerPoint</Application>
  <PresentationFormat>On-screen Show (4:3)</PresentationFormat>
  <Paragraphs>57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Aptos</vt:lpstr>
      <vt:lpstr>Arial</vt:lpstr>
      <vt:lpstr>Calibri</vt:lpstr>
      <vt:lpstr>Clarity</vt:lpstr>
      <vt:lpstr>The  39  country  initiative And Ivey Publishing Case Studies   </vt:lpstr>
      <vt:lpstr>PowerPoint Presentation</vt:lpstr>
      <vt:lpstr>The 39 Country Initiative and the UN Sustainable Development Goals</vt:lpstr>
      <vt:lpstr>Background on Ivey Publishing (IP)…</vt:lpstr>
      <vt:lpstr>Addressing the Lack of Current Teaching Material</vt:lpstr>
      <vt:lpstr>How to Get Started…</vt:lpstr>
      <vt:lpstr>Background on the 39 Country Initiative in Africa</vt:lpstr>
      <vt:lpstr>Eligible Countries for the 39 Country Initiative (now 46 countries)</vt:lpstr>
    </vt:vector>
  </TitlesOfParts>
  <Company>Ivey Business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transforming management education in africa</dc:title>
  <dc:creator>Roberts, Mary</dc:creator>
  <cp:lastModifiedBy>van Dongen, Nancy</cp:lastModifiedBy>
  <cp:revision>201</cp:revision>
  <cp:lastPrinted>2023-06-02T19:06:08Z</cp:lastPrinted>
  <dcterms:created xsi:type="dcterms:W3CDTF">2011-07-04T13:31:12Z</dcterms:created>
  <dcterms:modified xsi:type="dcterms:W3CDTF">2025-08-22T15:58:52Z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0x01010036BD5AFBEAC7CD4FA754755C0A9440EA</vt:lpwstr>
  </property>
  <property fmtid="{D5CDD505-2E9C-101B-9397-08002B2CF9AE}" pid="3" name="Order">
    <vt:r8>58000</vt:r8>
  </property>
  <property fmtid="{D5CDD505-2E9C-101B-9397-08002B2CF9AE}" pid="4" name="MSIP_Label_9e804de9-5306-4a8f-920e-16c68d5498ba_Enabled">
    <vt:lpwstr>true</vt:lpwstr>
  </property>
  <property fmtid="{D5CDD505-2E9C-101B-9397-08002B2CF9AE}" pid="5" name="MSIP_Label_9e804de9-5306-4a8f-920e-16c68d5498ba_SetDate">
    <vt:lpwstr>2024-02-29T19:27:07Z</vt:lpwstr>
  </property>
  <property fmtid="{D5CDD505-2E9C-101B-9397-08002B2CF9AE}" pid="6" name="MSIP_Label_9e804de9-5306-4a8f-920e-16c68d5498ba_Method">
    <vt:lpwstr>Standard</vt:lpwstr>
  </property>
  <property fmtid="{D5CDD505-2E9C-101B-9397-08002B2CF9AE}" pid="7" name="MSIP_Label_9e804de9-5306-4a8f-920e-16c68d5498ba_Name">
    <vt:lpwstr>Public</vt:lpwstr>
  </property>
  <property fmtid="{D5CDD505-2E9C-101B-9397-08002B2CF9AE}" pid="8" name="MSIP_Label_9e804de9-5306-4a8f-920e-16c68d5498ba_SiteId">
    <vt:lpwstr>547040db-1855-4320-9738-e6878f6271fc</vt:lpwstr>
  </property>
  <property fmtid="{D5CDD505-2E9C-101B-9397-08002B2CF9AE}" pid="9" name="MSIP_Label_9e804de9-5306-4a8f-920e-16c68d5498ba_ActionId">
    <vt:lpwstr>f0e1fe11-9d28-4afc-ac74-735ac00df75a</vt:lpwstr>
  </property>
  <property fmtid="{D5CDD505-2E9C-101B-9397-08002B2CF9AE}" pid="10" name="MSIP_Label_9e804de9-5306-4a8f-920e-16c68d5498ba_ContentBits">
    <vt:lpwstr>0</vt:lpwstr>
  </property>
</Properties>
</file>