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80" r:id="rId2"/>
    <p:sldId id="269" r:id="rId3"/>
    <p:sldId id="281" r:id="rId4"/>
    <p:sldId id="383" r:id="rId5"/>
    <p:sldId id="380" r:id="rId6"/>
    <p:sldId id="375" r:id="rId7"/>
    <p:sldId id="374" r:id="rId8"/>
    <p:sldId id="376" r:id="rId9"/>
    <p:sldId id="355" r:id="rId10"/>
    <p:sldId id="369" r:id="rId11"/>
    <p:sldId id="377" r:id="rId12"/>
    <p:sldId id="356" r:id="rId13"/>
    <p:sldId id="372" r:id="rId14"/>
    <p:sldId id="357" r:id="rId15"/>
    <p:sldId id="358" r:id="rId16"/>
    <p:sldId id="359" r:id="rId17"/>
    <p:sldId id="360" r:id="rId18"/>
    <p:sldId id="361" r:id="rId19"/>
    <p:sldId id="362" r:id="rId20"/>
    <p:sldId id="386" r:id="rId21"/>
    <p:sldId id="363" r:id="rId22"/>
    <p:sldId id="364" r:id="rId23"/>
    <p:sldId id="365" r:id="rId24"/>
    <p:sldId id="367" r:id="rId25"/>
    <p:sldId id="370" r:id="rId26"/>
    <p:sldId id="379" r:id="rId27"/>
    <p:sldId id="368" r:id="rId28"/>
    <p:sldId id="384" r:id="rId29"/>
    <p:sldId id="385" r:id="rId30"/>
    <p:sldId id="387" r:id="rId31"/>
    <p:sldId id="373" r:id="rId32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7" autoAdjust="0"/>
    <p:restoredTop sz="67504" autoAdjust="0"/>
  </p:normalViewPr>
  <p:slideViewPr>
    <p:cSldViewPr>
      <p:cViewPr varScale="1">
        <p:scale>
          <a:sx n="63" d="100"/>
          <a:sy n="63" d="100"/>
        </p:scale>
        <p:origin x="1182" y="66"/>
      </p:cViewPr>
      <p:guideLst>
        <p:guide pos="2880"/>
        <p:guide pos="29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20" y="-84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146" cy="464741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0"/>
            <a:ext cx="3037146" cy="464741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8D5775AC-394C-4BD4-A5D4-D80C850DE6F9}" type="datetimeFigureOut">
              <a:rPr lang="en-US" smtClean="0"/>
              <a:pPr/>
              <a:t>8/28/2020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063"/>
            <a:ext cx="3037146" cy="46474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30063"/>
            <a:ext cx="3037146" cy="46474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CDEEEE76-6556-4665-B4B4-3CB6C43B3CD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1264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0"/>
            <a:ext cx="3037146" cy="464741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2CC7A975-719A-4674-B620-FF4846DA97CC}" type="datetimeFigureOut">
              <a:rPr lang="en-US" smtClean="0"/>
              <a:pPr/>
              <a:t>8/28/2020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0550" y="431800"/>
            <a:ext cx="6135688" cy="460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063"/>
            <a:ext cx="3037146" cy="46474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946BF894-E3C8-4BCB-B6AC-219B4BD2BB0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700880" y="4415830"/>
            <a:ext cx="5608640" cy="4182661"/>
          </a:xfrm>
          <a:prstGeom prst="rect">
            <a:avLst/>
          </a:prstGeom>
        </p:spPr>
        <p:txBody>
          <a:bodyPr vert="horz" lIns="92062" tIns="46031" rIns="92062" bIns="460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000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buFont typeface="Wingdings" pitchFamily="2" charset="2"/>
      <a:buChar char="Ø"/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defTabSz="91440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defTabSz="91440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defTabSz="91440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defTabSz="91440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963" y="279400"/>
            <a:ext cx="6599237" cy="4948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9232" y="5184807"/>
            <a:ext cx="6605554" cy="3756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F894-E3C8-4BCB-B6AC-219B4BD2BB00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703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314325"/>
            <a:ext cx="6599237" cy="4948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9232" y="5338123"/>
            <a:ext cx="6451936" cy="352627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F894-E3C8-4BCB-B6AC-219B4BD2BB00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241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" y="203200"/>
            <a:ext cx="6596063" cy="4946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9232" y="5338124"/>
            <a:ext cx="6451936" cy="32963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F894-E3C8-4BCB-B6AC-219B4BD2BB00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871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3725" y="433388"/>
            <a:ext cx="6132513" cy="459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F894-E3C8-4BCB-B6AC-219B4BD2BB00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265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3725" y="433388"/>
            <a:ext cx="6132513" cy="459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F894-E3C8-4BCB-B6AC-219B4BD2BB00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736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3725" y="433388"/>
            <a:ext cx="6132513" cy="459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F894-E3C8-4BCB-B6AC-219B4BD2BB00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262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3725" y="433388"/>
            <a:ext cx="6132513" cy="459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F894-E3C8-4BCB-B6AC-219B4BD2BB00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542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ltGray">
          <a:xfrm>
            <a:off x="0" y="0"/>
            <a:ext cx="9144000" cy="1638300"/>
          </a:xfrm>
          <a:custGeom>
            <a:avLst/>
            <a:gdLst/>
            <a:ahLst/>
            <a:cxnLst>
              <a:cxn ang="0">
                <a:pos x="4848" y="432"/>
              </a:cxn>
              <a:cxn ang="0">
                <a:pos x="0" y="432"/>
              </a:cxn>
              <a:cxn ang="0">
                <a:pos x="0" y="0"/>
              </a:cxn>
              <a:cxn ang="0">
                <a:pos x="4848" y="0"/>
              </a:cxn>
              <a:cxn ang="0">
                <a:pos x="4848" y="432"/>
              </a:cxn>
            </a:cxnLst>
            <a:rect l="0" t="0" r="r" b="b"/>
            <a:pathLst>
              <a:path w="4848" h="432">
                <a:moveTo>
                  <a:pt x="4848" y="432"/>
                </a:moveTo>
                <a:lnTo>
                  <a:pt x="0" y="432"/>
                </a:lnTo>
                <a:lnTo>
                  <a:pt x="0" y="0"/>
                </a:lnTo>
                <a:lnTo>
                  <a:pt x="4848" y="0"/>
                </a:lnTo>
                <a:lnTo>
                  <a:pt x="4848" y="43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CA" dirty="0">
              <a:cs typeface="+mn-cs"/>
            </a:endParaRPr>
          </a:p>
        </p:txBody>
      </p:sp>
      <p:grpSp>
        <p:nvGrpSpPr>
          <p:cNvPr id="9" name="Group 165"/>
          <p:cNvGrpSpPr>
            <a:grpSpLocks/>
          </p:cNvGrpSpPr>
          <p:nvPr userDrawn="1"/>
        </p:nvGrpSpPr>
        <p:grpSpPr bwMode="auto">
          <a:xfrm>
            <a:off x="528637" y="-19051"/>
            <a:ext cx="8216900" cy="1657350"/>
            <a:chOff x="333" y="-9"/>
            <a:chExt cx="5176" cy="1044"/>
          </a:xfrm>
        </p:grpSpPr>
        <p:sp>
          <p:nvSpPr>
            <p:cNvPr id="38" name="Freeform 10"/>
            <p:cNvSpPr>
              <a:spLocks/>
            </p:cNvSpPr>
            <p:nvPr userDrawn="1"/>
          </p:nvSpPr>
          <p:spPr bwMode="ltGray">
            <a:xfrm>
              <a:off x="3230" y="949"/>
              <a:ext cx="17" cy="20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15" y="5"/>
                </a:cxn>
                <a:cxn ang="0">
                  <a:pos x="13" y="17"/>
                </a:cxn>
                <a:cxn ang="0">
                  <a:pos x="5" y="11"/>
                </a:cxn>
              </a:cxnLst>
              <a:rect l="0" t="0" r="r" b="b"/>
              <a:pathLst>
                <a:path w="15" h="23">
                  <a:moveTo>
                    <a:pt x="5" y="11"/>
                  </a:moveTo>
                  <a:cubicBezTo>
                    <a:pt x="2" y="1"/>
                    <a:pt x="7" y="0"/>
                    <a:pt x="15" y="5"/>
                  </a:cubicBezTo>
                  <a:cubicBezTo>
                    <a:pt x="14" y="9"/>
                    <a:pt x="15" y="13"/>
                    <a:pt x="13" y="17"/>
                  </a:cubicBezTo>
                  <a:cubicBezTo>
                    <a:pt x="9" y="23"/>
                    <a:pt x="0" y="16"/>
                    <a:pt x="5" y="11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ltGray">
            <a:xfrm>
              <a:off x="3406" y="1015"/>
              <a:ext cx="21" cy="20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1" y="3"/>
                </a:cxn>
                <a:cxn ang="0">
                  <a:pos x="7" y="19"/>
                </a:cxn>
                <a:cxn ang="0">
                  <a:pos x="3" y="13"/>
                </a:cxn>
              </a:cxnLst>
              <a:rect l="0" t="0" r="r" b="b"/>
              <a:pathLst>
                <a:path w="20" h="23">
                  <a:moveTo>
                    <a:pt x="3" y="13"/>
                  </a:moveTo>
                  <a:cubicBezTo>
                    <a:pt x="0" y="5"/>
                    <a:pt x="2" y="0"/>
                    <a:pt x="11" y="3"/>
                  </a:cubicBezTo>
                  <a:cubicBezTo>
                    <a:pt x="16" y="10"/>
                    <a:pt x="20" y="23"/>
                    <a:pt x="7" y="19"/>
                  </a:cubicBezTo>
                  <a:cubicBezTo>
                    <a:pt x="6" y="17"/>
                    <a:pt x="3" y="13"/>
                    <a:pt x="3" y="1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ltGray">
            <a:xfrm>
              <a:off x="2909" y="908"/>
              <a:ext cx="31" cy="34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8" y="21"/>
                </a:cxn>
                <a:cxn ang="0">
                  <a:pos x="0" y="9"/>
                </a:cxn>
                <a:cxn ang="0">
                  <a:pos x="16" y="3"/>
                </a:cxn>
                <a:cxn ang="0">
                  <a:pos x="30" y="23"/>
                </a:cxn>
                <a:cxn ang="0">
                  <a:pos x="28" y="31"/>
                </a:cxn>
                <a:cxn ang="0">
                  <a:pos x="16" y="33"/>
                </a:cxn>
              </a:cxnLst>
              <a:rect l="0" t="0" r="r" b="b"/>
              <a:pathLst>
                <a:path w="30" h="42">
                  <a:moveTo>
                    <a:pt x="16" y="33"/>
                  </a:moveTo>
                  <a:cubicBezTo>
                    <a:pt x="3" y="20"/>
                    <a:pt x="15" y="34"/>
                    <a:pt x="8" y="21"/>
                  </a:cubicBezTo>
                  <a:cubicBezTo>
                    <a:pt x="6" y="17"/>
                    <a:pt x="0" y="9"/>
                    <a:pt x="0" y="9"/>
                  </a:cubicBezTo>
                  <a:cubicBezTo>
                    <a:pt x="5" y="1"/>
                    <a:pt x="7" y="0"/>
                    <a:pt x="16" y="3"/>
                  </a:cubicBezTo>
                  <a:cubicBezTo>
                    <a:pt x="25" y="16"/>
                    <a:pt x="10" y="16"/>
                    <a:pt x="30" y="23"/>
                  </a:cubicBezTo>
                  <a:cubicBezTo>
                    <a:pt x="29" y="26"/>
                    <a:pt x="30" y="29"/>
                    <a:pt x="28" y="31"/>
                  </a:cubicBezTo>
                  <a:cubicBezTo>
                    <a:pt x="15" y="42"/>
                    <a:pt x="16" y="38"/>
                    <a:pt x="16" y="3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41" name="Freeform 13"/>
            <p:cNvSpPr>
              <a:spLocks/>
            </p:cNvSpPr>
            <p:nvPr userDrawn="1"/>
          </p:nvSpPr>
          <p:spPr bwMode="ltGray">
            <a:xfrm>
              <a:off x="2551" y="940"/>
              <a:ext cx="25" cy="12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3" y="8"/>
                </a:cxn>
                <a:cxn ang="0">
                  <a:pos x="15" y="0"/>
                </a:cxn>
                <a:cxn ang="0">
                  <a:pos x="15" y="16"/>
                </a:cxn>
              </a:cxnLst>
              <a:rect l="0" t="0" r="r" b="b"/>
              <a:pathLst>
                <a:path w="25" h="16">
                  <a:moveTo>
                    <a:pt x="15" y="16"/>
                  </a:moveTo>
                  <a:cubicBezTo>
                    <a:pt x="10" y="15"/>
                    <a:pt x="0" y="12"/>
                    <a:pt x="3" y="8"/>
                  </a:cubicBezTo>
                  <a:cubicBezTo>
                    <a:pt x="6" y="4"/>
                    <a:pt x="15" y="0"/>
                    <a:pt x="15" y="0"/>
                  </a:cubicBezTo>
                  <a:cubicBezTo>
                    <a:pt x="17" y="3"/>
                    <a:pt x="25" y="16"/>
                    <a:pt x="15" y="16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ltGray">
            <a:xfrm>
              <a:off x="2443" y="954"/>
              <a:ext cx="65" cy="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30" y="4"/>
                </a:cxn>
                <a:cxn ang="0">
                  <a:pos x="42" y="0"/>
                </a:cxn>
                <a:cxn ang="0">
                  <a:pos x="58" y="12"/>
                </a:cxn>
                <a:cxn ang="0">
                  <a:pos x="32" y="26"/>
                </a:cxn>
                <a:cxn ang="0">
                  <a:pos x="12" y="46"/>
                </a:cxn>
                <a:cxn ang="0">
                  <a:pos x="8" y="20"/>
                </a:cxn>
                <a:cxn ang="0">
                  <a:pos x="12" y="14"/>
                </a:cxn>
                <a:cxn ang="0">
                  <a:pos x="14" y="24"/>
                </a:cxn>
              </a:cxnLst>
              <a:rect l="0" t="0" r="r" b="b"/>
              <a:pathLst>
                <a:path w="65" h="46">
                  <a:moveTo>
                    <a:pt x="14" y="24"/>
                  </a:moveTo>
                  <a:cubicBezTo>
                    <a:pt x="18" y="13"/>
                    <a:pt x="16" y="9"/>
                    <a:pt x="30" y="4"/>
                  </a:cubicBezTo>
                  <a:cubicBezTo>
                    <a:pt x="34" y="3"/>
                    <a:pt x="42" y="0"/>
                    <a:pt x="42" y="0"/>
                  </a:cubicBezTo>
                  <a:cubicBezTo>
                    <a:pt x="50" y="1"/>
                    <a:pt x="65" y="0"/>
                    <a:pt x="58" y="12"/>
                  </a:cubicBezTo>
                  <a:cubicBezTo>
                    <a:pt x="53" y="21"/>
                    <a:pt x="40" y="21"/>
                    <a:pt x="32" y="26"/>
                  </a:cubicBezTo>
                  <a:cubicBezTo>
                    <a:pt x="26" y="35"/>
                    <a:pt x="23" y="42"/>
                    <a:pt x="12" y="46"/>
                  </a:cubicBezTo>
                  <a:cubicBezTo>
                    <a:pt x="0" y="42"/>
                    <a:pt x="5" y="30"/>
                    <a:pt x="8" y="20"/>
                  </a:cubicBezTo>
                  <a:cubicBezTo>
                    <a:pt x="9" y="18"/>
                    <a:pt x="10" y="13"/>
                    <a:pt x="12" y="14"/>
                  </a:cubicBezTo>
                  <a:cubicBezTo>
                    <a:pt x="15" y="16"/>
                    <a:pt x="13" y="21"/>
                    <a:pt x="14" y="2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43" name="Freeform 15"/>
            <p:cNvSpPr>
              <a:spLocks/>
            </p:cNvSpPr>
            <p:nvPr userDrawn="1"/>
          </p:nvSpPr>
          <p:spPr bwMode="ltGray">
            <a:xfrm>
              <a:off x="2375" y="952"/>
              <a:ext cx="68" cy="3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52" y="1"/>
                </a:cxn>
                <a:cxn ang="0">
                  <a:pos x="64" y="3"/>
                </a:cxn>
                <a:cxn ang="0">
                  <a:pos x="50" y="19"/>
                </a:cxn>
                <a:cxn ang="0">
                  <a:pos x="28" y="33"/>
                </a:cxn>
                <a:cxn ang="0">
                  <a:pos x="22" y="47"/>
                </a:cxn>
                <a:cxn ang="0">
                  <a:pos x="16" y="45"/>
                </a:cxn>
                <a:cxn ang="0">
                  <a:pos x="12" y="39"/>
                </a:cxn>
                <a:cxn ang="0">
                  <a:pos x="0" y="35"/>
                </a:cxn>
                <a:cxn ang="0">
                  <a:pos x="0" y="31"/>
                </a:cxn>
              </a:cxnLst>
              <a:rect l="0" t="0" r="r" b="b"/>
              <a:pathLst>
                <a:path w="69" h="47">
                  <a:moveTo>
                    <a:pt x="0" y="31"/>
                  </a:moveTo>
                  <a:cubicBezTo>
                    <a:pt x="7" y="24"/>
                    <a:pt x="9" y="22"/>
                    <a:pt x="18" y="25"/>
                  </a:cubicBezTo>
                  <a:cubicBezTo>
                    <a:pt x="25" y="4"/>
                    <a:pt x="36" y="12"/>
                    <a:pt x="52" y="1"/>
                  </a:cubicBezTo>
                  <a:cubicBezTo>
                    <a:pt x="56" y="2"/>
                    <a:pt x="61" y="0"/>
                    <a:pt x="64" y="3"/>
                  </a:cubicBezTo>
                  <a:cubicBezTo>
                    <a:pt x="69" y="8"/>
                    <a:pt x="50" y="19"/>
                    <a:pt x="50" y="19"/>
                  </a:cubicBezTo>
                  <a:cubicBezTo>
                    <a:pt x="46" y="31"/>
                    <a:pt x="35" y="22"/>
                    <a:pt x="28" y="33"/>
                  </a:cubicBezTo>
                  <a:cubicBezTo>
                    <a:pt x="31" y="41"/>
                    <a:pt x="31" y="44"/>
                    <a:pt x="22" y="47"/>
                  </a:cubicBezTo>
                  <a:cubicBezTo>
                    <a:pt x="20" y="46"/>
                    <a:pt x="18" y="46"/>
                    <a:pt x="16" y="45"/>
                  </a:cubicBezTo>
                  <a:cubicBezTo>
                    <a:pt x="14" y="43"/>
                    <a:pt x="14" y="40"/>
                    <a:pt x="12" y="39"/>
                  </a:cubicBezTo>
                  <a:cubicBezTo>
                    <a:pt x="8" y="37"/>
                    <a:pt x="0" y="35"/>
                    <a:pt x="0" y="35"/>
                  </a:cubicBezTo>
                  <a:cubicBezTo>
                    <a:pt x="2" y="26"/>
                    <a:pt x="3" y="25"/>
                    <a:pt x="0" y="31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44" name="Freeform 16"/>
            <p:cNvSpPr>
              <a:spLocks/>
            </p:cNvSpPr>
            <p:nvPr userDrawn="1"/>
          </p:nvSpPr>
          <p:spPr bwMode="ltGray">
            <a:xfrm>
              <a:off x="2007" y="739"/>
              <a:ext cx="354" cy="22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6" y="18"/>
                </a:cxn>
                <a:cxn ang="0">
                  <a:pos x="46" y="30"/>
                </a:cxn>
                <a:cxn ang="0">
                  <a:pos x="76" y="52"/>
                </a:cxn>
                <a:cxn ang="0">
                  <a:pos x="92" y="66"/>
                </a:cxn>
                <a:cxn ang="0">
                  <a:pos x="122" y="98"/>
                </a:cxn>
                <a:cxn ang="0">
                  <a:pos x="136" y="128"/>
                </a:cxn>
                <a:cxn ang="0">
                  <a:pos x="148" y="132"/>
                </a:cxn>
                <a:cxn ang="0">
                  <a:pos x="154" y="150"/>
                </a:cxn>
                <a:cxn ang="0">
                  <a:pos x="176" y="152"/>
                </a:cxn>
                <a:cxn ang="0">
                  <a:pos x="170" y="196"/>
                </a:cxn>
                <a:cxn ang="0">
                  <a:pos x="180" y="224"/>
                </a:cxn>
                <a:cxn ang="0">
                  <a:pos x="198" y="232"/>
                </a:cxn>
                <a:cxn ang="0">
                  <a:pos x="216" y="234"/>
                </a:cxn>
                <a:cxn ang="0">
                  <a:pos x="236" y="242"/>
                </a:cxn>
                <a:cxn ang="0">
                  <a:pos x="254" y="236"/>
                </a:cxn>
                <a:cxn ang="0">
                  <a:pos x="272" y="248"/>
                </a:cxn>
                <a:cxn ang="0">
                  <a:pos x="296" y="256"/>
                </a:cxn>
                <a:cxn ang="0">
                  <a:pos x="314" y="264"/>
                </a:cxn>
                <a:cxn ang="0">
                  <a:pos x="352" y="266"/>
                </a:cxn>
                <a:cxn ang="0">
                  <a:pos x="342" y="274"/>
                </a:cxn>
                <a:cxn ang="0">
                  <a:pos x="322" y="272"/>
                </a:cxn>
                <a:cxn ang="0">
                  <a:pos x="300" y="270"/>
                </a:cxn>
                <a:cxn ang="0">
                  <a:pos x="288" y="266"/>
                </a:cxn>
                <a:cxn ang="0">
                  <a:pos x="252" y="264"/>
                </a:cxn>
                <a:cxn ang="0">
                  <a:pos x="234" y="260"/>
                </a:cxn>
                <a:cxn ang="0">
                  <a:pos x="172" y="242"/>
                </a:cxn>
                <a:cxn ang="0">
                  <a:pos x="160" y="216"/>
                </a:cxn>
                <a:cxn ang="0">
                  <a:pos x="126" y="200"/>
                </a:cxn>
                <a:cxn ang="0">
                  <a:pos x="108" y="186"/>
                </a:cxn>
                <a:cxn ang="0">
                  <a:pos x="94" y="158"/>
                </a:cxn>
                <a:cxn ang="0">
                  <a:pos x="68" y="108"/>
                </a:cxn>
                <a:cxn ang="0">
                  <a:pos x="64" y="102"/>
                </a:cxn>
                <a:cxn ang="0">
                  <a:pos x="58" y="100"/>
                </a:cxn>
                <a:cxn ang="0">
                  <a:pos x="54" y="88"/>
                </a:cxn>
                <a:cxn ang="0">
                  <a:pos x="38" y="58"/>
                </a:cxn>
                <a:cxn ang="0">
                  <a:pos x="20" y="40"/>
                </a:cxn>
                <a:cxn ang="0">
                  <a:pos x="4" y="22"/>
                </a:cxn>
                <a:cxn ang="0">
                  <a:pos x="10" y="2"/>
                </a:cxn>
                <a:cxn ang="0">
                  <a:pos x="10" y="4"/>
                </a:cxn>
              </a:cxnLst>
              <a:rect l="0" t="0" r="r" b="b"/>
              <a:pathLst>
                <a:path w="355" h="277">
                  <a:moveTo>
                    <a:pt x="10" y="4"/>
                  </a:moveTo>
                  <a:cubicBezTo>
                    <a:pt x="22" y="0"/>
                    <a:pt x="24" y="14"/>
                    <a:pt x="36" y="18"/>
                  </a:cubicBezTo>
                  <a:cubicBezTo>
                    <a:pt x="37" y="19"/>
                    <a:pt x="45" y="29"/>
                    <a:pt x="46" y="30"/>
                  </a:cubicBezTo>
                  <a:cubicBezTo>
                    <a:pt x="56" y="40"/>
                    <a:pt x="67" y="38"/>
                    <a:pt x="76" y="52"/>
                  </a:cubicBezTo>
                  <a:cubicBezTo>
                    <a:pt x="80" y="58"/>
                    <a:pt x="92" y="66"/>
                    <a:pt x="92" y="66"/>
                  </a:cubicBezTo>
                  <a:cubicBezTo>
                    <a:pt x="96" y="79"/>
                    <a:pt x="112" y="88"/>
                    <a:pt x="122" y="98"/>
                  </a:cubicBezTo>
                  <a:cubicBezTo>
                    <a:pt x="124" y="105"/>
                    <a:pt x="130" y="124"/>
                    <a:pt x="136" y="128"/>
                  </a:cubicBezTo>
                  <a:cubicBezTo>
                    <a:pt x="140" y="130"/>
                    <a:pt x="148" y="132"/>
                    <a:pt x="148" y="132"/>
                  </a:cubicBezTo>
                  <a:cubicBezTo>
                    <a:pt x="150" y="138"/>
                    <a:pt x="154" y="150"/>
                    <a:pt x="154" y="150"/>
                  </a:cubicBezTo>
                  <a:cubicBezTo>
                    <a:pt x="161" y="139"/>
                    <a:pt x="168" y="144"/>
                    <a:pt x="176" y="152"/>
                  </a:cubicBezTo>
                  <a:cubicBezTo>
                    <a:pt x="174" y="167"/>
                    <a:pt x="173" y="181"/>
                    <a:pt x="170" y="196"/>
                  </a:cubicBezTo>
                  <a:cubicBezTo>
                    <a:pt x="171" y="202"/>
                    <a:pt x="174" y="220"/>
                    <a:pt x="180" y="224"/>
                  </a:cubicBezTo>
                  <a:cubicBezTo>
                    <a:pt x="185" y="228"/>
                    <a:pt x="193" y="228"/>
                    <a:pt x="198" y="232"/>
                  </a:cubicBezTo>
                  <a:cubicBezTo>
                    <a:pt x="204" y="230"/>
                    <a:pt x="216" y="234"/>
                    <a:pt x="216" y="234"/>
                  </a:cubicBezTo>
                  <a:cubicBezTo>
                    <a:pt x="223" y="241"/>
                    <a:pt x="225" y="245"/>
                    <a:pt x="236" y="242"/>
                  </a:cubicBezTo>
                  <a:cubicBezTo>
                    <a:pt x="242" y="240"/>
                    <a:pt x="254" y="236"/>
                    <a:pt x="254" y="236"/>
                  </a:cubicBezTo>
                  <a:cubicBezTo>
                    <a:pt x="260" y="240"/>
                    <a:pt x="265" y="246"/>
                    <a:pt x="272" y="248"/>
                  </a:cubicBezTo>
                  <a:cubicBezTo>
                    <a:pt x="277" y="250"/>
                    <a:pt x="291" y="252"/>
                    <a:pt x="296" y="256"/>
                  </a:cubicBezTo>
                  <a:cubicBezTo>
                    <a:pt x="301" y="260"/>
                    <a:pt x="314" y="264"/>
                    <a:pt x="314" y="264"/>
                  </a:cubicBezTo>
                  <a:cubicBezTo>
                    <a:pt x="330" y="263"/>
                    <a:pt x="338" y="261"/>
                    <a:pt x="352" y="266"/>
                  </a:cubicBezTo>
                  <a:cubicBezTo>
                    <a:pt x="355" y="275"/>
                    <a:pt x="350" y="277"/>
                    <a:pt x="342" y="274"/>
                  </a:cubicBezTo>
                  <a:cubicBezTo>
                    <a:pt x="336" y="276"/>
                    <a:pt x="322" y="272"/>
                    <a:pt x="322" y="272"/>
                  </a:cubicBezTo>
                  <a:cubicBezTo>
                    <a:pt x="314" y="275"/>
                    <a:pt x="308" y="272"/>
                    <a:pt x="300" y="270"/>
                  </a:cubicBezTo>
                  <a:cubicBezTo>
                    <a:pt x="296" y="269"/>
                    <a:pt x="288" y="266"/>
                    <a:pt x="288" y="266"/>
                  </a:cubicBezTo>
                  <a:cubicBezTo>
                    <a:pt x="276" y="270"/>
                    <a:pt x="264" y="266"/>
                    <a:pt x="252" y="264"/>
                  </a:cubicBezTo>
                  <a:cubicBezTo>
                    <a:pt x="245" y="259"/>
                    <a:pt x="242" y="257"/>
                    <a:pt x="234" y="260"/>
                  </a:cubicBezTo>
                  <a:cubicBezTo>
                    <a:pt x="211" y="252"/>
                    <a:pt x="192" y="256"/>
                    <a:pt x="172" y="242"/>
                  </a:cubicBezTo>
                  <a:cubicBezTo>
                    <a:pt x="165" y="231"/>
                    <a:pt x="176" y="221"/>
                    <a:pt x="160" y="216"/>
                  </a:cubicBezTo>
                  <a:cubicBezTo>
                    <a:pt x="154" y="233"/>
                    <a:pt x="136" y="203"/>
                    <a:pt x="126" y="200"/>
                  </a:cubicBezTo>
                  <a:cubicBezTo>
                    <a:pt x="120" y="196"/>
                    <a:pt x="114" y="190"/>
                    <a:pt x="108" y="186"/>
                  </a:cubicBezTo>
                  <a:cubicBezTo>
                    <a:pt x="104" y="175"/>
                    <a:pt x="104" y="165"/>
                    <a:pt x="94" y="158"/>
                  </a:cubicBezTo>
                  <a:cubicBezTo>
                    <a:pt x="83" y="142"/>
                    <a:pt x="85" y="119"/>
                    <a:pt x="68" y="108"/>
                  </a:cubicBezTo>
                  <a:cubicBezTo>
                    <a:pt x="67" y="106"/>
                    <a:pt x="66" y="104"/>
                    <a:pt x="64" y="102"/>
                  </a:cubicBezTo>
                  <a:cubicBezTo>
                    <a:pt x="62" y="101"/>
                    <a:pt x="59" y="102"/>
                    <a:pt x="58" y="100"/>
                  </a:cubicBezTo>
                  <a:cubicBezTo>
                    <a:pt x="56" y="97"/>
                    <a:pt x="54" y="88"/>
                    <a:pt x="54" y="88"/>
                  </a:cubicBezTo>
                  <a:cubicBezTo>
                    <a:pt x="59" y="73"/>
                    <a:pt x="52" y="61"/>
                    <a:pt x="38" y="58"/>
                  </a:cubicBezTo>
                  <a:cubicBezTo>
                    <a:pt x="32" y="49"/>
                    <a:pt x="31" y="44"/>
                    <a:pt x="20" y="40"/>
                  </a:cubicBezTo>
                  <a:cubicBezTo>
                    <a:pt x="16" y="27"/>
                    <a:pt x="16" y="26"/>
                    <a:pt x="4" y="22"/>
                  </a:cubicBezTo>
                  <a:cubicBezTo>
                    <a:pt x="1" y="13"/>
                    <a:pt x="0" y="5"/>
                    <a:pt x="10" y="2"/>
                  </a:cubicBezTo>
                  <a:cubicBezTo>
                    <a:pt x="18" y="5"/>
                    <a:pt x="18" y="4"/>
                    <a:pt x="10" y="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45" name="Freeform 17"/>
            <p:cNvSpPr>
              <a:spLocks/>
            </p:cNvSpPr>
            <p:nvPr userDrawn="1"/>
          </p:nvSpPr>
          <p:spPr bwMode="ltGray">
            <a:xfrm>
              <a:off x="2222" y="724"/>
              <a:ext cx="157" cy="167"/>
            </a:xfrm>
            <a:custGeom>
              <a:avLst/>
              <a:gdLst/>
              <a:ahLst/>
              <a:cxnLst>
                <a:cxn ang="0">
                  <a:pos x="54" y="66"/>
                </a:cxn>
                <a:cxn ang="0">
                  <a:pos x="66" y="58"/>
                </a:cxn>
                <a:cxn ang="0">
                  <a:pos x="68" y="52"/>
                </a:cxn>
                <a:cxn ang="0">
                  <a:pos x="80" y="44"/>
                </a:cxn>
                <a:cxn ang="0">
                  <a:pos x="106" y="22"/>
                </a:cxn>
                <a:cxn ang="0">
                  <a:pos x="112" y="4"/>
                </a:cxn>
                <a:cxn ang="0">
                  <a:pos x="124" y="0"/>
                </a:cxn>
                <a:cxn ang="0">
                  <a:pos x="150" y="28"/>
                </a:cxn>
                <a:cxn ang="0">
                  <a:pos x="146" y="44"/>
                </a:cxn>
                <a:cxn ang="0">
                  <a:pos x="126" y="64"/>
                </a:cxn>
                <a:cxn ang="0">
                  <a:pos x="132" y="94"/>
                </a:cxn>
                <a:cxn ang="0">
                  <a:pos x="142" y="110"/>
                </a:cxn>
                <a:cxn ang="0">
                  <a:pos x="146" y="128"/>
                </a:cxn>
                <a:cxn ang="0">
                  <a:pos x="128" y="128"/>
                </a:cxn>
                <a:cxn ang="0">
                  <a:pos x="116" y="146"/>
                </a:cxn>
                <a:cxn ang="0">
                  <a:pos x="104" y="156"/>
                </a:cxn>
                <a:cxn ang="0">
                  <a:pos x="100" y="198"/>
                </a:cxn>
                <a:cxn ang="0">
                  <a:pos x="88" y="202"/>
                </a:cxn>
                <a:cxn ang="0">
                  <a:pos x="82" y="206"/>
                </a:cxn>
                <a:cxn ang="0">
                  <a:pos x="76" y="202"/>
                </a:cxn>
                <a:cxn ang="0">
                  <a:pos x="72" y="190"/>
                </a:cxn>
                <a:cxn ang="0">
                  <a:pos x="60" y="186"/>
                </a:cxn>
                <a:cxn ang="0">
                  <a:pos x="42" y="194"/>
                </a:cxn>
                <a:cxn ang="0">
                  <a:pos x="28" y="186"/>
                </a:cxn>
                <a:cxn ang="0">
                  <a:pos x="10" y="148"/>
                </a:cxn>
                <a:cxn ang="0">
                  <a:pos x="4" y="130"/>
                </a:cxn>
                <a:cxn ang="0">
                  <a:pos x="0" y="118"/>
                </a:cxn>
                <a:cxn ang="0">
                  <a:pos x="20" y="96"/>
                </a:cxn>
                <a:cxn ang="0">
                  <a:pos x="32" y="104"/>
                </a:cxn>
                <a:cxn ang="0">
                  <a:pos x="34" y="80"/>
                </a:cxn>
                <a:cxn ang="0">
                  <a:pos x="52" y="70"/>
                </a:cxn>
                <a:cxn ang="0">
                  <a:pos x="54" y="66"/>
                </a:cxn>
              </a:cxnLst>
              <a:rect l="0" t="0" r="r" b="b"/>
              <a:pathLst>
                <a:path w="156" h="206">
                  <a:moveTo>
                    <a:pt x="54" y="66"/>
                  </a:moveTo>
                  <a:cubicBezTo>
                    <a:pt x="58" y="63"/>
                    <a:pt x="64" y="63"/>
                    <a:pt x="66" y="58"/>
                  </a:cubicBezTo>
                  <a:cubicBezTo>
                    <a:pt x="67" y="56"/>
                    <a:pt x="67" y="53"/>
                    <a:pt x="68" y="52"/>
                  </a:cubicBezTo>
                  <a:cubicBezTo>
                    <a:pt x="71" y="49"/>
                    <a:pt x="80" y="44"/>
                    <a:pt x="80" y="44"/>
                  </a:cubicBezTo>
                  <a:cubicBezTo>
                    <a:pt x="113" y="55"/>
                    <a:pt x="85" y="29"/>
                    <a:pt x="106" y="22"/>
                  </a:cubicBezTo>
                  <a:cubicBezTo>
                    <a:pt x="110" y="17"/>
                    <a:pt x="108" y="9"/>
                    <a:pt x="112" y="4"/>
                  </a:cubicBezTo>
                  <a:cubicBezTo>
                    <a:pt x="115" y="1"/>
                    <a:pt x="124" y="0"/>
                    <a:pt x="124" y="0"/>
                  </a:cubicBezTo>
                  <a:cubicBezTo>
                    <a:pt x="138" y="14"/>
                    <a:pt x="126" y="23"/>
                    <a:pt x="150" y="28"/>
                  </a:cubicBezTo>
                  <a:cubicBezTo>
                    <a:pt x="156" y="36"/>
                    <a:pt x="154" y="39"/>
                    <a:pt x="146" y="44"/>
                  </a:cubicBezTo>
                  <a:cubicBezTo>
                    <a:pt x="141" y="52"/>
                    <a:pt x="135" y="61"/>
                    <a:pt x="126" y="64"/>
                  </a:cubicBezTo>
                  <a:cubicBezTo>
                    <a:pt x="118" y="75"/>
                    <a:pt x="128" y="83"/>
                    <a:pt x="132" y="94"/>
                  </a:cubicBezTo>
                  <a:cubicBezTo>
                    <a:pt x="129" y="103"/>
                    <a:pt x="135" y="105"/>
                    <a:pt x="142" y="110"/>
                  </a:cubicBezTo>
                  <a:cubicBezTo>
                    <a:pt x="145" y="119"/>
                    <a:pt x="141" y="120"/>
                    <a:pt x="146" y="128"/>
                  </a:cubicBezTo>
                  <a:cubicBezTo>
                    <a:pt x="142" y="139"/>
                    <a:pt x="135" y="133"/>
                    <a:pt x="128" y="128"/>
                  </a:cubicBezTo>
                  <a:cubicBezTo>
                    <a:pt x="116" y="132"/>
                    <a:pt x="122" y="136"/>
                    <a:pt x="116" y="146"/>
                  </a:cubicBezTo>
                  <a:cubicBezTo>
                    <a:pt x="113" y="151"/>
                    <a:pt x="108" y="152"/>
                    <a:pt x="104" y="156"/>
                  </a:cubicBezTo>
                  <a:cubicBezTo>
                    <a:pt x="107" y="167"/>
                    <a:pt x="112" y="191"/>
                    <a:pt x="100" y="198"/>
                  </a:cubicBezTo>
                  <a:cubicBezTo>
                    <a:pt x="96" y="200"/>
                    <a:pt x="92" y="200"/>
                    <a:pt x="88" y="202"/>
                  </a:cubicBezTo>
                  <a:cubicBezTo>
                    <a:pt x="86" y="203"/>
                    <a:pt x="84" y="205"/>
                    <a:pt x="82" y="206"/>
                  </a:cubicBezTo>
                  <a:cubicBezTo>
                    <a:pt x="80" y="205"/>
                    <a:pt x="77" y="204"/>
                    <a:pt x="76" y="202"/>
                  </a:cubicBezTo>
                  <a:cubicBezTo>
                    <a:pt x="74" y="198"/>
                    <a:pt x="76" y="191"/>
                    <a:pt x="72" y="190"/>
                  </a:cubicBezTo>
                  <a:cubicBezTo>
                    <a:pt x="68" y="189"/>
                    <a:pt x="60" y="186"/>
                    <a:pt x="60" y="186"/>
                  </a:cubicBezTo>
                  <a:cubicBezTo>
                    <a:pt x="53" y="188"/>
                    <a:pt x="49" y="192"/>
                    <a:pt x="42" y="194"/>
                  </a:cubicBezTo>
                  <a:cubicBezTo>
                    <a:pt x="34" y="189"/>
                    <a:pt x="37" y="183"/>
                    <a:pt x="28" y="186"/>
                  </a:cubicBezTo>
                  <a:cubicBezTo>
                    <a:pt x="12" y="181"/>
                    <a:pt x="19" y="161"/>
                    <a:pt x="10" y="148"/>
                  </a:cubicBezTo>
                  <a:cubicBezTo>
                    <a:pt x="5" y="121"/>
                    <a:pt x="11" y="147"/>
                    <a:pt x="4" y="130"/>
                  </a:cubicBezTo>
                  <a:cubicBezTo>
                    <a:pt x="2" y="126"/>
                    <a:pt x="0" y="118"/>
                    <a:pt x="0" y="118"/>
                  </a:cubicBezTo>
                  <a:cubicBezTo>
                    <a:pt x="2" y="95"/>
                    <a:pt x="0" y="83"/>
                    <a:pt x="20" y="96"/>
                  </a:cubicBezTo>
                  <a:cubicBezTo>
                    <a:pt x="23" y="105"/>
                    <a:pt x="23" y="110"/>
                    <a:pt x="32" y="104"/>
                  </a:cubicBezTo>
                  <a:cubicBezTo>
                    <a:pt x="35" y="95"/>
                    <a:pt x="29" y="88"/>
                    <a:pt x="34" y="80"/>
                  </a:cubicBezTo>
                  <a:cubicBezTo>
                    <a:pt x="36" y="76"/>
                    <a:pt x="48" y="73"/>
                    <a:pt x="52" y="70"/>
                  </a:cubicBezTo>
                  <a:cubicBezTo>
                    <a:pt x="57" y="63"/>
                    <a:pt x="58" y="62"/>
                    <a:pt x="54" y="66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46" name="Freeform 18"/>
            <p:cNvSpPr>
              <a:spLocks/>
            </p:cNvSpPr>
            <p:nvPr userDrawn="1"/>
          </p:nvSpPr>
          <p:spPr bwMode="ltGray">
            <a:xfrm>
              <a:off x="2375" y="800"/>
              <a:ext cx="110" cy="32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18" y="10"/>
                </a:cxn>
                <a:cxn ang="0">
                  <a:pos x="46" y="20"/>
                </a:cxn>
                <a:cxn ang="0">
                  <a:pos x="72" y="14"/>
                </a:cxn>
                <a:cxn ang="0">
                  <a:pos x="90" y="0"/>
                </a:cxn>
                <a:cxn ang="0">
                  <a:pos x="76" y="26"/>
                </a:cxn>
                <a:cxn ang="0">
                  <a:pos x="60" y="38"/>
                </a:cxn>
                <a:cxn ang="0">
                  <a:pos x="42" y="32"/>
                </a:cxn>
                <a:cxn ang="0">
                  <a:pos x="14" y="30"/>
                </a:cxn>
                <a:cxn ang="0">
                  <a:pos x="4" y="32"/>
                </a:cxn>
              </a:cxnLst>
              <a:rect l="0" t="0" r="r" b="b"/>
              <a:pathLst>
                <a:path w="109" h="38">
                  <a:moveTo>
                    <a:pt x="4" y="32"/>
                  </a:moveTo>
                  <a:cubicBezTo>
                    <a:pt x="7" y="22"/>
                    <a:pt x="7" y="14"/>
                    <a:pt x="18" y="10"/>
                  </a:cubicBezTo>
                  <a:cubicBezTo>
                    <a:pt x="28" y="12"/>
                    <a:pt x="37" y="14"/>
                    <a:pt x="46" y="20"/>
                  </a:cubicBezTo>
                  <a:cubicBezTo>
                    <a:pt x="62" y="15"/>
                    <a:pt x="54" y="17"/>
                    <a:pt x="72" y="14"/>
                  </a:cubicBezTo>
                  <a:cubicBezTo>
                    <a:pt x="77" y="9"/>
                    <a:pt x="90" y="0"/>
                    <a:pt x="90" y="0"/>
                  </a:cubicBezTo>
                  <a:cubicBezTo>
                    <a:pt x="109" y="6"/>
                    <a:pt x="85" y="23"/>
                    <a:pt x="76" y="26"/>
                  </a:cubicBezTo>
                  <a:cubicBezTo>
                    <a:pt x="71" y="33"/>
                    <a:pt x="68" y="35"/>
                    <a:pt x="60" y="38"/>
                  </a:cubicBezTo>
                  <a:cubicBezTo>
                    <a:pt x="54" y="36"/>
                    <a:pt x="42" y="32"/>
                    <a:pt x="42" y="32"/>
                  </a:cubicBezTo>
                  <a:cubicBezTo>
                    <a:pt x="33" y="23"/>
                    <a:pt x="26" y="26"/>
                    <a:pt x="14" y="30"/>
                  </a:cubicBezTo>
                  <a:cubicBezTo>
                    <a:pt x="1" y="28"/>
                    <a:pt x="0" y="24"/>
                    <a:pt x="4" y="3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47" name="Freeform 19"/>
            <p:cNvSpPr>
              <a:spLocks/>
            </p:cNvSpPr>
            <p:nvPr userDrawn="1"/>
          </p:nvSpPr>
          <p:spPr bwMode="ltGray">
            <a:xfrm>
              <a:off x="2370" y="839"/>
              <a:ext cx="75" cy="84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18" y="0"/>
                </a:cxn>
                <a:cxn ang="0">
                  <a:pos x="34" y="18"/>
                </a:cxn>
                <a:cxn ang="0">
                  <a:pos x="62" y="4"/>
                </a:cxn>
                <a:cxn ang="0">
                  <a:pos x="46" y="34"/>
                </a:cxn>
                <a:cxn ang="0">
                  <a:pos x="54" y="48"/>
                </a:cxn>
                <a:cxn ang="0">
                  <a:pos x="58" y="60"/>
                </a:cxn>
                <a:cxn ang="0">
                  <a:pos x="46" y="74"/>
                </a:cxn>
                <a:cxn ang="0">
                  <a:pos x="34" y="60"/>
                </a:cxn>
                <a:cxn ang="0">
                  <a:pos x="22" y="48"/>
                </a:cxn>
                <a:cxn ang="0">
                  <a:pos x="28" y="68"/>
                </a:cxn>
                <a:cxn ang="0">
                  <a:pos x="30" y="74"/>
                </a:cxn>
                <a:cxn ang="0">
                  <a:pos x="20" y="104"/>
                </a:cxn>
                <a:cxn ang="0">
                  <a:pos x="12" y="102"/>
                </a:cxn>
                <a:cxn ang="0">
                  <a:pos x="8" y="90"/>
                </a:cxn>
                <a:cxn ang="0">
                  <a:pos x="0" y="54"/>
                </a:cxn>
                <a:cxn ang="0">
                  <a:pos x="2" y="30"/>
                </a:cxn>
                <a:cxn ang="0">
                  <a:pos x="8" y="18"/>
                </a:cxn>
              </a:cxnLst>
              <a:rect l="0" t="0" r="r" b="b"/>
              <a:pathLst>
                <a:path w="76" h="104">
                  <a:moveTo>
                    <a:pt x="8" y="18"/>
                  </a:moveTo>
                  <a:cubicBezTo>
                    <a:pt x="10" y="8"/>
                    <a:pt x="9" y="3"/>
                    <a:pt x="18" y="0"/>
                  </a:cubicBezTo>
                  <a:cubicBezTo>
                    <a:pt x="28" y="3"/>
                    <a:pt x="25" y="12"/>
                    <a:pt x="34" y="18"/>
                  </a:cubicBezTo>
                  <a:cubicBezTo>
                    <a:pt x="46" y="16"/>
                    <a:pt x="51" y="8"/>
                    <a:pt x="62" y="4"/>
                  </a:cubicBezTo>
                  <a:cubicBezTo>
                    <a:pt x="76" y="9"/>
                    <a:pt x="56" y="31"/>
                    <a:pt x="46" y="34"/>
                  </a:cubicBezTo>
                  <a:cubicBezTo>
                    <a:pt x="51" y="56"/>
                    <a:pt x="43" y="29"/>
                    <a:pt x="54" y="48"/>
                  </a:cubicBezTo>
                  <a:cubicBezTo>
                    <a:pt x="56" y="52"/>
                    <a:pt x="58" y="60"/>
                    <a:pt x="58" y="60"/>
                  </a:cubicBezTo>
                  <a:cubicBezTo>
                    <a:pt x="55" y="68"/>
                    <a:pt x="54" y="71"/>
                    <a:pt x="46" y="74"/>
                  </a:cubicBezTo>
                  <a:cubicBezTo>
                    <a:pt x="38" y="71"/>
                    <a:pt x="37" y="68"/>
                    <a:pt x="34" y="60"/>
                  </a:cubicBezTo>
                  <a:cubicBezTo>
                    <a:pt x="33" y="50"/>
                    <a:pt x="32" y="33"/>
                    <a:pt x="22" y="48"/>
                  </a:cubicBezTo>
                  <a:cubicBezTo>
                    <a:pt x="25" y="60"/>
                    <a:pt x="23" y="53"/>
                    <a:pt x="28" y="68"/>
                  </a:cubicBezTo>
                  <a:cubicBezTo>
                    <a:pt x="29" y="70"/>
                    <a:pt x="30" y="74"/>
                    <a:pt x="30" y="74"/>
                  </a:cubicBezTo>
                  <a:cubicBezTo>
                    <a:pt x="24" y="84"/>
                    <a:pt x="22" y="93"/>
                    <a:pt x="20" y="104"/>
                  </a:cubicBezTo>
                  <a:cubicBezTo>
                    <a:pt x="17" y="103"/>
                    <a:pt x="14" y="104"/>
                    <a:pt x="12" y="102"/>
                  </a:cubicBezTo>
                  <a:cubicBezTo>
                    <a:pt x="9" y="99"/>
                    <a:pt x="8" y="90"/>
                    <a:pt x="8" y="90"/>
                  </a:cubicBezTo>
                  <a:cubicBezTo>
                    <a:pt x="13" y="75"/>
                    <a:pt x="14" y="64"/>
                    <a:pt x="0" y="54"/>
                  </a:cubicBezTo>
                  <a:cubicBezTo>
                    <a:pt x="1" y="46"/>
                    <a:pt x="1" y="38"/>
                    <a:pt x="2" y="30"/>
                  </a:cubicBezTo>
                  <a:cubicBezTo>
                    <a:pt x="2" y="27"/>
                    <a:pt x="13" y="2"/>
                    <a:pt x="8" y="1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ltGray">
            <a:xfrm>
              <a:off x="2497" y="793"/>
              <a:ext cx="37" cy="49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13" y="0"/>
                </a:cxn>
                <a:cxn ang="0">
                  <a:pos x="15" y="28"/>
                </a:cxn>
                <a:cxn ang="0">
                  <a:pos x="37" y="38"/>
                </a:cxn>
                <a:cxn ang="0">
                  <a:pos x="19" y="44"/>
                </a:cxn>
                <a:cxn ang="0">
                  <a:pos x="5" y="58"/>
                </a:cxn>
                <a:cxn ang="0">
                  <a:pos x="1" y="34"/>
                </a:cxn>
                <a:cxn ang="0">
                  <a:pos x="3" y="28"/>
                </a:cxn>
              </a:cxnLst>
              <a:rect l="0" t="0" r="r" b="b"/>
              <a:pathLst>
                <a:path w="37" h="61">
                  <a:moveTo>
                    <a:pt x="3" y="28"/>
                  </a:moveTo>
                  <a:cubicBezTo>
                    <a:pt x="5" y="14"/>
                    <a:pt x="2" y="7"/>
                    <a:pt x="13" y="0"/>
                  </a:cubicBezTo>
                  <a:cubicBezTo>
                    <a:pt x="26" y="9"/>
                    <a:pt x="23" y="17"/>
                    <a:pt x="15" y="28"/>
                  </a:cubicBezTo>
                  <a:cubicBezTo>
                    <a:pt x="25" y="31"/>
                    <a:pt x="33" y="27"/>
                    <a:pt x="37" y="38"/>
                  </a:cubicBezTo>
                  <a:cubicBezTo>
                    <a:pt x="30" y="45"/>
                    <a:pt x="28" y="47"/>
                    <a:pt x="19" y="44"/>
                  </a:cubicBezTo>
                  <a:cubicBezTo>
                    <a:pt x="13" y="54"/>
                    <a:pt x="18" y="61"/>
                    <a:pt x="5" y="58"/>
                  </a:cubicBezTo>
                  <a:cubicBezTo>
                    <a:pt x="0" y="50"/>
                    <a:pt x="3" y="44"/>
                    <a:pt x="1" y="34"/>
                  </a:cubicBezTo>
                  <a:cubicBezTo>
                    <a:pt x="2" y="32"/>
                    <a:pt x="3" y="28"/>
                    <a:pt x="3" y="2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49" name="Freeform 21"/>
            <p:cNvSpPr>
              <a:spLocks/>
            </p:cNvSpPr>
            <p:nvPr userDrawn="1"/>
          </p:nvSpPr>
          <p:spPr bwMode="ltGray">
            <a:xfrm>
              <a:off x="2506" y="869"/>
              <a:ext cx="47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0"/>
                </a:cxn>
                <a:cxn ang="0">
                  <a:pos x="49" y="16"/>
                </a:cxn>
                <a:cxn ang="0">
                  <a:pos x="35" y="14"/>
                </a:cxn>
                <a:cxn ang="0">
                  <a:pos x="3" y="16"/>
                </a:cxn>
                <a:cxn ang="0">
                  <a:pos x="7" y="0"/>
                </a:cxn>
              </a:cxnLst>
              <a:rect l="0" t="0" r="r" b="b"/>
              <a:pathLst>
                <a:path w="49" h="29">
                  <a:moveTo>
                    <a:pt x="7" y="0"/>
                  </a:moveTo>
                  <a:cubicBezTo>
                    <a:pt x="15" y="6"/>
                    <a:pt x="19" y="2"/>
                    <a:pt x="29" y="0"/>
                  </a:cubicBezTo>
                  <a:cubicBezTo>
                    <a:pt x="45" y="5"/>
                    <a:pt x="40" y="3"/>
                    <a:pt x="49" y="16"/>
                  </a:cubicBezTo>
                  <a:cubicBezTo>
                    <a:pt x="46" y="29"/>
                    <a:pt x="42" y="21"/>
                    <a:pt x="35" y="14"/>
                  </a:cubicBezTo>
                  <a:cubicBezTo>
                    <a:pt x="26" y="15"/>
                    <a:pt x="12" y="19"/>
                    <a:pt x="3" y="16"/>
                  </a:cubicBezTo>
                  <a:cubicBezTo>
                    <a:pt x="0" y="6"/>
                    <a:pt x="7" y="10"/>
                    <a:pt x="7" y="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ltGray">
            <a:xfrm>
              <a:off x="2555" y="832"/>
              <a:ext cx="61" cy="42"/>
            </a:xfrm>
            <a:custGeom>
              <a:avLst/>
              <a:gdLst/>
              <a:ahLst/>
              <a:cxnLst>
                <a:cxn ang="0">
                  <a:pos x="21" y="38"/>
                </a:cxn>
                <a:cxn ang="0">
                  <a:pos x="15" y="26"/>
                </a:cxn>
                <a:cxn ang="0">
                  <a:pos x="3" y="22"/>
                </a:cxn>
                <a:cxn ang="0">
                  <a:pos x="13" y="8"/>
                </a:cxn>
                <a:cxn ang="0">
                  <a:pos x="25" y="0"/>
                </a:cxn>
                <a:cxn ang="0">
                  <a:pos x="49" y="10"/>
                </a:cxn>
                <a:cxn ang="0">
                  <a:pos x="53" y="20"/>
                </a:cxn>
                <a:cxn ang="0">
                  <a:pos x="61" y="32"/>
                </a:cxn>
                <a:cxn ang="0">
                  <a:pos x="41" y="38"/>
                </a:cxn>
                <a:cxn ang="0">
                  <a:pos x="23" y="44"/>
                </a:cxn>
                <a:cxn ang="0">
                  <a:pos x="21" y="38"/>
                </a:cxn>
              </a:cxnLst>
              <a:rect l="0" t="0" r="r" b="b"/>
              <a:pathLst>
                <a:path w="61" h="48">
                  <a:moveTo>
                    <a:pt x="21" y="38"/>
                  </a:moveTo>
                  <a:cubicBezTo>
                    <a:pt x="19" y="34"/>
                    <a:pt x="19" y="29"/>
                    <a:pt x="15" y="26"/>
                  </a:cubicBezTo>
                  <a:cubicBezTo>
                    <a:pt x="12" y="24"/>
                    <a:pt x="3" y="22"/>
                    <a:pt x="3" y="22"/>
                  </a:cubicBezTo>
                  <a:cubicBezTo>
                    <a:pt x="0" y="12"/>
                    <a:pt x="5" y="12"/>
                    <a:pt x="13" y="8"/>
                  </a:cubicBezTo>
                  <a:cubicBezTo>
                    <a:pt x="17" y="6"/>
                    <a:pt x="25" y="0"/>
                    <a:pt x="25" y="0"/>
                  </a:cubicBezTo>
                  <a:cubicBezTo>
                    <a:pt x="37" y="2"/>
                    <a:pt x="41" y="2"/>
                    <a:pt x="49" y="10"/>
                  </a:cubicBezTo>
                  <a:cubicBezTo>
                    <a:pt x="45" y="21"/>
                    <a:pt x="46" y="12"/>
                    <a:pt x="53" y="20"/>
                  </a:cubicBezTo>
                  <a:cubicBezTo>
                    <a:pt x="56" y="24"/>
                    <a:pt x="61" y="32"/>
                    <a:pt x="61" y="32"/>
                  </a:cubicBezTo>
                  <a:cubicBezTo>
                    <a:pt x="56" y="47"/>
                    <a:pt x="53" y="42"/>
                    <a:pt x="41" y="38"/>
                  </a:cubicBezTo>
                  <a:cubicBezTo>
                    <a:pt x="27" y="47"/>
                    <a:pt x="34" y="48"/>
                    <a:pt x="23" y="44"/>
                  </a:cubicBezTo>
                  <a:cubicBezTo>
                    <a:pt x="22" y="42"/>
                    <a:pt x="21" y="38"/>
                    <a:pt x="21" y="3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51" name="Freeform 23"/>
            <p:cNvSpPr>
              <a:spLocks/>
            </p:cNvSpPr>
            <p:nvPr userDrawn="1"/>
          </p:nvSpPr>
          <p:spPr bwMode="ltGray">
            <a:xfrm>
              <a:off x="2572" y="852"/>
              <a:ext cx="286" cy="149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6" y="14"/>
                </a:cxn>
                <a:cxn ang="0">
                  <a:pos x="26" y="30"/>
                </a:cxn>
                <a:cxn ang="0">
                  <a:pos x="0" y="24"/>
                </a:cxn>
                <a:cxn ang="0">
                  <a:pos x="10" y="42"/>
                </a:cxn>
                <a:cxn ang="0">
                  <a:pos x="16" y="62"/>
                </a:cxn>
                <a:cxn ang="0">
                  <a:pos x="24" y="48"/>
                </a:cxn>
                <a:cxn ang="0">
                  <a:pos x="30" y="44"/>
                </a:cxn>
                <a:cxn ang="0">
                  <a:pos x="48" y="56"/>
                </a:cxn>
                <a:cxn ang="0">
                  <a:pos x="70" y="62"/>
                </a:cxn>
                <a:cxn ang="0">
                  <a:pos x="88" y="72"/>
                </a:cxn>
                <a:cxn ang="0">
                  <a:pos x="106" y="102"/>
                </a:cxn>
                <a:cxn ang="0">
                  <a:pos x="104" y="122"/>
                </a:cxn>
                <a:cxn ang="0">
                  <a:pos x="98" y="134"/>
                </a:cxn>
                <a:cxn ang="0">
                  <a:pos x="122" y="128"/>
                </a:cxn>
                <a:cxn ang="0">
                  <a:pos x="140" y="140"/>
                </a:cxn>
                <a:cxn ang="0">
                  <a:pos x="168" y="148"/>
                </a:cxn>
                <a:cxn ang="0">
                  <a:pos x="174" y="146"/>
                </a:cxn>
                <a:cxn ang="0">
                  <a:pos x="168" y="134"/>
                </a:cxn>
                <a:cxn ang="0">
                  <a:pos x="178" y="136"/>
                </a:cxn>
                <a:cxn ang="0">
                  <a:pos x="186" y="118"/>
                </a:cxn>
                <a:cxn ang="0">
                  <a:pos x="202" y="122"/>
                </a:cxn>
                <a:cxn ang="0">
                  <a:pos x="214" y="130"/>
                </a:cxn>
                <a:cxn ang="0">
                  <a:pos x="244" y="168"/>
                </a:cxn>
                <a:cxn ang="0">
                  <a:pos x="262" y="178"/>
                </a:cxn>
                <a:cxn ang="0">
                  <a:pos x="284" y="170"/>
                </a:cxn>
                <a:cxn ang="0">
                  <a:pos x="268" y="160"/>
                </a:cxn>
                <a:cxn ang="0">
                  <a:pos x="256" y="138"/>
                </a:cxn>
                <a:cxn ang="0">
                  <a:pos x="250" y="132"/>
                </a:cxn>
                <a:cxn ang="0">
                  <a:pos x="248" y="122"/>
                </a:cxn>
                <a:cxn ang="0">
                  <a:pos x="236" y="116"/>
                </a:cxn>
                <a:cxn ang="0">
                  <a:pos x="240" y="96"/>
                </a:cxn>
                <a:cxn ang="0">
                  <a:pos x="220" y="86"/>
                </a:cxn>
                <a:cxn ang="0">
                  <a:pos x="210" y="70"/>
                </a:cxn>
                <a:cxn ang="0">
                  <a:pos x="190" y="54"/>
                </a:cxn>
                <a:cxn ang="0">
                  <a:pos x="168" y="38"/>
                </a:cxn>
                <a:cxn ang="0">
                  <a:pos x="156" y="34"/>
                </a:cxn>
                <a:cxn ang="0">
                  <a:pos x="120" y="16"/>
                </a:cxn>
                <a:cxn ang="0">
                  <a:pos x="102" y="4"/>
                </a:cxn>
                <a:cxn ang="0">
                  <a:pos x="96" y="0"/>
                </a:cxn>
                <a:cxn ang="0">
                  <a:pos x="70" y="10"/>
                </a:cxn>
                <a:cxn ang="0">
                  <a:pos x="56" y="32"/>
                </a:cxn>
                <a:cxn ang="0">
                  <a:pos x="46" y="28"/>
                </a:cxn>
              </a:cxnLst>
              <a:rect l="0" t="0" r="r" b="b"/>
              <a:pathLst>
                <a:path w="286" h="182">
                  <a:moveTo>
                    <a:pt x="46" y="28"/>
                  </a:moveTo>
                  <a:cubicBezTo>
                    <a:pt x="41" y="14"/>
                    <a:pt x="46" y="17"/>
                    <a:pt x="36" y="14"/>
                  </a:cubicBezTo>
                  <a:cubicBezTo>
                    <a:pt x="31" y="17"/>
                    <a:pt x="26" y="30"/>
                    <a:pt x="26" y="30"/>
                  </a:cubicBezTo>
                  <a:cubicBezTo>
                    <a:pt x="12" y="25"/>
                    <a:pt x="19" y="21"/>
                    <a:pt x="0" y="24"/>
                  </a:cubicBezTo>
                  <a:cubicBezTo>
                    <a:pt x="2" y="33"/>
                    <a:pt x="2" y="37"/>
                    <a:pt x="10" y="42"/>
                  </a:cubicBezTo>
                  <a:cubicBezTo>
                    <a:pt x="12" y="49"/>
                    <a:pt x="14" y="55"/>
                    <a:pt x="16" y="62"/>
                  </a:cubicBezTo>
                  <a:cubicBezTo>
                    <a:pt x="24" y="59"/>
                    <a:pt x="27" y="57"/>
                    <a:pt x="24" y="48"/>
                  </a:cubicBezTo>
                  <a:cubicBezTo>
                    <a:pt x="26" y="47"/>
                    <a:pt x="28" y="43"/>
                    <a:pt x="30" y="44"/>
                  </a:cubicBezTo>
                  <a:cubicBezTo>
                    <a:pt x="48" y="48"/>
                    <a:pt x="36" y="52"/>
                    <a:pt x="48" y="56"/>
                  </a:cubicBezTo>
                  <a:cubicBezTo>
                    <a:pt x="74" y="65"/>
                    <a:pt x="47" y="56"/>
                    <a:pt x="70" y="62"/>
                  </a:cubicBezTo>
                  <a:cubicBezTo>
                    <a:pt x="77" y="64"/>
                    <a:pt x="88" y="72"/>
                    <a:pt x="88" y="72"/>
                  </a:cubicBezTo>
                  <a:cubicBezTo>
                    <a:pt x="96" y="84"/>
                    <a:pt x="102" y="87"/>
                    <a:pt x="106" y="102"/>
                  </a:cubicBezTo>
                  <a:cubicBezTo>
                    <a:pt x="105" y="109"/>
                    <a:pt x="106" y="115"/>
                    <a:pt x="104" y="122"/>
                  </a:cubicBezTo>
                  <a:cubicBezTo>
                    <a:pt x="103" y="126"/>
                    <a:pt x="94" y="132"/>
                    <a:pt x="98" y="134"/>
                  </a:cubicBezTo>
                  <a:cubicBezTo>
                    <a:pt x="106" y="137"/>
                    <a:pt x="122" y="128"/>
                    <a:pt x="122" y="128"/>
                  </a:cubicBezTo>
                  <a:cubicBezTo>
                    <a:pt x="130" y="131"/>
                    <a:pt x="133" y="135"/>
                    <a:pt x="140" y="140"/>
                  </a:cubicBezTo>
                  <a:cubicBezTo>
                    <a:pt x="148" y="145"/>
                    <a:pt x="159" y="145"/>
                    <a:pt x="168" y="148"/>
                  </a:cubicBezTo>
                  <a:cubicBezTo>
                    <a:pt x="170" y="147"/>
                    <a:pt x="173" y="148"/>
                    <a:pt x="174" y="146"/>
                  </a:cubicBezTo>
                  <a:cubicBezTo>
                    <a:pt x="176" y="142"/>
                    <a:pt x="164" y="136"/>
                    <a:pt x="168" y="134"/>
                  </a:cubicBezTo>
                  <a:cubicBezTo>
                    <a:pt x="171" y="132"/>
                    <a:pt x="175" y="135"/>
                    <a:pt x="178" y="136"/>
                  </a:cubicBezTo>
                  <a:cubicBezTo>
                    <a:pt x="182" y="131"/>
                    <a:pt x="186" y="118"/>
                    <a:pt x="186" y="118"/>
                  </a:cubicBezTo>
                  <a:cubicBezTo>
                    <a:pt x="189" y="119"/>
                    <a:pt x="199" y="120"/>
                    <a:pt x="202" y="122"/>
                  </a:cubicBezTo>
                  <a:cubicBezTo>
                    <a:pt x="206" y="124"/>
                    <a:pt x="214" y="130"/>
                    <a:pt x="214" y="130"/>
                  </a:cubicBezTo>
                  <a:cubicBezTo>
                    <a:pt x="224" y="145"/>
                    <a:pt x="228" y="158"/>
                    <a:pt x="244" y="168"/>
                  </a:cubicBezTo>
                  <a:cubicBezTo>
                    <a:pt x="250" y="172"/>
                    <a:pt x="262" y="178"/>
                    <a:pt x="262" y="178"/>
                  </a:cubicBezTo>
                  <a:cubicBezTo>
                    <a:pt x="265" y="178"/>
                    <a:pt x="286" y="182"/>
                    <a:pt x="284" y="170"/>
                  </a:cubicBezTo>
                  <a:cubicBezTo>
                    <a:pt x="283" y="164"/>
                    <a:pt x="268" y="160"/>
                    <a:pt x="268" y="160"/>
                  </a:cubicBezTo>
                  <a:cubicBezTo>
                    <a:pt x="261" y="150"/>
                    <a:pt x="270" y="143"/>
                    <a:pt x="256" y="138"/>
                  </a:cubicBezTo>
                  <a:cubicBezTo>
                    <a:pt x="254" y="136"/>
                    <a:pt x="251" y="135"/>
                    <a:pt x="250" y="132"/>
                  </a:cubicBezTo>
                  <a:cubicBezTo>
                    <a:pt x="248" y="129"/>
                    <a:pt x="250" y="125"/>
                    <a:pt x="248" y="122"/>
                  </a:cubicBezTo>
                  <a:cubicBezTo>
                    <a:pt x="246" y="118"/>
                    <a:pt x="240" y="118"/>
                    <a:pt x="236" y="116"/>
                  </a:cubicBezTo>
                  <a:cubicBezTo>
                    <a:pt x="230" y="107"/>
                    <a:pt x="227" y="100"/>
                    <a:pt x="240" y="96"/>
                  </a:cubicBezTo>
                  <a:cubicBezTo>
                    <a:pt x="236" y="83"/>
                    <a:pt x="236" y="84"/>
                    <a:pt x="220" y="86"/>
                  </a:cubicBezTo>
                  <a:cubicBezTo>
                    <a:pt x="209" y="82"/>
                    <a:pt x="208" y="82"/>
                    <a:pt x="210" y="70"/>
                  </a:cubicBezTo>
                  <a:cubicBezTo>
                    <a:pt x="207" y="60"/>
                    <a:pt x="199" y="57"/>
                    <a:pt x="190" y="54"/>
                  </a:cubicBezTo>
                  <a:cubicBezTo>
                    <a:pt x="181" y="45"/>
                    <a:pt x="181" y="42"/>
                    <a:pt x="168" y="38"/>
                  </a:cubicBezTo>
                  <a:cubicBezTo>
                    <a:pt x="164" y="37"/>
                    <a:pt x="156" y="34"/>
                    <a:pt x="156" y="34"/>
                  </a:cubicBezTo>
                  <a:cubicBezTo>
                    <a:pt x="146" y="24"/>
                    <a:pt x="134" y="21"/>
                    <a:pt x="120" y="16"/>
                  </a:cubicBezTo>
                  <a:cubicBezTo>
                    <a:pt x="113" y="14"/>
                    <a:pt x="108" y="8"/>
                    <a:pt x="102" y="4"/>
                  </a:cubicBezTo>
                  <a:cubicBezTo>
                    <a:pt x="100" y="3"/>
                    <a:pt x="96" y="0"/>
                    <a:pt x="96" y="0"/>
                  </a:cubicBezTo>
                  <a:cubicBezTo>
                    <a:pt x="83" y="2"/>
                    <a:pt x="79" y="1"/>
                    <a:pt x="70" y="10"/>
                  </a:cubicBezTo>
                  <a:cubicBezTo>
                    <a:pt x="67" y="19"/>
                    <a:pt x="63" y="27"/>
                    <a:pt x="56" y="32"/>
                  </a:cubicBezTo>
                  <a:cubicBezTo>
                    <a:pt x="49" y="30"/>
                    <a:pt x="52" y="31"/>
                    <a:pt x="46" y="2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52" name="Freeform 24"/>
            <p:cNvSpPr>
              <a:spLocks/>
            </p:cNvSpPr>
            <p:nvPr userDrawn="1"/>
          </p:nvSpPr>
          <p:spPr bwMode="ltGray">
            <a:xfrm>
              <a:off x="2820" y="866"/>
              <a:ext cx="78" cy="64"/>
            </a:xfrm>
            <a:custGeom>
              <a:avLst/>
              <a:gdLst/>
              <a:ahLst/>
              <a:cxnLst>
                <a:cxn ang="0">
                  <a:pos x="1" y="58"/>
                </a:cxn>
                <a:cxn ang="0">
                  <a:pos x="27" y="60"/>
                </a:cxn>
                <a:cxn ang="0">
                  <a:pos x="45" y="48"/>
                </a:cxn>
                <a:cxn ang="0">
                  <a:pos x="57" y="30"/>
                </a:cxn>
                <a:cxn ang="0">
                  <a:pos x="43" y="14"/>
                </a:cxn>
                <a:cxn ang="0">
                  <a:pos x="43" y="4"/>
                </a:cxn>
                <a:cxn ang="0">
                  <a:pos x="71" y="26"/>
                </a:cxn>
                <a:cxn ang="0">
                  <a:pos x="67" y="54"/>
                </a:cxn>
                <a:cxn ang="0">
                  <a:pos x="33" y="78"/>
                </a:cxn>
                <a:cxn ang="0">
                  <a:pos x="9" y="66"/>
                </a:cxn>
                <a:cxn ang="0">
                  <a:pos x="3" y="62"/>
                </a:cxn>
                <a:cxn ang="0">
                  <a:pos x="1" y="58"/>
                </a:cxn>
              </a:cxnLst>
              <a:rect l="0" t="0" r="r" b="b"/>
              <a:pathLst>
                <a:path w="78" h="78">
                  <a:moveTo>
                    <a:pt x="1" y="58"/>
                  </a:moveTo>
                  <a:cubicBezTo>
                    <a:pt x="6" y="44"/>
                    <a:pt x="18" y="57"/>
                    <a:pt x="27" y="60"/>
                  </a:cubicBezTo>
                  <a:cubicBezTo>
                    <a:pt x="35" y="57"/>
                    <a:pt x="38" y="52"/>
                    <a:pt x="45" y="48"/>
                  </a:cubicBezTo>
                  <a:cubicBezTo>
                    <a:pt x="48" y="40"/>
                    <a:pt x="51" y="36"/>
                    <a:pt x="57" y="30"/>
                  </a:cubicBezTo>
                  <a:cubicBezTo>
                    <a:pt x="55" y="23"/>
                    <a:pt x="43" y="14"/>
                    <a:pt x="43" y="14"/>
                  </a:cubicBezTo>
                  <a:cubicBezTo>
                    <a:pt x="33" y="0"/>
                    <a:pt x="30" y="1"/>
                    <a:pt x="43" y="4"/>
                  </a:cubicBezTo>
                  <a:cubicBezTo>
                    <a:pt x="54" y="11"/>
                    <a:pt x="58" y="22"/>
                    <a:pt x="71" y="26"/>
                  </a:cubicBezTo>
                  <a:cubicBezTo>
                    <a:pt x="78" y="37"/>
                    <a:pt x="78" y="46"/>
                    <a:pt x="67" y="54"/>
                  </a:cubicBezTo>
                  <a:cubicBezTo>
                    <a:pt x="51" y="49"/>
                    <a:pt x="53" y="71"/>
                    <a:pt x="33" y="78"/>
                  </a:cubicBezTo>
                  <a:cubicBezTo>
                    <a:pt x="16" y="72"/>
                    <a:pt x="25" y="76"/>
                    <a:pt x="9" y="66"/>
                  </a:cubicBezTo>
                  <a:cubicBezTo>
                    <a:pt x="7" y="65"/>
                    <a:pt x="3" y="62"/>
                    <a:pt x="3" y="62"/>
                  </a:cubicBezTo>
                  <a:cubicBezTo>
                    <a:pt x="0" y="54"/>
                    <a:pt x="13" y="42"/>
                    <a:pt x="1" y="5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53" name="Freeform 25"/>
            <p:cNvSpPr>
              <a:spLocks/>
            </p:cNvSpPr>
            <p:nvPr userDrawn="1"/>
          </p:nvSpPr>
          <p:spPr bwMode="ltGray">
            <a:xfrm>
              <a:off x="2984" y="732"/>
              <a:ext cx="19" cy="1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14"/>
                </a:cxn>
                <a:cxn ang="0">
                  <a:pos x="3" y="4"/>
                </a:cxn>
              </a:cxnLst>
              <a:rect l="0" t="0" r="r" b="b"/>
              <a:pathLst>
                <a:path w="17" h="18">
                  <a:moveTo>
                    <a:pt x="3" y="4"/>
                  </a:moveTo>
                  <a:cubicBezTo>
                    <a:pt x="17" y="7"/>
                    <a:pt x="16" y="18"/>
                    <a:pt x="3" y="14"/>
                  </a:cubicBezTo>
                  <a:cubicBezTo>
                    <a:pt x="0" y="6"/>
                    <a:pt x="7" y="0"/>
                    <a:pt x="3" y="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54" name="Freeform 26"/>
            <p:cNvSpPr>
              <a:spLocks/>
            </p:cNvSpPr>
            <p:nvPr userDrawn="1"/>
          </p:nvSpPr>
          <p:spPr bwMode="ltGray">
            <a:xfrm>
              <a:off x="3083" y="830"/>
              <a:ext cx="26" cy="19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4" y="0"/>
                </a:cxn>
                <a:cxn ang="0">
                  <a:pos x="14" y="22"/>
                </a:cxn>
                <a:cxn ang="0">
                  <a:pos x="8" y="14"/>
                </a:cxn>
              </a:cxnLst>
              <a:rect l="0" t="0" r="r" b="b"/>
              <a:pathLst>
                <a:path w="26" h="22">
                  <a:moveTo>
                    <a:pt x="8" y="14"/>
                  </a:moveTo>
                  <a:cubicBezTo>
                    <a:pt x="5" y="6"/>
                    <a:pt x="5" y="3"/>
                    <a:pt x="14" y="0"/>
                  </a:cubicBezTo>
                  <a:cubicBezTo>
                    <a:pt x="26" y="4"/>
                    <a:pt x="23" y="16"/>
                    <a:pt x="14" y="22"/>
                  </a:cubicBezTo>
                  <a:cubicBezTo>
                    <a:pt x="0" y="17"/>
                    <a:pt x="13" y="3"/>
                    <a:pt x="8" y="1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55" name="Freeform 27"/>
            <p:cNvSpPr>
              <a:spLocks/>
            </p:cNvSpPr>
            <p:nvPr userDrawn="1"/>
          </p:nvSpPr>
          <p:spPr bwMode="ltGray">
            <a:xfrm>
              <a:off x="2766" y="610"/>
              <a:ext cx="19" cy="1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17" y="2"/>
                </a:cxn>
                <a:cxn ang="0">
                  <a:pos x="9" y="12"/>
                </a:cxn>
                <a:cxn ang="0">
                  <a:pos x="7" y="12"/>
                </a:cxn>
              </a:cxnLst>
              <a:rect l="0" t="0" r="r" b="b"/>
              <a:pathLst>
                <a:path w="20" h="15">
                  <a:moveTo>
                    <a:pt x="7" y="12"/>
                  </a:moveTo>
                  <a:cubicBezTo>
                    <a:pt x="0" y="1"/>
                    <a:pt x="6" y="0"/>
                    <a:pt x="17" y="2"/>
                  </a:cubicBezTo>
                  <a:cubicBezTo>
                    <a:pt x="20" y="10"/>
                    <a:pt x="18" y="15"/>
                    <a:pt x="9" y="12"/>
                  </a:cubicBezTo>
                  <a:cubicBezTo>
                    <a:pt x="4" y="4"/>
                    <a:pt x="4" y="4"/>
                    <a:pt x="7" y="1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56" name="Freeform 28"/>
            <p:cNvSpPr>
              <a:spLocks/>
            </p:cNvSpPr>
            <p:nvPr userDrawn="1"/>
          </p:nvSpPr>
          <p:spPr bwMode="ltGray">
            <a:xfrm>
              <a:off x="2600" y="712"/>
              <a:ext cx="19" cy="1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15" y="2"/>
                </a:cxn>
                <a:cxn ang="0">
                  <a:pos x="15" y="14"/>
                </a:cxn>
                <a:cxn ang="0">
                  <a:pos x="7" y="12"/>
                </a:cxn>
              </a:cxnLst>
              <a:rect l="0" t="0" r="r" b="b"/>
              <a:pathLst>
                <a:path w="20" h="15">
                  <a:moveTo>
                    <a:pt x="7" y="12"/>
                  </a:moveTo>
                  <a:cubicBezTo>
                    <a:pt x="0" y="2"/>
                    <a:pt x="3" y="0"/>
                    <a:pt x="15" y="2"/>
                  </a:cubicBezTo>
                  <a:cubicBezTo>
                    <a:pt x="16" y="4"/>
                    <a:pt x="20" y="12"/>
                    <a:pt x="15" y="14"/>
                  </a:cubicBezTo>
                  <a:cubicBezTo>
                    <a:pt x="12" y="15"/>
                    <a:pt x="7" y="12"/>
                    <a:pt x="7" y="1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57" name="Freeform 29"/>
            <p:cNvSpPr>
              <a:spLocks/>
            </p:cNvSpPr>
            <p:nvPr userDrawn="1"/>
          </p:nvSpPr>
          <p:spPr bwMode="ltGray">
            <a:xfrm>
              <a:off x="2417" y="680"/>
              <a:ext cx="80" cy="6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24"/>
                </a:cxn>
                <a:cxn ang="0">
                  <a:pos x="26" y="20"/>
                </a:cxn>
                <a:cxn ang="0">
                  <a:pos x="48" y="18"/>
                </a:cxn>
                <a:cxn ang="0">
                  <a:pos x="58" y="0"/>
                </a:cxn>
                <a:cxn ang="0">
                  <a:pos x="80" y="40"/>
                </a:cxn>
                <a:cxn ang="0">
                  <a:pos x="70" y="56"/>
                </a:cxn>
                <a:cxn ang="0">
                  <a:pos x="54" y="62"/>
                </a:cxn>
                <a:cxn ang="0">
                  <a:pos x="48" y="80"/>
                </a:cxn>
                <a:cxn ang="0">
                  <a:pos x="32" y="68"/>
                </a:cxn>
                <a:cxn ang="0">
                  <a:pos x="38" y="52"/>
                </a:cxn>
                <a:cxn ang="0">
                  <a:pos x="30" y="28"/>
                </a:cxn>
                <a:cxn ang="0">
                  <a:pos x="20" y="48"/>
                </a:cxn>
                <a:cxn ang="0">
                  <a:pos x="8" y="56"/>
                </a:cxn>
                <a:cxn ang="0">
                  <a:pos x="0" y="50"/>
                </a:cxn>
              </a:cxnLst>
              <a:rect l="0" t="0" r="r" b="b"/>
              <a:pathLst>
                <a:path w="80" h="80">
                  <a:moveTo>
                    <a:pt x="0" y="50"/>
                  </a:moveTo>
                  <a:cubicBezTo>
                    <a:pt x="1" y="47"/>
                    <a:pt x="12" y="25"/>
                    <a:pt x="14" y="24"/>
                  </a:cubicBezTo>
                  <a:cubicBezTo>
                    <a:pt x="17" y="22"/>
                    <a:pt x="26" y="20"/>
                    <a:pt x="26" y="20"/>
                  </a:cubicBezTo>
                  <a:cubicBezTo>
                    <a:pt x="34" y="23"/>
                    <a:pt x="40" y="21"/>
                    <a:pt x="48" y="18"/>
                  </a:cubicBezTo>
                  <a:cubicBezTo>
                    <a:pt x="52" y="12"/>
                    <a:pt x="54" y="6"/>
                    <a:pt x="58" y="0"/>
                  </a:cubicBezTo>
                  <a:cubicBezTo>
                    <a:pt x="70" y="4"/>
                    <a:pt x="76" y="28"/>
                    <a:pt x="80" y="40"/>
                  </a:cubicBezTo>
                  <a:cubicBezTo>
                    <a:pt x="75" y="54"/>
                    <a:pt x="80" y="50"/>
                    <a:pt x="70" y="56"/>
                  </a:cubicBezTo>
                  <a:cubicBezTo>
                    <a:pt x="61" y="53"/>
                    <a:pt x="59" y="54"/>
                    <a:pt x="54" y="62"/>
                  </a:cubicBezTo>
                  <a:cubicBezTo>
                    <a:pt x="57" y="71"/>
                    <a:pt x="56" y="75"/>
                    <a:pt x="48" y="80"/>
                  </a:cubicBezTo>
                  <a:cubicBezTo>
                    <a:pt x="40" y="77"/>
                    <a:pt x="39" y="72"/>
                    <a:pt x="32" y="68"/>
                  </a:cubicBezTo>
                  <a:cubicBezTo>
                    <a:pt x="26" y="59"/>
                    <a:pt x="30" y="57"/>
                    <a:pt x="38" y="52"/>
                  </a:cubicBezTo>
                  <a:cubicBezTo>
                    <a:pt x="41" y="42"/>
                    <a:pt x="39" y="34"/>
                    <a:pt x="30" y="28"/>
                  </a:cubicBezTo>
                  <a:cubicBezTo>
                    <a:pt x="20" y="31"/>
                    <a:pt x="30" y="40"/>
                    <a:pt x="20" y="48"/>
                  </a:cubicBezTo>
                  <a:cubicBezTo>
                    <a:pt x="16" y="51"/>
                    <a:pt x="8" y="56"/>
                    <a:pt x="8" y="56"/>
                  </a:cubicBezTo>
                  <a:cubicBezTo>
                    <a:pt x="2" y="50"/>
                    <a:pt x="5" y="50"/>
                    <a:pt x="0" y="5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58" name="Freeform 30"/>
            <p:cNvSpPr>
              <a:spLocks/>
            </p:cNvSpPr>
            <p:nvPr userDrawn="1"/>
          </p:nvSpPr>
          <p:spPr bwMode="ltGray">
            <a:xfrm>
              <a:off x="2391" y="541"/>
              <a:ext cx="94" cy="142"/>
            </a:xfrm>
            <a:custGeom>
              <a:avLst/>
              <a:gdLst/>
              <a:ahLst/>
              <a:cxnLst>
                <a:cxn ang="0">
                  <a:pos x="14" y="96"/>
                </a:cxn>
                <a:cxn ang="0">
                  <a:pos x="26" y="128"/>
                </a:cxn>
                <a:cxn ang="0">
                  <a:pos x="32" y="108"/>
                </a:cxn>
                <a:cxn ang="0">
                  <a:pos x="52" y="100"/>
                </a:cxn>
                <a:cxn ang="0">
                  <a:pos x="46" y="124"/>
                </a:cxn>
                <a:cxn ang="0">
                  <a:pos x="66" y="126"/>
                </a:cxn>
                <a:cxn ang="0">
                  <a:pos x="76" y="142"/>
                </a:cxn>
                <a:cxn ang="0">
                  <a:pos x="58" y="148"/>
                </a:cxn>
                <a:cxn ang="0">
                  <a:pos x="74" y="174"/>
                </a:cxn>
                <a:cxn ang="0">
                  <a:pos x="84" y="154"/>
                </a:cxn>
                <a:cxn ang="0">
                  <a:pos x="82" y="112"/>
                </a:cxn>
                <a:cxn ang="0">
                  <a:pos x="60" y="106"/>
                </a:cxn>
                <a:cxn ang="0">
                  <a:pos x="50" y="82"/>
                </a:cxn>
                <a:cxn ang="0">
                  <a:pos x="34" y="82"/>
                </a:cxn>
                <a:cxn ang="0">
                  <a:pos x="30" y="70"/>
                </a:cxn>
                <a:cxn ang="0">
                  <a:pos x="42" y="42"/>
                </a:cxn>
                <a:cxn ang="0">
                  <a:pos x="30" y="0"/>
                </a:cxn>
                <a:cxn ang="0">
                  <a:pos x="18" y="22"/>
                </a:cxn>
                <a:cxn ang="0">
                  <a:pos x="4" y="46"/>
                </a:cxn>
                <a:cxn ang="0">
                  <a:pos x="14" y="76"/>
                </a:cxn>
                <a:cxn ang="0">
                  <a:pos x="14" y="96"/>
                </a:cxn>
              </a:cxnLst>
              <a:rect l="0" t="0" r="r" b="b"/>
              <a:pathLst>
                <a:path w="94" h="174">
                  <a:moveTo>
                    <a:pt x="14" y="96"/>
                  </a:moveTo>
                  <a:cubicBezTo>
                    <a:pt x="11" y="109"/>
                    <a:pt x="15" y="120"/>
                    <a:pt x="26" y="128"/>
                  </a:cubicBezTo>
                  <a:cubicBezTo>
                    <a:pt x="34" y="120"/>
                    <a:pt x="35" y="119"/>
                    <a:pt x="32" y="108"/>
                  </a:cubicBezTo>
                  <a:cubicBezTo>
                    <a:pt x="35" y="92"/>
                    <a:pt x="39" y="92"/>
                    <a:pt x="52" y="100"/>
                  </a:cubicBezTo>
                  <a:cubicBezTo>
                    <a:pt x="59" y="110"/>
                    <a:pt x="49" y="114"/>
                    <a:pt x="46" y="124"/>
                  </a:cubicBezTo>
                  <a:cubicBezTo>
                    <a:pt x="50" y="137"/>
                    <a:pt x="57" y="129"/>
                    <a:pt x="66" y="126"/>
                  </a:cubicBezTo>
                  <a:cubicBezTo>
                    <a:pt x="77" y="129"/>
                    <a:pt x="79" y="131"/>
                    <a:pt x="76" y="142"/>
                  </a:cubicBezTo>
                  <a:cubicBezTo>
                    <a:pt x="67" y="139"/>
                    <a:pt x="65" y="141"/>
                    <a:pt x="58" y="148"/>
                  </a:cubicBezTo>
                  <a:cubicBezTo>
                    <a:pt x="60" y="160"/>
                    <a:pt x="62" y="170"/>
                    <a:pt x="74" y="174"/>
                  </a:cubicBezTo>
                  <a:cubicBezTo>
                    <a:pt x="77" y="165"/>
                    <a:pt x="74" y="157"/>
                    <a:pt x="84" y="154"/>
                  </a:cubicBezTo>
                  <a:cubicBezTo>
                    <a:pt x="91" y="143"/>
                    <a:pt x="94" y="122"/>
                    <a:pt x="82" y="112"/>
                  </a:cubicBezTo>
                  <a:cubicBezTo>
                    <a:pt x="77" y="108"/>
                    <a:pt x="66" y="108"/>
                    <a:pt x="60" y="106"/>
                  </a:cubicBezTo>
                  <a:cubicBezTo>
                    <a:pt x="65" y="92"/>
                    <a:pt x="66" y="87"/>
                    <a:pt x="50" y="82"/>
                  </a:cubicBezTo>
                  <a:cubicBezTo>
                    <a:pt x="48" y="82"/>
                    <a:pt x="37" y="86"/>
                    <a:pt x="34" y="82"/>
                  </a:cubicBezTo>
                  <a:cubicBezTo>
                    <a:pt x="32" y="79"/>
                    <a:pt x="30" y="70"/>
                    <a:pt x="30" y="70"/>
                  </a:cubicBezTo>
                  <a:cubicBezTo>
                    <a:pt x="32" y="54"/>
                    <a:pt x="32" y="52"/>
                    <a:pt x="42" y="42"/>
                  </a:cubicBezTo>
                  <a:cubicBezTo>
                    <a:pt x="41" y="30"/>
                    <a:pt x="45" y="5"/>
                    <a:pt x="30" y="0"/>
                  </a:cubicBezTo>
                  <a:cubicBezTo>
                    <a:pt x="14" y="4"/>
                    <a:pt x="16" y="4"/>
                    <a:pt x="18" y="22"/>
                  </a:cubicBezTo>
                  <a:cubicBezTo>
                    <a:pt x="16" y="39"/>
                    <a:pt x="15" y="35"/>
                    <a:pt x="4" y="46"/>
                  </a:cubicBezTo>
                  <a:cubicBezTo>
                    <a:pt x="0" y="59"/>
                    <a:pt x="5" y="67"/>
                    <a:pt x="14" y="76"/>
                  </a:cubicBezTo>
                  <a:cubicBezTo>
                    <a:pt x="15" y="80"/>
                    <a:pt x="17" y="93"/>
                    <a:pt x="14" y="96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59" name="Freeform 31"/>
            <p:cNvSpPr>
              <a:spLocks/>
            </p:cNvSpPr>
            <p:nvPr userDrawn="1"/>
          </p:nvSpPr>
          <p:spPr bwMode="ltGray">
            <a:xfrm>
              <a:off x="2415" y="644"/>
              <a:ext cx="32" cy="41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12" y="0"/>
                </a:cxn>
                <a:cxn ang="0">
                  <a:pos x="20" y="16"/>
                </a:cxn>
                <a:cxn ang="0">
                  <a:pos x="22" y="24"/>
                </a:cxn>
                <a:cxn ang="0">
                  <a:pos x="28" y="26"/>
                </a:cxn>
                <a:cxn ang="0">
                  <a:pos x="32" y="38"/>
                </a:cxn>
                <a:cxn ang="0">
                  <a:pos x="18" y="50"/>
                </a:cxn>
                <a:cxn ang="0">
                  <a:pos x="6" y="24"/>
                </a:cxn>
              </a:cxnLst>
              <a:rect l="0" t="0" r="r" b="b"/>
              <a:pathLst>
                <a:path w="32" h="50">
                  <a:moveTo>
                    <a:pt x="6" y="24"/>
                  </a:moveTo>
                  <a:cubicBezTo>
                    <a:pt x="0" y="15"/>
                    <a:pt x="3" y="6"/>
                    <a:pt x="12" y="0"/>
                  </a:cubicBezTo>
                  <a:cubicBezTo>
                    <a:pt x="23" y="3"/>
                    <a:pt x="23" y="5"/>
                    <a:pt x="20" y="16"/>
                  </a:cubicBezTo>
                  <a:cubicBezTo>
                    <a:pt x="21" y="19"/>
                    <a:pt x="20" y="22"/>
                    <a:pt x="22" y="24"/>
                  </a:cubicBezTo>
                  <a:cubicBezTo>
                    <a:pt x="23" y="26"/>
                    <a:pt x="27" y="24"/>
                    <a:pt x="28" y="26"/>
                  </a:cubicBezTo>
                  <a:cubicBezTo>
                    <a:pt x="30" y="29"/>
                    <a:pt x="32" y="38"/>
                    <a:pt x="32" y="38"/>
                  </a:cubicBezTo>
                  <a:cubicBezTo>
                    <a:pt x="29" y="46"/>
                    <a:pt x="26" y="47"/>
                    <a:pt x="18" y="50"/>
                  </a:cubicBezTo>
                  <a:cubicBezTo>
                    <a:pt x="12" y="41"/>
                    <a:pt x="18" y="24"/>
                    <a:pt x="6" y="2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60" name="Freeform 32"/>
            <p:cNvSpPr>
              <a:spLocks/>
            </p:cNvSpPr>
            <p:nvPr userDrawn="1"/>
          </p:nvSpPr>
          <p:spPr bwMode="ltGray">
            <a:xfrm>
              <a:off x="2349" y="654"/>
              <a:ext cx="45" cy="4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2" y="20"/>
                </a:cxn>
                <a:cxn ang="0">
                  <a:pos x="36" y="0"/>
                </a:cxn>
                <a:cxn ang="0">
                  <a:pos x="24" y="28"/>
                </a:cxn>
                <a:cxn ang="0">
                  <a:pos x="2" y="50"/>
                </a:cxn>
                <a:cxn ang="0">
                  <a:pos x="0" y="44"/>
                </a:cxn>
              </a:cxnLst>
              <a:rect l="0" t="0" r="r" b="b"/>
              <a:pathLst>
                <a:path w="43" h="50">
                  <a:moveTo>
                    <a:pt x="0" y="44"/>
                  </a:moveTo>
                  <a:cubicBezTo>
                    <a:pt x="6" y="38"/>
                    <a:pt x="18" y="29"/>
                    <a:pt x="22" y="20"/>
                  </a:cubicBezTo>
                  <a:cubicBezTo>
                    <a:pt x="27" y="10"/>
                    <a:pt x="25" y="4"/>
                    <a:pt x="36" y="0"/>
                  </a:cubicBezTo>
                  <a:cubicBezTo>
                    <a:pt x="43" y="11"/>
                    <a:pt x="36" y="24"/>
                    <a:pt x="24" y="28"/>
                  </a:cubicBezTo>
                  <a:cubicBezTo>
                    <a:pt x="21" y="38"/>
                    <a:pt x="12" y="47"/>
                    <a:pt x="2" y="50"/>
                  </a:cubicBezTo>
                  <a:cubicBezTo>
                    <a:pt x="1" y="48"/>
                    <a:pt x="0" y="44"/>
                    <a:pt x="0" y="4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61" name="Freeform 33"/>
            <p:cNvSpPr>
              <a:spLocks/>
            </p:cNvSpPr>
            <p:nvPr userDrawn="1"/>
          </p:nvSpPr>
          <p:spPr bwMode="ltGray">
            <a:xfrm>
              <a:off x="4808" y="597"/>
              <a:ext cx="701" cy="438"/>
            </a:xfrm>
            <a:custGeom>
              <a:avLst/>
              <a:gdLst/>
              <a:ahLst/>
              <a:cxnLst>
                <a:cxn ang="0">
                  <a:pos x="21" y="280"/>
                </a:cxn>
                <a:cxn ang="0">
                  <a:pos x="24" y="250"/>
                </a:cxn>
                <a:cxn ang="0">
                  <a:pos x="22" y="245"/>
                </a:cxn>
                <a:cxn ang="0">
                  <a:pos x="16" y="218"/>
                </a:cxn>
                <a:cxn ang="0">
                  <a:pos x="4" y="215"/>
                </a:cxn>
                <a:cxn ang="0">
                  <a:pos x="0" y="191"/>
                </a:cxn>
                <a:cxn ang="0">
                  <a:pos x="12" y="180"/>
                </a:cxn>
                <a:cxn ang="0">
                  <a:pos x="6" y="165"/>
                </a:cxn>
                <a:cxn ang="0">
                  <a:pos x="2" y="160"/>
                </a:cxn>
                <a:cxn ang="0">
                  <a:pos x="28" y="120"/>
                </a:cxn>
                <a:cxn ang="0">
                  <a:pos x="44" y="96"/>
                </a:cxn>
                <a:cxn ang="0">
                  <a:pos x="42" y="70"/>
                </a:cxn>
                <a:cxn ang="0">
                  <a:pos x="24" y="43"/>
                </a:cxn>
                <a:cxn ang="0">
                  <a:pos x="20" y="32"/>
                </a:cxn>
                <a:cxn ang="0">
                  <a:pos x="26" y="36"/>
                </a:cxn>
                <a:cxn ang="0">
                  <a:pos x="48" y="35"/>
                </a:cxn>
                <a:cxn ang="0">
                  <a:pos x="64" y="11"/>
                </a:cxn>
                <a:cxn ang="0">
                  <a:pos x="82" y="0"/>
                </a:cxn>
                <a:cxn ang="0">
                  <a:pos x="88" y="2"/>
                </a:cxn>
                <a:cxn ang="0">
                  <a:pos x="92" y="9"/>
                </a:cxn>
                <a:cxn ang="0">
                  <a:pos x="98" y="5"/>
                </a:cxn>
                <a:cxn ang="0">
                  <a:pos x="110" y="8"/>
                </a:cxn>
                <a:cxn ang="0">
                  <a:pos x="116" y="9"/>
                </a:cxn>
                <a:cxn ang="0">
                  <a:pos x="141" y="14"/>
                </a:cxn>
                <a:cxn ang="0">
                  <a:pos x="155" y="24"/>
                </a:cxn>
                <a:cxn ang="0">
                  <a:pos x="167" y="17"/>
                </a:cxn>
                <a:cxn ang="0">
                  <a:pos x="173" y="14"/>
                </a:cxn>
                <a:cxn ang="0">
                  <a:pos x="195" y="14"/>
                </a:cxn>
                <a:cxn ang="0">
                  <a:pos x="211" y="32"/>
                </a:cxn>
                <a:cxn ang="0">
                  <a:pos x="231" y="59"/>
                </a:cxn>
                <a:cxn ang="0">
                  <a:pos x="245" y="70"/>
                </a:cxn>
                <a:cxn ang="0">
                  <a:pos x="257" y="68"/>
                </a:cxn>
                <a:cxn ang="0">
                  <a:pos x="270" y="65"/>
                </a:cxn>
                <a:cxn ang="0">
                  <a:pos x="290" y="71"/>
                </a:cxn>
                <a:cxn ang="0">
                  <a:pos x="300" y="81"/>
                </a:cxn>
                <a:cxn ang="0">
                  <a:pos x="308" y="90"/>
                </a:cxn>
                <a:cxn ang="0">
                  <a:pos x="318" y="111"/>
                </a:cxn>
                <a:cxn ang="0">
                  <a:pos x="322" y="120"/>
                </a:cxn>
                <a:cxn ang="0">
                  <a:pos x="324" y="125"/>
                </a:cxn>
                <a:cxn ang="0">
                  <a:pos x="310" y="142"/>
                </a:cxn>
                <a:cxn ang="0">
                  <a:pos x="322" y="141"/>
                </a:cxn>
                <a:cxn ang="0">
                  <a:pos x="342" y="155"/>
                </a:cxn>
                <a:cxn ang="0">
                  <a:pos x="364" y="157"/>
                </a:cxn>
                <a:cxn ang="0">
                  <a:pos x="380" y="168"/>
                </a:cxn>
                <a:cxn ang="0">
                  <a:pos x="382" y="172"/>
                </a:cxn>
                <a:cxn ang="0">
                  <a:pos x="382" y="176"/>
                </a:cxn>
                <a:cxn ang="0">
                  <a:pos x="394" y="172"/>
                </a:cxn>
                <a:cxn ang="0">
                  <a:pos x="400" y="171"/>
                </a:cxn>
                <a:cxn ang="0">
                  <a:pos x="439" y="185"/>
                </a:cxn>
                <a:cxn ang="0">
                  <a:pos x="447" y="199"/>
                </a:cxn>
                <a:cxn ang="0">
                  <a:pos x="465" y="201"/>
                </a:cxn>
                <a:cxn ang="0">
                  <a:pos x="471" y="215"/>
                </a:cxn>
                <a:cxn ang="0">
                  <a:pos x="451" y="258"/>
                </a:cxn>
                <a:cxn ang="0">
                  <a:pos x="435" y="281"/>
                </a:cxn>
              </a:cxnLst>
              <a:rect l="0" t="0" r="r" b="b"/>
              <a:pathLst>
                <a:path w="471" h="281">
                  <a:moveTo>
                    <a:pt x="21" y="280"/>
                  </a:moveTo>
                  <a:cubicBezTo>
                    <a:pt x="32" y="281"/>
                    <a:pt x="25" y="253"/>
                    <a:pt x="24" y="250"/>
                  </a:cubicBezTo>
                  <a:cubicBezTo>
                    <a:pt x="23" y="248"/>
                    <a:pt x="22" y="245"/>
                    <a:pt x="22" y="245"/>
                  </a:cubicBezTo>
                  <a:cubicBezTo>
                    <a:pt x="21" y="243"/>
                    <a:pt x="20" y="221"/>
                    <a:pt x="16" y="218"/>
                  </a:cubicBezTo>
                  <a:cubicBezTo>
                    <a:pt x="13" y="216"/>
                    <a:pt x="4" y="215"/>
                    <a:pt x="4" y="215"/>
                  </a:cubicBezTo>
                  <a:cubicBezTo>
                    <a:pt x="0" y="207"/>
                    <a:pt x="3" y="200"/>
                    <a:pt x="0" y="191"/>
                  </a:cubicBezTo>
                  <a:cubicBezTo>
                    <a:pt x="2" y="185"/>
                    <a:pt x="7" y="186"/>
                    <a:pt x="12" y="180"/>
                  </a:cubicBezTo>
                  <a:cubicBezTo>
                    <a:pt x="14" y="172"/>
                    <a:pt x="14" y="169"/>
                    <a:pt x="6" y="165"/>
                  </a:cubicBezTo>
                  <a:cubicBezTo>
                    <a:pt x="4" y="163"/>
                    <a:pt x="2" y="162"/>
                    <a:pt x="2" y="160"/>
                  </a:cubicBezTo>
                  <a:cubicBezTo>
                    <a:pt x="2" y="150"/>
                    <a:pt x="16" y="123"/>
                    <a:pt x="28" y="120"/>
                  </a:cubicBezTo>
                  <a:cubicBezTo>
                    <a:pt x="32" y="111"/>
                    <a:pt x="40" y="105"/>
                    <a:pt x="44" y="96"/>
                  </a:cubicBezTo>
                  <a:cubicBezTo>
                    <a:pt x="39" y="83"/>
                    <a:pt x="38" y="85"/>
                    <a:pt x="42" y="70"/>
                  </a:cubicBezTo>
                  <a:cubicBezTo>
                    <a:pt x="38" y="60"/>
                    <a:pt x="34" y="48"/>
                    <a:pt x="24" y="43"/>
                  </a:cubicBezTo>
                  <a:cubicBezTo>
                    <a:pt x="18" y="36"/>
                    <a:pt x="10" y="37"/>
                    <a:pt x="20" y="32"/>
                  </a:cubicBezTo>
                  <a:cubicBezTo>
                    <a:pt x="27" y="34"/>
                    <a:pt x="26" y="32"/>
                    <a:pt x="26" y="36"/>
                  </a:cubicBezTo>
                  <a:cubicBezTo>
                    <a:pt x="34" y="41"/>
                    <a:pt x="39" y="39"/>
                    <a:pt x="48" y="35"/>
                  </a:cubicBezTo>
                  <a:cubicBezTo>
                    <a:pt x="45" y="22"/>
                    <a:pt x="48" y="14"/>
                    <a:pt x="64" y="11"/>
                  </a:cubicBezTo>
                  <a:cubicBezTo>
                    <a:pt x="71" y="8"/>
                    <a:pt x="75" y="3"/>
                    <a:pt x="82" y="0"/>
                  </a:cubicBezTo>
                  <a:cubicBezTo>
                    <a:pt x="84" y="1"/>
                    <a:pt x="88" y="0"/>
                    <a:pt x="88" y="2"/>
                  </a:cubicBezTo>
                  <a:cubicBezTo>
                    <a:pt x="90" y="12"/>
                    <a:pt x="75" y="13"/>
                    <a:pt x="92" y="9"/>
                  </a:cubicBezTo>
                  <a:cubicBezTo>
                    <a:pt x="94" y="8"/>
                    <a:pt x="96" y="5"/>
                    <a:pt x="98" y="5"/>
                  </a:cubicBezTo>
                  <a:cubicBezTo>
                    <a:pt x="102" y="4"/>
                    <a:pt x="106" y="7"/>
                    <a:pt x="110" y="8"/>
                  </a:cubicBezTo>
                  <a:cubicBezTo>
                    <a:pt x="112" y="8"/>
                    <a:pt x="116" y="9"/>
                    <a:pt x="116" y="9"/>
                  </a:cubicBezTo>
                  <a:cubicBezTo>
                    <a:pt x="122" y="16"/>
                    <a:pt x="129" y="13"/>
                    <a:pt x="141" y="14"/>
                  </a:cubicBezTo>
                  <a:cubicBezTo>
                    <a:pt x="143" y="21"/>
                    <a:pt x="147" y="22"/>
                    <a:pt x="155" y="24"/>
                  </a:cubicBezTo>
                  <a:cubicBezTo>
                    <a:pt x="159" y="22"/>
                    <a:pt x="163" y="20"/>
                    <a:pt x="167" y="17"/>
                  </a:cubicBezTo>
                  <a:cubicBezTo>
                    <a:pt x="169" y="16"/>
                    <a:pt x="173" y="14"/>
                    <a:pt x="173" y="14"/>
                  </a:cubicBezTo>
                  <a:cubicBezTo>
                    <a:pt x="195" y="26"/>
                    <a:pt x="175" y="20"/>
                    <a:pt x="195" y="14"/>
                  </a:cubicBezTo>
                  <a:cubicBezTo>
                    <a:pt x="207" y="17"/>
                    <a:pt x="201" y="26"/>
                    <a:pt x="211" y="32"/>
                  </a:cubicBezTo>
                  <a:cubicBezTo>
                    <a:pt x="214" y="38"/>
                    <a:pt x="224" y="55"/>
                    <a:pt x="231" y="59"/>
                  </a:cubicBezTo>
                  <a:cubicBezTo>
                    <a:pt x="241" y="70"/>
                    <a:pt x="235" y="67"/>
                    <a:pt x="245" y="70"/>
                  </a:cubicBezTo>
                  <a:cubicBezTo>
                    <a:pt x="249" y="69"/>
                    <a:pt x="253" y="69"/>
                    <a:pt x="257" y="68"/>
                  </a:cubicBezTo>
                  <a:cubicBezTo>
                    <a:pt x="261" y="67"/>
                    <a:pt x="270" y="65"/>
                    <a:pt x="270" y="65"/>
                  </a:cubicBezTo>
                  <a:cubicBezTo>
                    <a:pt x="278" y="66"/>
                    <a:pt x="283" y="67"/>
                    <a:pt x="290" y="71"/>
                  </a:cubicBezTo>
                  <a:cubicBezTo>
                    <a:pt x="304" y="88"/>
                    <a:pt x="282" y="62"/>
                    <a:pt x="300" y="81"/>
                  </a:cubicBezTo>
                  <a:cubicBezTo>
                    <a:pt x="302" y="84"/>
                    <a:pt x="308" y="90"/>
                    <a:pt x="308" y="90"/>
                  </a:cubicBezTo>
                  <a:cubicBezTo>
                    <a:pt x="311" y="98"/>
                    <a:pt x="315" y="103"/>
                    <a:pt x="318" y="111"/>
                  </a:cubicBezTo>
                  <a:cubicBezTo>
                    <a:pt x="319" y="114"/>
                    <a:pt x="321" y="117"/>
                    <a:pt x="322" y="120"/>
                  </a:cubicBezTo>
                  <a:cubicBezTo>
                    <a:pt x="323" y="122"/>
                    <a:pt x="324" y="125"/>
                    <a:pt x="324" y="125"/>
                  </a:cubicBezTo>
                  <a:cubicBezTo>
                    <a:pt x="321" y="132"/>
                    <a:pt x="313" y="134"/>
                    <a:pt x="310" y="142"/>
                  </a:cubicBezTo>
                  <a:cubicBezTo>
                    <a:pt x="313" y="151"/>
                    <a:pt x="317" y="146"/>
                    <a:pt x="322" y="141"/>
                  </a:cubicBezTo>
                  <a:cubicBezTo>
                    <a:pt x="341" y="143"/>
                    <a:pt x="339" y="142"/>
                    <a:pt x="342" y="155"/>
                  </a:cubicBezTo>
                  <a:cubicBezTo>
                    <a:pt x="351" y="150"/>
                    <a:pt x="355" y="152"/>
                    <a:pt x="364" y="157"/>
                  </a:cubicBezTo>
                  <a:cubicBezTo>
                    <a:pt x="369" y="162"/>
                    <a:pt x="372" y="166"/>
                    <a:pt x="380" y="168"/>
                  </a:cubicBezTo>
                  <a:cubicBezTo>
                    <a:pt x="381" y="169"/>
                    <a:pt x="383" y="171"/>
                    <a:pt x="382" y="172"/>
                  </a:cubicBezTo>
                  <a:cubicBezTo>
                    <a:pt x="380" y="176"/>
                    <a:pt x="368" y="172"/>
                    <a:pt x="382" y="176"/>
                  </a:cubicBezTo>
                  <a:cubicBezTo>
                    <a:pt x="386" y="175"/>
                    <a:pt x="390" y="173"/>
                    <a:pt x="394" y="172"/>
                  </a:cubicBezTo>
                  <a:cubicBezTo>
                    <a:pt x="396" y="172"/>
                    <a:pt x="400" y="171"/>
                    <a:pt x="400" y="171"/>
                  </a:cubicBezTo>
                  <a:cubicBezTo>
                    <a:pt x="413" y="177"/>
                    <a:pt x="427" y="179"/>
                    <a:pt x="439" y="185"/>
                  </a:cubicBezTo>
                  <a:cubicBezTo>
                    <a:pt x="441" y="190"/>
                    <a:pt x="445" y="194"/>
                    <a:pt x="447" y="199"/>
                  </a:cubicBezTo>
                  <a:cubicBezTo>
                    <a:pt x="453" y="198"/>
                    <a:pt x="460" y="195"/>
                    <a:pt x="465" y="201"/>
                  </a:cubicBezTo>
                  <a:cubicBezTo>
                    <a:pt x="468" y="205"/>
                    <a:pt x="471" y="215"/>
                    <a:pt x="471" y="215"/>
                  </a:cubicBezTo>
                  <a:cubicBezTo>
                    <a:pt x="468" y="231"/>
                    <a:pt x="469" y="248"/>
                    <a:pt x="451" y="258"/>
                  </a:cubicBezTo>
                  <a:cubicBezTo>
                    <a:pt x="447" y="262"/>
                    <a:pt x="437" y="275"/>
                    <a:pt x="435" y="281"/>
                  </a:cubicBezTo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62" name="Freeform 34"/>
            <p:cNvSpPr>
              <a:spLocks/>
            </p:cNvSpPr>
            <p:nvPr userDrawn="1"/>
          </p:nvSpPr>
          <p:spPr bwMode="ltGray">
            <a:xfrm>
              <a:off x="3880" y="-7"/>
              <a:ext cx="984" cy="692"/>
            </a:xfrm>
            <a:custGeom>
              <a:avLst/>
              <a:gdLst/>
              <a:ahLst/>
              <a:cxnLst>
                <a:cxn ang="0">
                  <a:pos x="406" y="6"/>
                </a:cxn>
                <a:cxn ang="0">
                  <a:pos x="502" y="34"/>
                </a:cxn>
                <a:cxn ang="0">
                  <a:pos x="550" y="38"/>
                </a:cxn>
                <a:cxn ang="0">
                  <a:pos x="578" y="130"/>
                </a:cxn>
                <a:cxn ang="0">
                  <a:pos x="586" y="90"/>
                </a:cxn>
                <a:cxn ang="0">
                  <a:pos x="606" y="70"/>
                </a:cxn>
                <a:cxn ang="0">
                  <a:pos x="642" y="126"/>
                </a:cxn>
                <a:cxn ang="0">
                  <a:pos x="682" y="98"/>
                </a:cxn>
                <a:cxn ang="0">
                  <a:pos x="706" y="86"/>
                </a:cxn>
                <a:cxn ang="0">
                  <a:pos x="762" y="2"/>
                </a:cxn>
                <a:cxn ang="0">
                  <a:pos x="798" y="70"/>
                </a:cxn>
                <a:cxn ang="0">
                  <a:pos x="798" y="130"/>
                </a:cxn>
                <a:cxn ang="0">
                  <a:pos x="790" y="158"/>
                </a:cxn>
                <a:cxn ang="0">
                  <a:pos x="766" y="162"/>
                </a:cxn>
                <a:cxn ang="0">
                  <a:pos x="762" y="186"/>
                </a:cxn>
                <a:cxn ang="0">
                  <a:pos x="802" y="226"/>
                </a:cxn>
                <a:cxn ang="0">
                  <a:pos x="786" y="322"/>
                </a:cxn>
                <a:cxn ang="0">
                  <a:pos x="830" y="414"/>
                </a:cxn>
                <a:cxn ang="0">
                  <a:pos x="854" y="450"/>
                </a:cxn>
                <a:cxn ang="0">
                  <a:pos x="830" y="450"/>
                </a:cxn>
                <a:cxn ang="0">
                  <a:pos x="746" y="378"/>
                </a:cxn>
                <a:cxn ang="0">
                  <a:pos x="678" y="402"/>
                </a:cxn>
                <a:cxn ang="0">
                  <a:pos x="590" y="442"/>
                </a:cxn>
                <a:cxn ang="0">
                  <a:pos x="642" y="578"/>
                </a:cxn>
                <a:cxn ang="0">
                  <a:pos x="710" y="610"/>
                </a:cxn>
                <a:cxn ang="0">
                  <a:pos x="738" y="550"/>
                </a:cxn>
                <a:cxn ang="0">
                  <a:pos x="774" y="570"/>
                </a:cxn>
                <a:cxn ang="0">
                  <a:pos x="766" y="630"/>
                </a:cxn>
                <a:cxn ang="0">
                  <a:pos x="802" y="670"/>
                </a:cxn>
                <a:cxn ang="0">
                  <a:pos x="838" y="658"/>
                </a:cxn>
                <a:cxn ang="0">
                  <a:pos x="922" y="806"/>
                </a:cxn>
                <a:cxn ang="0">
                  <a:pos x="942" y="826"/>
                </a:cxn>
                <a:cxn ang="0">
                  <a:pos x="874" y="810"/>
                </a:cxn>
                <a:cxn ang="0">
                  <a:pos x="830" y="758"/>
                </a:cxn>
                <a:cxn ang="0">
                  <a:pos x="778" y="710"/>
                </a:cxn>
                <a:cxn ang="0">
                  <a:pos x="702" y="662"/>
                </a:cxn>
                <a:cxn ang="0">
                  <a:pos x="614" y="646"/>
                </a:cxn>
                <a:cxn ang="0">
                  <a:pos x="506" y="594"/>
                </a:cxn>
                <a:cxn ang="0">
                  <a:pos x="462" y="506"/>
                </a:cxn>
                <a:cxn ang="0">
                  <a:pos x="430" y="462"/>
                </a:cxn>
                <a:cxn ang="0">
                  <a:pos x="382" y="430"/>
                </a:cxn>
                <a:cxn ang="0">
                  <a:pos x="342" y="370"/>
                </a:cxn>
                <a:cxn ang="0">
                  <a:pos x="354" y="414"/>
                </a:cxn>
                <a:cxn ang="0">
                  <a:pos x="418" y="494"/>
                </a:cxn>
                <a:cxn ang="0">
                  <a:pos x="422" y="526"/>
                </a:cxn>
                <a:cxn ang="0">
                  <a:pos x="394" y="498"/>
                </a:cxn>
                <a:cxn ang="0">
                  <a:pos x="354" y="466"/>
                </a:cxn>
                <a:cxn ang="0">
                  <a:pos x="314" y="402"/>
                </a:cxn>
                <a:cxn ang="0">
                  <a:pos x="266" y="346"/>
                </a:cxn>
                <a:cxn ang="0">
                  <a:pos x="210" y="314"/>
                </a:cxn>
                <a:cxn ang="0">
                  <a:pos x="154" y="238"/>
                </a:cxn>
                <a:cxn ang="0">
                  <a:pos x="66" y="66"/>
                </a:cxn>
                <a:cxn ang="0">
                  <a:pos x="34" y="38"/>
                </a:cxn>
                <a:cxn ang="0">
                  <a:pos x="46" y="22"/>
                </a:cxn>
                <a:cxn ang="0">
                  <a:pos x="102" y="70"/>
                </a:cxn>
              </a:cxnLst>
              <a:rect l="0" t="0" r="r" b="b"/>
              <a:pathLst>
                <a:path w="984" h="844">
                  <a:moveTo>
                    <a:pt x="82" y="38"/>
                  </a:moveTo>
                  <a:lnTo>
                    <a:pt x="406" y="6"/>
                  </a:lnTo>
                  <a:cubicBezTo>
                    <a:pt x="497" y="22"/>
                    <a:pt x="465" y="0"/>
                    <a:pt x="474" y="54"/>
                  </a:cubicBezTo>
                  <a:cubicBezTo>
                    <a:pt x="492" y="48"/>
                    <a:pt x="484" y="40"/>
                    <a:pt x="502" y="34"/>
                  </a:cubicBezTo>
                  <a:cubicBezTo>
                    <a:pt x="510" y="37"/>
                    <a:pt x="517" y="46"/>
                    <a:pt x="526" y="46"/>
                  </a:cubicBezTo>
                  <a:cubicBezTo>
                    <a:pt x="534" y="46"/>
                    <a:pt x="550" y="38"/>
                    <a:pt x="550" y="38"/>
                  </a:cubicBezTo>
                  <a:cubicBezTo>
                    <a:pt x="556" y="55"/>
                    <a:pt x="552" y="60"/>
                    <a:pt x="542" y="74"/>
                  </a:cubicBezTo>
                  <a:cubicBezTo>
                    <a:pt x="555" y="114"/>
                    <a:pt x="550" y="102"/>
                    <a:pt x="578" y="130"/>
                  </a:cubicBezTo>
                  <a:cubicBezTo>
                    <a:pt x="584" y="148"/>
                    <a:pt x="590" y="148"/>
                    <a:pt x="606" y="138"/>
                  </a:cubicBezTo>
                  <a:cubicBezTo>
                    <a:pt x="600" y="119"/>
                    <a:pt x="594" y="107"/>
                    <a:pt x="586" y="90"/>
                  </a:cubicBezTo>
                  <a:cubicBezTo>
                    <a:pt x="583" y="82"/>
                    <a:pt x="578" y="66"/>
                    <a:pt x="578" y="66"/>
                  </a:cubicBezTo>
                  <a:cubicBezTo>
                    <a:pt x="585" y="44"/>
                    <a:pt x="597" y="56"/>
                    <a:pt x="606" y="70"/>
                  </a:cubicBezTo>
                  <a:cubicBezTo>
                    <a:pt x="609" y="86"/>
                    <a:pt x="608" y="117"/>
                    <a:pt x="626" y="90"/>
                  </a:cubicBezTo>
                  <a:cubicBezTo>
                    <a:pt x="648" y="97"/>
                    <a:pt x="646" y="104"/>
                    <a:pt x="642" y="126"/>
                  </a:cubicBezTo>
                  <a:cubicBezTo>
                    <a:pt x="650" y="150"/>
                    <a:pt x="665" y="141"/>
                    <a:pt x="682" y="130"/>
                  </a:cubicBezTo>
                  <a:cubicBezTo>
                    <a:pt x="689" y="108"/>
                    <a:pt x="673" y="124"/>
                    <a:pt x="682" y="98"/>
                  </a:cubicBezTo>
                  <a:cubicBezTo>
                    <a:pt x="683" y="94"/>
                    <a:pt x="690" y="96"/>
                    <a:pt x="694" y="94"/>
                  </a:cubicBezTo>
                  <a:cubicBezTo>
                    <a:pt x="698" y="92"/>
                    <a:pt x="702" y="89"/>
                    <a:pt x="706" y="86"/>
                  </a:cubicBezTo>
                  <a:cubicBezTo>
                    <a:pt x="717" y="54"/>
                    <a:pt x="688" y="54"/>
                    <a:pt x="742" y="46"/>
                  </a:cubicBezTo>
                  <a:cubicBezTo>
                    <a:pt x="748" y="27"/>
                    <a:pt x="741" y="9"/>
                    <a:pt x="762" y="2"/>
                  </a:cubicBezTo>
                  <a:cubicBezTo>
                    <a:pt x="788" y="11"/>
                    <a:pt x="777" y="38"/>
                    <a:pt x="802" y="46"/>
                  </a:cubicBezTo>
                  <a:cubicBezTo>
                    <a:pt x="831" y="36"/>
                    <a:pt x="805" y="63"/>
                    <a:pt x="798" y="70"/>
                  </a:cubicBezTo>
                  <a:cubicBezTo>
                    <a:pt x="789" y="96"/>
                    <a:pt x="787" y="96"/>
                    <a:pt x="802" y="118"/>
                  </a:cubicBezTo>
                  <a:cubicBezTo>
                    <a:pt x="801" y="122"/>
                    <a:pt x="801" y="127"/>
                    <a:pt x="798" y="130"/>
                  </a:cubicBezTo>
                  <a:cubicBezTo>
                    <a:pt x="794" y="133"/>
                    <a:pt x="784" y="129"/>
                    <a:pt x="782" y="134"/>
                  </a:cubicBezTo>
                  <a:cubicBezTo>
                    <a:pt x="780" y="142"/>
                    <a:pt x="790" y="158"/>
                    <a:pt x="790" y="158"/>
                  </a:cubicBezTo>
                  <a:cubicBezTo>
                    <a:pt x="786" y="161"/>
                    <a:pt x="783" y="165"/>
                    <a:pt x="778" y="166"/>
                  </a:cubicBezTo>
                  <a:cubicBezTo>
                    <a:pt x="774" y="167"/>
                    <a:pt x="769" y="159"/>
                    <a:pt x="766" y="162"/>
                  </a:cubicBezTo>
                  <a:cubicBezTo>
                    <a:pt x="758" y="170"/>
                    <a:pt x="794" y="182"/>
                    <a:pt x="794" y="182"/>
                  </a:cubicBezTo>
                  <a:cubicBezTo>
                    <a:pt x="804" y="211"/>
                    <a:pt x="775" y="190"/>
                    <a:pt x="762" y="186"/>
                  </a:cubicBezTo>
                  <a:cubicBezTo>
                    <a:pt x="767" y="194"/>
                    <a:pt x="773" y="202"/>
                    <a:pt x="778" y="210"/>
                  </a:cubicBezTo>
                  <a:cubicBezTo>
                    <a:pt x="783" y="218"/>
                    <a:pt x="802" y="226"/>
                    <a:pt x="802" y="226"/>
                  </a:cubicBezTo>
                  <a:cubicBezTo>
                    <a:pt x="813" y="242"/>
                    <a:pt x="804" y="245"/>
                    <a:pt x="810" y="262"/>
                  </a:cubicBezTo>
                  <a:cubicBezTo>
                    <a:pt x="803" y="282"/>
                    <a:pt x="793" y="301"/>
                    <a:pt x="786" y="322"/>
                  </a:cubicBezTo>
                  <a:cubicBezTo>
                    <a:pt x="783" y="330"/>
                    <a:pt x="778" y="346"/>
                    <a:pt x="778" y="346"/>
                  </a:cubicBezTo>
                  <a:cubicBezTo>
                    <a:pt x="785" y="366"/>
                    <a:pt x="817" y="394"/>
                    <a:pt x="830" y="414"/>
                  </a:cubicBezTo>
                  <a:cubicBezTo>
                    <a:pt x="835" y="422"/>
                    <a:pt x="841" y="430"/>
                    <a:pt x="846" y="438"/>
                  </a:cubicBezTo>
                  <a:cubicBezTo>
                    <a:pt x="849" y="442"/>
                    <a:pt x="854" y="450"/>
                    <a:pt x="854" y="450"/>
                  </a:cubicBezTo>
                  <a:cubicBezTo>
                    <a:pt x="853" y="457"/>
                    <a:pt x="855" y="466"/>
                    <a:pt x="850" y="470"/>
                  </a:cubicBezTo>
                  <a:cubicBezTo>
                    <a:pt x="844" y="475"/>
                    <a:pt x="831" y="451"/>
                    <a:pt x="830" y="450"/>
                  </a:cubicBezTo>
                  <a:cubicBezTo>
                    <a:pt x="811" y="431"/>
                    <a:pt x="789" y="421"/>
                    <a:pt x="774" y="398"/>
                  </a:cubicBezTo>
                  <a:cubicBezTo>
                    <a:pt x="769" y="379"/>
                    <a:pt x="766" y="371"/>
                    <a:pt x="746" y="378"/>
                  </a:cubicBezTo>
                  <a:cubicBezTo>
                    <a:pt x="717" y="368"/>
                    <a:pt x="730" y="368"/>
                    <a:pt x="706" y="374"/>
                  </a:cubicBezTo>
                  <a:cubicBezTo>
                    <a:pt x="688" y="402"/>
                    <a:pt x="699" y="395"/>
                    <a:pt x="678" y="402"/>
                  </a:cubicBezTo>
                  <a:cubicBezTo>
                    <a:pt x="654" y="386"/>
                    <a:pt x="650" y="390"/>
                    <a:pt x="618" y="394"/>
                  </a:cubicBezTo>
                  <a:cubicBezTo>
                    <a:pt x="607" y="411"/>
                    <a:pt x="601" y="426"/>
                    <a:pt x="590" y="442"/>
                  </a:cubicBezTo>
                  <a:cubicBezTo>
                    <a:pt x="600" y="471"/>
                    <a:pt x="593" y="459"/>
                    <a:pt x="606" y="478"/>
                  </a:cubicBezTo>
                  <a:cubicBezTo>
                    <a:pt x="593" y="518"/>
                    <a:pt x="622" y="548"/>
                    <a:pt x="642" y="578"/>
                  </a:cubicBezTo>
                  <a:cubicBezTo>
                    <a:pt x="651" y="591"/>
                    <a:pt x="651" y="601"/>
                    <a:pt x="666" y="606"/>
                  </a:cubicBezTo>
                  <a:cubicBezTo>
                    <a:pt x="680" y="627"/>
                    <a:pt x="691" y="623"/>
                    <a:pt x="710" y="610"/>
                  </a:cubicBezTo>
                  <a:cubicBezTo>
                    <a:pt x="729" y="616"/>
                    <a:pt x="729" y="606"/>
                    <a:pt x="734" y="590"/>
                  </a:cubicBezTo>
                  <a:cubicBezTo>
                    <a:pt x="735" y="577"/>
                    <a:pt x="731" y="562"/>
                    <a:pt x="738" y="550"/>
                  </a:cubicBezTo>
                  <a:cubicBezTo>
                    <a:pt x="742" y="543"/>
                    <a:pt x="762" y="542"/>
                    <a:pt x="762" y="542"/>
                  </a:cubicBezTo>
                  <a:cubicBezTo>
                    <a:pt x="783" y="547"/>
                    <a:pt x="786" y="552"/>
                    <a:pt x="774" y="570"/>
                  </a:cubicBezTo>
                  <a:cubicBezTo>
                    <a:pt x="779" y="590"/>
                    <a:pt x="790" y="605"/>
                    <a:pt x="770" y="618"/>
                  </a:cubicBezTo>
                  <a:cubicBezTo>
                    <a:pt x="769" y="622"/>
                    <a:pt x="764" y="626"/>
                    <a:pt x="766" y="630"/>
                  </a:cubicBezTo>
                  <a:cubicBezTo>
                    <a:pt x="768" y="634"/>
                    <a:pt x="775" y="634"/>
                    <a:pt x="778" y="638"/>
                  </a:cubicBezTo>
                  <a:cubicBezTo>
                    <a:pt x="788" y="651"/>
                    <a:pt x="786" y="660"/>
                    <a:pt x="802" y="670"/>
                  </a:cubicBezTo>
                  <a:cubicBezTo>
                    <a:pt x="810" y="667"/>
                    <a:pt x="818" y="665"/>
                    <a:pt x="826" y="662"/>
                  </a:cubicBezTo>
                  <a:cubicBezTo>
                    <a:pt x="830" y="661"/>
                    <a:pt x="838" y="658"/>
                    <a:pt x="838" y="658"/>
                  </a:cubicBezTo>
                  <a:cubicBezTo>
                    <a:pt x="857" y="664"/>
                    <a:pt x="864" y="680"/>
                    <a:pt x="870" y="698"/>
                  </a:cubicBezTo>
                  <a:cubicBezTo>
                    <a:pt x="859" y="731"/>
                    <a:pt x="887" y="794"/>
                    <a:pt x="922" y="806"/>
                  </a:cubicBezTo>
                  <a:cubicBezTo>
                    <a:pt x="938" y="801"/>
                    <a:pt x="941" y="792"/>
                    <a:pt x="958" y="798"/>
                  </a:cubicBezTo>
                  <a:cubicBezTo>
                    <a:pt x="984" y="837"/>
                    <a:pt x="928" y="784"/>
                    <a:pt x="942" y="826"/>
                  </a:cubicBezTo>
                  <a:cubicBezTo>
                    <a:pt x="936" y="844"/>
                    <a:pt x="930" y="844"/>
                    <a:pt x="914" y="834"/>
                  </a:cubicBezTo>
                  <a:cubicBezTo>
                    <a:pt x="903" y="817"/>
                    <a:pt x="890" y="821"/>
                    <a:pt x="874" y="810"/>
                  </a:cubicBezTo>
                  <a:cubicBezTo>
                    <a:pt x="851" y="776"/>
                    <a:pt x="882" y="816"/>
                    <a:pt x="854" y="794"/>
                  </a:cubicBezTo>
                  <a:cubicBezTo>
                    <a:pt x="843" y="785"/>
                    <a:pt x="840" y="768"/>
                    <a:pt x="830" y="758"/>
                  </a:cubicBezTo>
                  <a:cubicBezTo>
                    <a:pt x="824" y="739"/>
                    <a:pt x="817" y="724"/>
                    <a:pt x="798" y="718"/>
                  </a:cubicBezTo>
                  <a:cubicBezTo>
                    <a:pt x="791" y="696"/>
                    <a:pt x="800" y="712"/>
                    <a:pt x="778" y="710"/>
                  </a:cubicBezTo>
                  <a:cubicBezTo>
                    <a:pt x="767" y="709"/>
                    <a:pt x="746" y="702"/>
                    <a:pt x="746" y="702"/>
                  </a:cubicBezTo>
                  <a:cubicBezTo>
                    <a:pt x="729" y="691"/>
                    <a:pt x="720" y="674"/>
                    <a:pt x="702" y="662"/>
                  </a:cubicBezTo>
                  <a:cubicBezTo>
                    <a:pt x="694" y="665"/>
                    <a:pt x="687" y="673"/>
                    <a:pt x="678" y="674"/>
                  </a:cubicBezTo>
                  <a:cubicBezTo>
                    <a:pt x="657" y="677"/>
                    <a:pt x="630" y="657"/>
                    <a:pt x="614" y="646"/>
                  </a:cubicBezTo>
                  <a:cubicBezTo>
                    <a:pt x="600" y="637"/>
                    <a:pt x="580" y="639"/>
                    <a:pt x="566" y="630"/>
                  </a:cubicBezTo>
                  <a:cubicBezTo>
                    <a:pt x="546" y="617"/>
                    <a:pt x="525" y="607"/>
                    <a:pt x="506" y="594"/>
                  </a:cubicBezTo>
                  <a:cubicBezTo>
                    <a:pt x="513" y="572"/>
                    <a:pt x="509" y="551"/>
                    <a:pt x="490" y="538"/>
                  </a:cubicBezTo>
                  <a:cubicBezTo>
                    <a:pt x="485" y="522"/>
                    <a:pt x="476" y="515"/>
                    <a:pt x="462" y="506"/>
                  </a:cubicBezTo>
                  <a:cubicBezTo>
                    <a:pt x="441" y="474"/>
                    <a:pt x="469" y="513"/>
                    <a:pt x="442" y="486"/>
                  </a:cubicBezTo>
                  <a:cubicBezTo>
                    <a:pt x="436" y="480"/>
                    <a:pt x="436" y="468"/>
                    <a:pt x="430" y="462"/>
                  </a:cubicBezTo>
                  <a:cubicBezTo>
                    <a:pt x="427" y="459"/>
                    <a:pt x="422" y="459"/>
                    <a:pt x="418" y="458"/>
                  </a:cubicBezTo>
                  <a:cubicBezTo>
                    <a:pt x="407" y="447"/>
                    <a:pt x="382" y="430"/>
                    <a:pt x="382" y="430"/>
                  </a:cubicBezTo>
                  <a:cubicBezTo>
                    <a:pt x="371" y="413"/>
                    <a:pt x="358" y="399"/>
                    <a:pt x="346" y="382"/>
                  </a:cubicBezTo>
                  <a:cubicBezTo>
                    <a:pt x="344" y="378"/>
                    <a:pt x="345" y="373"/>
                    <a:pt x="342" y="370"/>
                  </a:cubicBezTo>
                  <a:cubicBezTo>
                    <a:pt x="339" y="367"/>
                    <a:pt x="334" y="367"/>
                    <a:pt x="330" y="366"/>
                  </a:cubicBezTo>
                  <a:cubicBezTo>
                    <a:pt x="322" y="390"/>
                    <a:pt x="342" y="398"/>
                    <a:pt x="354" y="414"/>
                  </a:cubicBezTo>
                  <a:cubicBezTo>
                    <a:pt x="368" y="432"/>
                    <a:pt x="372" y="446"/>
                    <a:pt x="390" y="458"/>
                  </a:cubicBezTo>
                  <a:cubicBezTo>
                    <a:pt x="409" y="487"/>
                    <a:pt x="399" y="475"/>
                    <a:pt x="418" y="494"/>
                  </a:cubicBezTo>
                  <a:cubicBezTo>
                    <a:pt x="423" y="510"/>
                    <a:pt x="428" y="517"/>
                    <a:pt x="442" y="526"/>
                  </a:cubicBezTo>
                  <a:cubicBezTo>
                    <a:pt x="450" y="550"/>
                    <a:pt x="432" y="533"/>
                    <a:pt x="422" y="526"/>
                  </a:cubicBezTo>
                  <a:cubicBezTo>
                    <a:pt x="399" y="492"/>
                    <a:pt x="430" y="532"/>
                    <a:pt x="402" y="510"/>
                  </a:cubicBezTo>
                  <a:cubicBezTo>
                    <a:pt x="398" y="507"/>
                    <a:pt x="397" y="501"/>
                    <a:pt x="394" y="498"/>
                  </a:cubicBezTo>
                  <a:cubicBezTo>
                    <a:pt x="391" y="495"/>
                    <a:pt x="386" y="493"/>
                    <a:pt x="382" y="490"/>
                  </a:cubicBezTo>
                  <a:cubicBezTo>
                    <a:pt x="377" y="474"/>
                    <a:pt x="370" y="471"/>
                    <a:pt x="354" y="466"/>
                  </a:cubicBezTo>
                  <a:cubicBezTo>
                    <a:pt x="344" y="452"/>
                    <a:pt x="340" y="447"/>
                    <a:pt x="346" y="430"/>
                  </a:cubicBezTo>
                  <a:cubicBezTo>
                    <a:pt x="338" y="418"/>
                    <a:pt x="314" y="402"/>
                    <a:pt x="314" y="402"/>
                  </a:cubicBezTo>
                  <a:cubicBezTo>
                    <a:pt x="306" y="390"/>
                    <a:pt x="298" y="378"/>
                    <a:pt x="290" y="366"/>
                  </a:cubicBezTo>
                  <a:cubicBezTo>
                    <a:pt x="284" y="357"/>
                    <a:pt x="273" y="354"/>
                    <a:pt x="266" y="346"/>
                  </a:cubicBezTo>
                  <a:cubicBezTo>
                    <a:pt x="263" y="342"/>
                    <a:pt x="262" y="337"/>
                    <a:pt x="258" y="334"/>
                  </a:cubicBezTo>
                  <a:cubicBezTo>
                    <a:pt x="243" y="324"/>
                    <a:pt x="225" y="324"/>
                    <a:pt x="210" y="314"/>
                  </a:cubicBezTo>
                  <a:cubicBezTo>
                    <a:pt x="201" y="300"/>
                    <a:pt x="194" y="291"/>
                    <a:pt x="178" y="286"/>
                  </a:cubicBezTo>
                  <a:cubicBezTo>
                    <a:pt x="160" y="260"/>
                    <a:pt x="192" y="247"/>
                    <a:pt x="154" y="238"/>
                  </a:cubicBezTo>
                  <a:cubicBezTo>
                    <a:pt x="111" y="209"/>
                    <a:pt x="106" y="149"/>
                    <a:pt x="90" y="102"/>
                  </a:cubicBezTo>
                  <a:cubicBezTo>
                    <a:pt x="86" y="90"/>
                    <a:pt x="76" y="73"/>
                    <a:pt x="66" y="66"/>
                  </a:cubicBezTo>
                  <a:cubicBezTo>
                    <a:pt x="58" y="60"/>
                    <a:pt x="42" y="50"/>
                    <a:pt x="42" y="50"/>
                  </a:cubicBezTo>
                  <a:cubicBezTo>
                    <a:pt x="39" y="46"/>
                    <a:pt x="38" y="41"/>
                    <a:pt x="34" y="38"/>
                  </a:cubicBezTo>
                  <a:cubicBezTo>
                    <a:pt x="27" y="34"/>
                    <a:pt x="10" y="30"/>
                    <a:pt x="10" y="30"/>
                  </a:cubicBezTo>
                  <a:cubicBezTo>
                    <a:pt x="0" y="1"/>
                    <a:pt x="31" y="17"/>
                    <a:pt x="46" y="22"/>
                  </a:cubicBezTo>
                  <a:cubicBezTo>
                    <a:pt x="65" y="51"/>
                    <a:pt x="61" y="41"/>
                    <a:pt x="86" y="58"/>
                  </a:cubicBezTo>
                  <a:cubicBezTo>
                    <a:pt x="94" y="70"/>
                    <a:pt x="94" y="93"/>
                    <a:pt x="102" y="70"/>
                  </a:cubicBezTo>
                  <a:cubicBezTo>
                    <a:pt x="95" y="49"/>
                    <a:pt x="82" y="62"/>
                    <a:pt x="82" y="3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63" name="Freeform 35"/>
            <p:cNvSpPr>
              <a:spLocks/>
            </p:cNvSpPr>
            <p:nvPr userDrawn="1"/>
          </p:nvSpPr>
          <p:spPr bwMode="ltGray">
            <a:xfrm>
              <a:off x="3577" y="490"/>
              <a:ext cx="36" cy="39"/>
            </a:xfrm>
            <a:custGeom>
              <a:avLst/>
              <a:gdLst/>
              <a:ahLst/>
              <a:cxnLst>
                <a:cxn ang="0">
                  <a:pos x="6" y="28"/>
                </a:cxn>
                <a:cxn ang="0">
                  <a:pos x="10" y="48"/>
                </a:cxn>
                <a:cxn ang="0">
                  <a:pos x="6" y="28"/>
                </a:cxn>
              </a:cxnLst>
              <a:rect l="0" t="0" r="r" b="b"/>
              <a:pathLst>
                <a:path w="36" h="48">
                  <a:moveTo>
                    <a:pt x="6" y="28"/>
                  </a:moveTo>
                  <a:cubicBezTo>
                    <a:pt x="25" y="0"/>
                    <a:pt x="36" y="31"/>
                    <a:pt x="10" y="48"/>
                  </a:cubicBezTo>
                  <a:cubicBezTo>
                    <a:pt x="0" y="34"/>
                    <a:pt x="0" y="40"/>
                    <a:pt x="6" y="2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64" name="Freeform 36"/>
            <p:cNvSpPr>
              <a:spLocks/>
            </p:cNvSpPr>
            <p:nvPr userDrawn="1"/>
          </p:nvSpPr>
          <p:spPr bwMode="ltGray">
            <a:xfrm>
              <a:off x="3549" y="475"/>
              <a:ext cx="38" cy="2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"/>
                </a:cxn>
                <a:cxn ang="0">
                  <a:pos x="36" y="17"/>
                </a:cxn>
                <a:cxn ang="0">
                  <a:pos x="8" y="17"/>
                </a:cxn>
                <a:cxn ang="0">
                  <a:pos x="0" y="5"/>
                </a:cxn>
              </a:cxnLst>
              <a:rect l="0" t="0" r="r" b="b"/>
              <a:pathLst>
                <a:path w="36" h="37">
                  <a:moveTo>
                    <a:pt x="0" y="5"/>
                  </a:moveTo>
                  <a:cubicBezTo>
                    <a:pt x="4" y="4"/>
                    <a:pt x="8" y="0"/>
                    <a:pt x="12" y="1"/>
                  </a:cubicBezTo>
                  <a:cubicBezTo>
                    <a:pt x="21" y="4"/>
                    <a:pt x="36" y="17"/>
                    <a:pt x="36" y="17"/>
                  </a:cubicBezTo>
                  <a:cubicBezTo>
                    <a:pt x="29" y="37"/>
                    <a:pt x="22" y="26"/>
                    <a:pt x="8" y="17"/>
                  </a:cubicBezTo>
                  <a:cubicBezTo>
                    <a:pt x="5" y="13"/>
                    <a:pt x="0" y="5"/>
                    <a:pt x="0" y="5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65" name="Freeform 37"/>
            <p:cNvSpPr>
              <a:spLocks/>
            </p:cNvSpPr>
            <p:nvPr userDrawn="1"/>
          </p:nvSpPr>
          <p:spPr bwMode="ltGray">
            <a:xfrm>
              <a:off x="4686" y="394"/>
              <a:ext cx="171" cy="81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8" y="25"/>
                </a:cxn>
                <a:cxn ang="0">
                  <a:pos x="56" y="21"/>
                </a:cxn>
                <a:cxn ang="0">
                  <a:pos x="80" y="9"/>
                </a:cxn>
                <a:cxn ang="0">
                  <a:pos x="64" y="25"/>
                </a:cxn>
                <a:cxn ang="0">
                  <a:pos x="124" y="49"/>
                </a:cxn>
                <a:cxn ang="0">
                  <a:pos x="160" y="65"/>
                </a:cxn>
                <a:cxn ang="0">
                  <a:pos x="116" y="77"/>
                </a:cxn>
                <a:cxn ang="0">
                  <a:pos x="88" y="57"/>
                </a:cxn>
                <a:cxn ang="0">
                  <a:pos x="76" y="53"/>
                </a:cxn>
                <a:cxn ang="0">
                  <a:pos x="24" y="41"/>
                </a:cxn>
                <a:cxn ang="0">
                  <a:pos x="0" y="49"/>
                </a:cxn>
              </a:cxnLst>
              <a:rect l="0" t="0" r="r" b="b"/>
              <a:pathLst>
                <a:path w="170" h="96">
                  <a:moveTo>
                    <a:pt x="0" y="49"/>
                  </a:moveTo>
                  <a:cubicBezTo>
                    <a:pt x="5" y="33"/>
                    <a:pt x="12" y="30"/>
                    <a:pt x="28" y="25"/>
                  </a:cubicBezTo>
                  <a:cubicBezTo>
                    <a:pt x="20" y="0"/>
                    <a:pt x="42" y="16"/>
                    <a:pt x="56" y="21"/>
                  </a:cubicBezTo>
                  <a:cubicBezTo>
                    <a:pt x="56" y="21"/>
                    <a:pt x="77" y="6"/>
                    <a:pt x="80" y="9"/>
                  </a:cubicBezTo>
                  <a:cubicBezTo>
                    <a:pt x="85" y="14"/>
                    <a:pt x="71" y="23"/>
                    <a:pt x="64" y="25"/>
                  </a:cubicBezTo>
                  <a:cubicBezTo>
                    <a:pt x="82" y="37"/>
                    <a:pt x="103" y="42"/>
                    <a:pt x="124" y="49"/>
                  </a:cubicBezTo>
                  <a:cubicBezTo>
                    <a:pt x="136" y="53"/>
                    <a:pt x="160" y="65"/>
                    <a:pt x="160" y="65"/>
                  </a:cubicBezTo>
                  <a:cubicBezTo>
                    <a:pt x="170" y="96"/>
                    <a:pt x="134" y="83"/>
                    <a:pt x="116" y="77"/>
                  </a:cubicBezTo>
                  <a:cubicBezTo>
                    <a:pt x="109" y="57"/>
                    <a:pt x="116" y="66"/>
                    <a:pt x="88" y="57"/>
                  </a:cubicBezTo>
                  <a:cubicBezTo>
                    <a:pt x="84" y="56"/>
                    <a:pt x="76" y="53"/>
                    <a:pt x="76" y="53"/>
                  </a:cubicBezTo>
                  <a:cubicBezTo>
                    <a:pt x="57" y="34"/>
                    <a:pt x="53" y="37"/>
                    <a:pt x="24" y="41"/>
                  </a:cubicBezTo>
                  <a:cubicBezTo>
                    <a:pt x="9" y="51"/>
                    <a:pt x="17" y="49"/>
                    <a:pt x="0" y="49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66" name="Freeform 38"/>
            <p:cNvSpPr>
              <a:spLocks/>
            </p:cNvSpPr>
            <p:nvPr userDrawn="1"/>
          </p:nvSpPr>
          <p:spPr bwMode="ltGray">
            <a:xfrm>
              <a:off x="4867" y="460"/>
              <a:ext cx="138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4"/>
                </a:cxn>
                <a:cxn ang="0">
                  <a:pos x="88" y="24"/>
                </a:cxn>
                <a:cxn ang="0">
                  <a:pos x="112" y="20"/>
                </a:cxn>
                <a:cxn ang="0">
                  <a:pos x="108" y="44"/>
                </a:cxn>
                <a:cxn ang="0">
                  <a:pos x="64" y="40"/>
                </a:cxn>
                <a:cxn ang="0">
                  <a:pos x="0" y="36"/>
                </a:cxn>
                <a:cxn ang="0">
                  <a:pos x="28" y="20"/>
                </a:cxn>
                <a:cxn ang="0">
                  <a:pos x="0" y="0"/>
                </a:cxn>
              </a:cxnLst>
              <a:rect l="0" t="0" r="r" b="b"/>
              <a:pathLst>
                <a:path w="138" h="44">
                  <a:moveTo>
                    <a:pt x="0" y="0"/>
                  </a:moveTo>
                  <a:cubicBezTo>
                    <a:pt x="19" y="3"/>
                    <a:pt x="35" y="10"/>
                    <a:pt x="52" y="4"/>
                  </a:cubicBezTo>
                  <a:cubicBezTo>
                    <a:pt x="87" y="11"/>
                    <a:pt x="61" y="15"/>
                    <a:pt x="88" y="24"/>
                  </a:cubicBezTo>
                  <a:cubicBezTo>
                    <a:pt x="96" y="23"/>
                    <a:pt x="104" y="19"/>
                    <a:pt x="112" y="20"/>
                  </a:cubicBezTo>
                  <a:cubicBezTo>
                    <a:pt x="138" y="23"/>
                    <a:pt x="118" y="41"/>
                    <a:pt x="108" y="44"/>
                  </a:cubicBezTo>
                  <a:cubicBezTo>
                    <a:pt x="78" y="34"/>
                    <a:pt x="92" y="34"/>
                    <a:pt x="64" y="40"/>
                  </a:cubicBezTo>
                  <a:cubicBezTo>
                    <a:pt x="41" y="37"/>
                    <a:pt x="22" y="41"/>
                    <a:pt x="0" y="36"/>
                  </a:cubicBezTo>
                  <a:cubicBezTo>
                    <a:pt x="6" y="11"/>
                    <a:pt x="7" y="27"/>
                    <a:pt x="28" y="20"/>
                  </a:cubicBezTo>
                  <a:cubicBezTo>
                    <a:pt x="17" y="13"/>
                    <a:pt x="0" y="13"/>
                    <a:pt x="0" y="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67" name="Freeform 39"/>
            <p:cNvSpPr>
              <a:spLocks/>
            </p:cNvSpPr>
            <p:nvPr userDrawn="1"/>
          </p:nvSpPr>
          <p:spPr bwMode="ltGray">
            <a:xfrm>
              <a:off x="4794" y="480"/>
              <a:ext cx="56" cy="34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37" y="13"/>
                </a:cxn>
                <a:cxn ang="0">
                  <a:pos x="17" y="25"/>
                </a:cxn>
              </a:cxnLst>
              <a:rect l="0" t="0" r="r" b="b"/>
              <a:pathLst>
                <a:path w="57" h="42">
                  <a:moveTo>
                    <a:pt x="17" y="25"/>
                  </a:moveTo>
                  <a:cubicBezTo>
                    <a:pt x="0" y="0"/>
                    <a:pt x="21" y="9"/>
                    <a:pt x="37" y="13"/>
                  </a:cubicBezTo>
                  <a:cubicBezTo>
                    <a:pt x="57" y="42"/>
                    <a:pt x="30" y="25"/>
                    <a:pt x="17" y="25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68" name="Freeform 40"/>
            <p:cNvSpPr>
              <a:spLocks/>
            </p:cNvSpPr>
            <p:nvPr userDrawn="1"/>
          </p:nvSpPr>
          <p:spPr bwMode="ltGray">
            <a:xfrm>
              <a:off x="4757" y="375"/>
              <a:ext cx="37" cy="44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0"/>
                </a:cxn>
                <a:cxn ang="0">
                  <a:pos x="19" y="32"/>
                </a:cxn>
              </a:cxnLst>
              <a:rect l="0" t="0" r="r" b="b"/>
              <a:pathLst>
                <a:path w="39" h="52">
                  <a:moveTo>
                    <a:pt x="19" y="32"/>
                  </a:moveTo>
                  <a:cubicBezTo>
                    <a:pt x="13" y="14"/>
                    <a:pt x="0" y="13"/>
                    <a:pt x="19" y="0"/>
                  </a:cubicBezTo>
                  <a:cubicBezTo>
                    <a:pt x="23" y="5"/>
                    <a:pt x="39" y="52"/>
                    <a:pt x="19" y="3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69" name="Freeform 41"/>
            <p:cNvSpPr>
              <a:spLocks/>
            </p:cNvSpPr>
            <p:nvPr userDrawn="1"/>
          </p:nvSpPr>
          <p:spPr bwMode="ltGray">
            <a:xfrm>
              <a:off x="5054" y="507"/>
              <a:ext cx="45" cy="66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20" y="33"/>
                </a:cxn>
                <a:cxn ang="0">
                  <a:pos x="24" y="49"/>
                </a:cxn>
                <a:cxn ang="0">
                  <a:pos x="36" y="53"/>
                </a:cxn>
                <a:cxn ang="0">
                  <a:pos x="24" y="73"/>
                </a:cxn>
                <a:cxn ang="0">
                  <a:pos x="0" y="21"/>
                </a:cxn>
                <a:cxn ang="0">
                  <a:pos x="4" y="9"/>
                </a:cxn>
              </a:cxnLst>
              <a:rect l="0" t="0" r="r" b="b"/>
              <a:pathLst>
                <a:path w="44" h="80">
                  <a:moveTo>
                    <a:pt x="4" y="9"/>
                  </a:moveTo>
                  <a:cubicBezTo>
                    <a:pt x="9" y="17"/>
                    <a:pt x="18" y="24"/>
                    <a:pt x="20" y="33"/>
                  </a:cubicBezTo>
                  <a:cubicBezTo>
                    <a:pt x="21" y="38"/>
                    <a:pt x="21" y="45"/>
                    <a:pt x="24" y="49"/>
                  </a:cubicBezTo>
                  <a:cubicBezTo>
                    <a:pt x="27" y="52"/>
                    <a:pt x="32" y="52"/>
                    <a:pt x="36" y="53"/>
                  </a:cubicBezTo>
                  <a:cubicBezTo>
                    <a:pt x="41" y="68"/>
                    <a:pt x="44" y="80"/>
                    <a:pt x="24" y="73"/>
                  </a:cubicBezTo>
                  <a:cubicBezTo>
                    <a:pt x="19" y="55"/>
                    <a:pt x="11" y="37"/>
                    <a:pt x="0" y="21"/>
                  </a:cubicBezTo>
                  <a:cubicBezTo>
                    <a:pt x="4" y="4"/>
                    <a:pt x="4" y="0"/>
                    <a:pt x="4" y="9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70" name="Freeform 42"/>
            <p:cNvSpPr>
              <a:spLocks/>
            </p:cNvSpPr>
            <p:nvPr userDrawn="1"/>
          </p:nvSpPr>
          <p:spPr bwMode="ltGray">
            <a:xfrm>
              <a:off x="4260" y="6"/>
              <a:ext cx="480" cy="100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31" y="8"/>
                </a:cxn>
                <a:cxn ang="0">
                  <a:pos x="235" y="0"/>
                </a:cxn>
                <a:cxn ang="0">
                  <a:pos x="265" y="0"/>
                </a:cxn>
                <a:cxn ang="0">
                  <a:pos x="287" y="17"/>
                </a:cxn>
                <a:cxn ang="0">
                  <a:pos x="319" y="10"/>
                </a:cxn>
                <a:cxn ang="0">
                  <a:pos x="314" y="29"/>
                </a:cxn>
                <a:cxn ang="0">
                  <a:pos x="298" y="46"/>
                </a:cxn>
                <a:cxn ang="0">
                  <a:pos x="295" y="29"/>
                </a:cxn>
                <a:cxn ang="0">
                  <a:pos x="287" y="31"/>
                </a:cxn>
                <a:cxn ang="0">
                  <a:pos x="279" y="29"/>
                </a:cxn>
                <a:cxn ang="0">
                  <a:pos x="263" y="21"/>
                </a:cxn>
                <a:cxn ang="0">
                  <a:pos x="228" y="38"/>
                </a:cxn>
                <a:cxn ang="0">
                  <a:pos x="201" y="44"/>
                </a:cxn>
                <a:cxn ang="0">
                  <a:pos x="212" y="57"/>
                </a:cxn>
                <a:cxn ang="0">
                  <a:pos x="188" y="63"/>
                </a:cxn>
                <a:cxn ang="0">
                  <a:pos x="169" y="61"/>
                </a:cxn>
                <a:cxn ang="0">
                  <a:pos x="177" y="57"/>
                </a:cxn>
                <a:cxn ang="0">
                  <a:pos x="171" y="40"/>
                </a:cxn>
                <a:cxn ang="0">
                  <a:pos x="169" y="31"/>
                </a:cxn>
                <a:cxn ang="0">
                  <a:pos x="158" y="23"/>
                </a:cxn>
                <a:cxn ang="0">
                  <a:pos x="142" y="27"/>
                </a:cxn>
                <a:cxn ang="0">
                  <a:pos x="134" y="27"/>
                </a:cxn>
                <a:cxn ang="0">
                  <a:pos x="123" y="25"/>
                </a:cxn>
                <a:cxn ang="0">
                  <a:pos x="83" y="2"/>
                </a:cxn>
                <a:cxn ang="0">
                  <a:pos x="59" y="14"/>
                </a:cxn>
                <a:cxn ang="0">
                  <a:pos x="1" y="0"/>
                </a:cxn>
                <a:cxn ang="0">
                  <a:pos x="220" y="1"/>
                </a:cxn>
              </a:cxnLst>
              <a:rect l="0" t="0" r="r" b="b"/>
              <a:pathLst>
                <a:path w="323" h="64">
                  <a:moveTo>
                    <a:pt x="220" y="1"/>
                  </a:moveTo>
                  <a:cubicBezTo>
                    <a:pt x="215" y="12"/>
                    <a:pt x="225" y="17"/>
                    <a:pt x="231" y="8"/>
                  </a:cubicBezTo>
                  <a:cubicBezTo>
                    <a:pt x="235" y="0"/>
                    <a:pt x="229" y="7"/>
                    <a:pt x="235" y="0"/>
                  </a:cubicBezTo>
                  <a:lnTo>
                    <a:pt x="265" y="0"/>
                  </a:lnTo>
                  <a:cubicBezTo>
                    <a:pt x="277" y="6"/>
                    <a:pt x="276" y="11"/>
                    <a:pt x="287" y="17"/>
                  </a:cubicBezTo>
                  <a:cubicBezTo>
                    <a:pt x="308" y="11"/>
                    <a:pt x="293" y="7"/>
                    <a:pt x="319" y="10"/>
                  </a:cubicBezTo>
                  <a:cubicBezTo>
                    <a:pt x="323" y="19"/>
                    <a:pt x="321" y="22"/>
                    <a:pt x="314" y="29"/>
                  </a:cubicBezTo>
                  <a:cubicBezTo>
                    <a:pt x="312" y="39"/>
                    <a:pt x="313" y="50"/>
                    <a:pt x="298" y="46"/>
                  </a:cubicBezTo>
                  <a:cubicBezTo>
                    <a:pt x="297" y="40"/>
                    <a:pt x="298" y="34"/>
                    <a:pt x="295" y="29"/>
                  </a:cubicBezTo>
                  <a:cubicBezTo>
                    <a:pt x="294" y="27"/>
                    <a:pt x="290" y="31"/>
                    <a:pt x="287" y="31"/>
                  </a:cubicBezTo>
                  <a:cubicBezTo>
                    <a:pt x="284" y="31"/>
                    <a:pt x="282" y="30"/>
                    <a:pt x="279" y="29"/>
                  </a:cubicBezTo>
                  <a:cubicBezTo>
                    <a:pt x="274" y="27"/>
                    <a:pt x="263" y="21"/>
                    <a:pt x="263" y="21"/>
                  </a:cubicBezTo>
                  <a:cubicBezTo>
                    <a:pt x="249" y="23"/>
                    <a:pt x="241" y="31"/>
                    <a:pt x="228" y="38"/>
                  </a:cubicBezTo>
                  <a:cubicBezTo>
                    <a:pt x="220" y="41"/>
                    <a:pt x="209" y="42"/>
                    <a:pt x="201" y="44"/>
                  </a:cubicBezTo>
                  <a:cubicBezTo>
                    <a:pt x="193" y="54"/>
                    <a:pt x="200" y="53"/>
                    <a:pt x="212" y="57"/>
                  </a:cubicBezTo>
                  <a:cubicBezTo>
                    <a:pt x="200" y="62"/>
                    <a:pt x="199" y="57"/>
                    <a:pt x="188" y="63"/>
                  </a:cubicBezTo>
                  <a:cubicBezTo>
                    <a:pt x="181" y="62"/>
                    <a:pt x="174" y="64"/>
                    <a:pt x="169" y="61"/>
                  </a:cubicBezTo>
                  <a:cubicBezTo>
                    <a:pt x="166" y="59"/>
                    <a:pt x="175" y="59"/>
                    <a:pt x="177" y="57"/>
                  </a:cubicBezTo>
                  <a:cubicBezTo>
                    <a:pt x="181" y="48"/>
                    <a:pt x="149" y="28"/>
                    <a:pt x="171" y="40"/>
                  </a:cubicBezTo>
                  <a:cubicBezTo>
                    <a:pt x="184" y="55"/>
                    <a:pt x="184" y="36"/>
                    <a:pt x="169" y="31"/>
                  </a:cubicBezTo>
                  <a:cubicBezTo>
                    <a:pt x="167" y="27"/>
                    <a:pt x="167" y="22"/>
                    <a:pt x="158" y="23"/>
                  </a:cubicBezTo>
                  <a:cubicBezTo>
                    <a:pt x="153" y="23"/>
                    <a:pt x="142" y="27"/>
                    <a:pt x="142" y="27"/>
                  </a:cubicBezTo>
                  <a:cubicBezTo>
                    <a:pt x="136" y="39"/>
                    <a:pt x="143" y="31"/>
                    <a:pt x="134" y="27"/>
                  </a:cubicBezTo>
                  <a:cubicBezTo>
                    <a:pt x="130" y="25"/>
                    <a:pt x="126" y="25"/>
                    <a:pt x="123" y="25"/>
                  </a:cubicBezTo>
                  <a:cubicBezTo>
                    <a:pt x="117" y="11"/>
                    <a:pt x="100" y="6"/>
                    <a:pt x="83" y="2"/>
                  </a:cubicBezTo>
                  <a:cubicBezTo>
                    <a:pt x="70" y="4"/>
                    <a:pt x="69" y="9"/>
                    <a:pt x="59" y="14"/>
                  </a:cubicBezTo>
                  <a:cubicBezTo>
                    <a:pt x="45" y="14"/>
                    <a:pt x="0" y="12"/>
                    <a:pt x="1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71" name="Freeform 43"/>
            <p:cNvSpPr>
              <a:spLocks/>
            </p:cNvSpPr>
            <p:nvPr userDrawn="1"/>
          </p:nvSpPr>
          <p:spPr bwMode="ltGray">
            <a:xfrm>
              <a:off x="3835" y="3"/>
              <a:ext cx="446" cy="49"/>
            </a:xfrm>
            <a:custGeom>
              <a:avLst/>
              <a:gdLst/>
              <a:ahLst/>
              <a:cxnLst>
                <a:cxn ang="0">
                  <a:pos x="105" y="31"/>
                </a:cxn>
                <a:cxn ang="0">
                  <a:pos x="30" y="1"/>
                </a:cxn>
                <a:cxn ang="0">
                  <a:pos x="285" y="0"/>
                </a:cxn>
                <a:cxn ang="0">
                  <a:pos x="296" y="14"/>
                </a:cxn>
                <a:cxn ang="0">
                  <a:pos x="264" y="16"/>
                </a:cxn>
                <a:cxn ang="0">
                  <a:pos x="105" y="31"/>
                </a:cxn>
              </a:cxnLst>
              <a:rect l="0" t="0" r="r" b="b"/>
              <a:pathLst>
                <a:path w="300" h="31">
                  <a:moveTo>
                    <a:pt x="105" y="31"/>
                  </a:moveTo>
                  <a:cubicBezTo>
                    <a:pt x="83" y="19"/>
                    <a:pt x="0" y="6"/>
                    <a:pt x="30" y="1"/>
                  </a:cubicBezTo>
                  <a:lnTo>
                    <a:pt x="285" y="0"/>
                  </a:lnTo>
                  <a:cubicBezTo>
                    <a:pt x="296" y="4"/>
                    <a:pt x="300" y="5"/>
                    <a:pt x="296" y="14"/>
                  </a:cubicBezTo>
                  <a:cubicBezTo>
                    <a:pt x="285" y="11"/>
                    <a:pt x="276" y="16"/>
                    <a:pt x="264" y="16"/>
                  </a:cubicBezTo>
                  <a:lnTo>
                    <a:pt x="105" y="3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72" name="Freeform 44"/>
            <p:cNvSpPr>
              <a:spLocks/>
            </p:cNvSpPr>
            <p:nvPr userDrawn="1"/>
          </p:nvSpPr>
          <p:spPr bwMode="ltGray">
            <a:xfrm>
              <a:off x="2853" y="74"/>
              <a:ext cx="42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29"/>
                </a:cxn>
                <a:cxn ang="0">
                  <a:pos x="0" y="25"/>
                </a:cxn>
              </a:cxnLst>
              <a:rect l="0" t="0" r="r" b="b"/>
              <a:pathLst>
                <a:path w="41" h="29">
                  <a:moveTo>
                    <a:pt x="0" y="25"/>
                  </a:moveTo>
                  <a:cubicBezTo>
                    <a:pt x="10" y="11"/>
                    <a:pt x="41" y="0"/>
                    <a:pt x="12" y="29"/>
                  </a:cubicBezTo>
                  <a:cubicBezTo>
                    <a:pt x="8" y="28"/>
                    <a:pt x="0" y="25"/>
                    <a:pt x="0" y="25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73" name="Freeform 45"/>
            <p:cNvSpPr>
              <a:spLocks/>
            </p:cNvSpPr>
            <p:nvPr userDrawn="1"/>
          </p:nvSpPr>
          <p:spPr bwMode="ltGray">
            <a:xfrm>
              <a:off x="1704" y="3"/>
              <a:ext cx="1022" cy="372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436" y="0"/>
                </a:cxn>
                <a:cxn ang="0">
                  <a:pos x="416" y="54"/>
                </a:cxn>
                <a:cxn ang="0">
                  <a:pos x="397" y="68"/>
                </a:cxn>
                <a:cxn ang="0">
                  <a:pos x="392" y="70"/>
                </a:cxn>
                <a:cxn ang="0">
                  <a:pos x="375" y="73"/>
                </a:cxn>
                <a:cxn ang="0">
                  <a:pos x="361" y="88"/>
                </a:cxn>
                <a:cxn ang="0">
                  <a:pos x="362" y="99"/>
                </a:cxn>
                <a:cxn ang="0">
                  <a:pos x="364" y="107"/>
                </a:cxn>
                <a:cxn ang="0">
                  <a:pos x="366" y="113"/>
                </a:cxn>
                <a:cxn ang="0">
                  <a:pos x="362" y="122"/>
                </a:cxn>
                <a:cxn ang="0">
                  <a:pos x="351" y="120"/>
                </a:cxn>
                <a:cxn ang="0">
                  <a:pos x="342" y="129"/>
                </a:cxn>
                <a:cxn ang="0">
                  <a:pos x="347" y="105"/>
                </a:cxn>
                <a:cxn ang="0">
                  <a:pos x="338" y="100"/>
                </a:cxn>
                <a:cxn ang="0">
                  <a:pos x="344" y="93"/>
                </a:cxn>
                <a:cxn ang="0">
                  <a:pos x="342" y="89"/>
                </a:cxn>
                <a:cxn ang="0">
                  <a:pos x="320" y="94"/>
                </a:cxn>
                <a:cxn ang="0">
                  <a:pos x="317" y="85"/>
                </a:cxn>
                <a:cxn ang="0">
                  <a:pos x="297" y="94"/>
                </a:cxn>
                <a:cxn ang="0">
                  <a:pos x="320" y="103"/>
                </a:cxn>
                <a:cxn ang="0">
                  <a:pos x="305" y="117"/>
                </a:cxn>
                <a:cxn ang="0">
                  <a:pos x="311" y="126"/>
                </a:cxn>
                <a:cxn ang="0">
                  <a:pos x="315" y="138"/>
                </a:cxn>
                <a:cxn ang="0">
                  <a:pos x="309" y="139"/>
                </a:cxn>
                <a:cxn ang="0">
                  <a:pos x="314" y="144"/>
                </a:cxn>
                <a:cxn ang="0">
                  <a:pos x="307" y="152"/>
                </a:cxn>
                <a:cxn ang="0">
                  <a:pos x="0" y="149"/>
                </a:cxn>
                <a:cxn ang="0">
                  <a:pos x="73" y="1"/>
                </a:cxn>
              </a:cxnLst>
              <a:rect l="0" t="0" r="r" b="b"/>
              <a:pathLst>
                <a:path w="436" h="152">
                  <a:moveTo>
                    <a:pt x="73" y="1"/>
                  </a:moveTo>
                  <a:lnTo>
                    <a:pt x="436" y="0"/>
                  </a:lnTo>
                  <a:cubicBezTo>
                    <a:pt x="430" y="15"/>
                    <a:pt x="429" y="42"/>
                    <a:pt x="416" y="54"/>
                  </a:cubicBezTo>
                  <a:cubicBezTo>
                    <a:pt x="410" y="60"/>
                    <a:pt x="405" y="63"/>
                    <a:pt x="397" y="68"/>
                  </a:cubicBezTo>
                  <a:cubicBezTo>
                    <a:pt x="396" y="69"/>
                    <a:pt x="392" y="70"/>
                    <a:pt x="392" y="70"/>
                  </a:cubicBezTo>
                  <a:cubicBezTo>
                    <a:pt x="377" y="63"/>
                    <a:pt x="385" y="68"/>
                    <a:pt x="375" y="73"/>
                  </a:cubicBezTo>
                  <a:cubicBezTo>
                    <a:pt x="371" y="82"/>
                    <a:pt x="371" y="83"/>
                    <a:pt x="361" y="88"/>
                  </a:cubicBezTo>
                  <a:cubicBezTo>
                    <a:pt x="359" y="92"/>
                    <a:pt x="364" y="93"/>
                    <a:pt x="362" y="99"/>
                  </a:cubicBezTo>
                  <a:cubicBezTo>
                    <a:pt x="363" y="102"/>
                    <a:pt x="364" y="105"/>
                    <a:pt x="364" y="107"/>
                  </a:cubicBezTo>
                  <a:cubicBezTo>
                    <a:pt x="365" y="109"/>
                    <a:pt x="366" y="111"/>
                    <a:pt x="366" y="113"/>
                  </a:cubicBezTo>
                  <a:cubicBezTo>
                    <a:pt x="365" y="115"/>
                    <a:pt x="364" y="120"/>
                    <a:pt x="362" y="122"/>
                  </a:cubicBezTo>
                  <a:cubicBezTo>
                    <a:pt x="359" y="123"/>
                    <a:pt x="354" y="119"/>
                    <a:pt x="351" y="120"/>
                  </a:cubicBezTo>
                  <a:cubicBezTo>
                    <a:pt x="347" y="129"/>
                    <a:pt x="352" y="127"/>
                    <a:pt x="342" y="129"/>
                  </a:cubicBezTo>
                  <a:cubicBezTo>
                    <a:pt x="340" y="123"/>
                    <a:pt x="345" y="111"/>
                    <a:pt x="347" y="105"/>
                  </a:cubicBezTo>
                  <a:cubicBezTo>
                    <a:pt x="347" y="100"/>
                    <a:pt x="338" y="102"/>
                    <a:pt x="338" y="100"/>
                  </a:cubicBezTo>
                  <a:cubicBezTo>
                    <a:pt x="338" y="98"/>
                    <a:pt x="344" y="95"/>
                    <a:pt x="344" y="93"/>
                  </a:cubicBezTo>
                  <a:cubicBezTo>
                    <a:pt x="344" y="92"/>
                    <a:pt x="344" y="89"/>
                    <a:pt x="342" y="89"/>
                  </a:cubicBezTo>
                  <a:cubicBezTo>
                    <a:pt x="339" y="89"/>
                    <a:pt x="324" y="94"/>
                    <a:pt x="320" y="94"/>
                  </a:cubicBezTo>
                  <a:cubicBezTo>
                    <a:pt x="317" y="86"/>
                    <a:pt x="328" y="88"/>
                    <a:pt x="317" y="85"/>
                  </a:cubicBezTo>
                  <a:cubicBezTo>
                    <a:pt x="311" y="91"/>
                    <a:pt x="306" y="93"/>
                    <a:pt x="297" y="94"/>
                  </a:cubicBezTo>
                  <a:cubicBezTo>
                    <a:pt x="300" y="104"/>
                    <a:pt x="307" y="101"/>
                    <a:pt x="320" y="103"/>
                  </a:cubicBezTo>
                  <a:cubicBezTo>
                    <a:pt x="318" y="109"/>
                    <a:pt x="311" y="111"/>
                    <a:pt x="305" y="117"/>
                  </a:cubicBezTo>
                  <a:lnTo>
                    <a:pt x="311" y="126"/>
                  </a:lnTo>
                  <a:lnTo>
                    <a:pt x="315" y="138"/>
                  </a:lnTo>
                  <a:lnTo>
                    <a:pt x="309" y="139"/>
                  </a:lnTo>
                  <a:lnTo>
                    <a:pt x="314" y="144"/>
                  </a:lnTo>
                  <a:lnTo>
                    <a:pt x="307" y="152"/>
                  </a:lnTo>
                  <a:lnTo>
                    <a:pt x="0" y="1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74" name="Freeform 46"/>
            <p:cNvSpPr>
              <a:spLocks/>
            </p:cNvSpPr>
            <p:nvPr userDrawn="1"/>
          </p:nvSpPr>
          <p:spPr bwMode="ltGray">
            <a:xfrm>
              <a:off x="2729" y="-9"/>
              <a:ext cx="47" cy="134"/>
            </a:xfrm>
            <a:custGeom>
              <a:avLst/>
              <a:gdLst/>
              <a:ahLst/>
              <a:cxnLst>
                <a:cxn ang="0">
                  <a:pos x="5" y="156"/>
                </a:cxn>
                <a:cxn ang="0">
                  <a:pos x="15" y="108"/>
                </a:cxn>
                <a:cxn ang="0">
                  <a:pos x="17" y="68"/>
                </a:cxn>
                <a:cxn ang="0">
                  <a:pos x="11" y="40"/>
                </a:cxn>
                <a:cxn ang="0">
                  <a:pos x="17" y="12"/>
                </a:cxn>
                <a:cxn ang="0">
                  <a:pos x="21" y="0"/>
                </a:cxn>
                <a:cxn ang="0">
                  <a:pos x="31" y="30"/>
                </a:cxn>
                <a:cxn ang="0">
                  <a:pos x="47" y="98"/>
                </a:cxn>
                <a:cxn ang="0">
                  <a:pos x="31" y="108"/>
                </a:cxn>
                <a:cxn ang="0">
                  <a:pos x="23" y="126"/>
                </a:cxn>
                <a:cxn ang="0">
                  <a:pos x="21" y="132"/>
                </a:cxn>
                <a:cxn ang="0">
                  <a:pos x="27" y="134"/>
                </a:cxn>
                <a:cxn ang="0">
                  <a:pos x="31" y="146"/>
                </a:cxn>
                <a:cxn ang="0">
                  <a:pos x="13" y="148"/>
                </a:cxn>
                <a:cxn ang="0">
                  <a:pos x="7" y="160"/>
                </a:cxn>
                <a:cxn ang="0">
                  <a:pos x="3" y="154"/>
                </a:cxn>
                <a:cxn ang="0">
                  <a:pos x="5" y="156"/>
                </a:cxn>
              </a:cxnLst>
              <a:rect l="0" t="0" r="r" b="b"/>
              <a:pathLst>
                <a:path w="47" h="165">
                  <a:moveTo>
                    <a:pt x="5" y="156"/>
                  </a:moveTo>
                  <a:cubicBezTo>
                    <a:pt x="0" y="141"/>
                    <a:pt x="1" y="118"/>
                    <a:pt x="15" y="108"/>
                  </a:cubicBezTo>
                  <a:cubicBezTo>
                    <a:pt x="16" y="95"/>
                    <a:pt x="17" y="81"/>
                    <a:pt x="17" y="68"/>
                  </a:cubicBezTo>
                  <a:cubicBezTo>
                    <a:pt x="17" y="58"/>
                    <a:pt x="11" y="40"/>
                    <a:pt x="11" y="40"/>
                  </a:cubicBezTo>
                  <a:cubicBezTo>
                    <a:pt x="14" y="20"/>
                    <a:pt x="11" y="29"/>
                    <a:pt x="17" y="12"/>
                  </a:cubicBezTo>
                  <a:cubicBezTo>
                    <a:pt x="18" y="8"/>
                    <a:pt x="21" y="0"/>
                    <a:pt x="21" y="0"/>
                  </a:cubicBezTo>
                  <a:cubicBezTo>
                    <a:pt x="38" y="6"/>
                    <a:pt x="33" y="7"/>
                    <a:pt x="31" y="30"/>
                  </a:cubicBezTo>
                  <a:cubicBezTo>
                    <a:pt x="38" y="52"/>
                    <a:pt x="40" y="76"/>
                    <a:pt x="47" y="98"/>
                  </a:cubicBezTo>
                  <a:cubicBezTo>
                    <a:pt x="44" y="116"/>
                    <a:pt x="45" y="113"/>
                    <a:pt x="31" y="108"/>
                  </a:cubicBezTo>
                  <a:cubicBezTo>
                    <a:pt x="25" y="118"/>
                    <a:pt x="28" y="112"/>
                    <a:pt x="23" y="126"/>
                  </a:cubicBezTo>
                  <a:cubicBezTo>
                    <a:pt x="22" y="128"/>
                    <a:pt x="21" y="132"/>
                    <a:pt x="21" y="132"/>
                  </a:cubicBezTo>
                  <a:cubicBezTo>
                    <a:pt x="23" y="133"/>
                    <a:pt x="26" y="132"/>
                    <a:pt x="27" y="134"/>
                  </a:cubicBezTo>
                  <a:cubicBezTo>
                    <a:pt x="29" y="137"/>
                    <a:pt x="31" y="146"/>
                    <a:pt x="31" y="146"/>
                  </a:cubicBezTo>
                  <a:cubicBezTo>
                    <a:pt x="27" y="165"/>
                    <a:pt x="23" y="155"/>
                    <a:pt x="13" y="148"/>
                  </a:cubicBezTo>
                  <a:cubicBezTo>
                    <a:pt x="11" y="152"/>
                    <a:pt x="11" y="160"/>
                    <a:pt x="7" y="160"/>
                  </a:cubicBezTo>
                  <a:cubicBezTo>
                    <a:pt x="5" y="160"/>
                    <a:pt x="4" y="156"/>
                    <a:pt x="3" y="154"/>
                  </a:cubicBezTo>
                  <a:cubicBezTo>
                    <a:pt x="3" y="153"/>
                    <a:pt x="4" y="155"/>
                    <a:pt x="5" y="156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75" name="Freeform 47"/>
            <p:cNvSpPr>
              <a:spLocks/>
            </p:cNvSpPr>
            <p:nvPr userDrawn="1"/>
          </p:nvSpPr>
          <p:spPr bwMode="ltGray">
            <a:xfrm>
              <a:off x="2701" y="103"/>
              <a:ext cx="138" cy="84"/>
            </a:xfrm>
            <a:custGeom>
              <a:avLst/>
              <a:gdLst/>
              <a:ahLst/>
              <a:cxnLst>
                <a:cxn ang="0">
                  <a:pos x="26" y="61"/>
                </a:cxn>
                <a:cxn ang="0">
                  <a:pos x="30" y="43"/>
                </a:cxn>
                <a:cxn ang="0">
                  <a:pos x="50" y="33"/>
                </a:cxn>
                <a:cxn ang="0">
                  <a:pos x="54" y="45"/>
                </a:cxn>
                <a:cxn ang="0">
                  <a:pos x="66" y="49"/>
                </a:cxn>
                <a:cxn ang="0">
                  <a:pos x="80" y="55"/>
                </a:cxn>
                <a:cxn ang="0">
                  <a:pos x="116" y="33"/>
                </a:cxn>
                <a:cxn ang="0">
                  <a:pos x="130" y="17"/>
                </a:cxn>
                <a:cxn ang="0">
                  <a:pos x="138" y="11"/>
                </a:cxn>
                <a:cxn ang="0">
                  <a:pos x="106" y="49"/>
                </a:cxn>
                <a:cxn ang="0">
                  <a:pos x="84" y="67"/>
                </a:cxn>
                <a:cxn ang="0">
                  <a:pos x="66" y="81"/>
                </a:cxn>
                <a:cxn ang="0">
                  <a:pos x="48" y="103"/>
                </a:cxn>
                <a:cxn ang="0">
                  <a:pos x="26" y="89"/>
                </a:cxn>
                <a:cxn ang="0">
                  <a:pos x="20" y="87"/>
                </a:cxn>
                <a:cxn ang="0">
                  <a:pos x="22" y="97"/>
                </a:cxn>
                <a:cxn ang="0">
                  <a:pos x="0" y="97"/>
                </a:cxn>
                <a:cxn ang="0">
                  <a:pos x="10" y="79"/>
                </a:cxn>
                <a:cxn ang="0">
                  <a:pos x="26" y="61"/>
                </a:cxn>
              </a:cxnLst>
              <a:rect l="0" t="0" r="r" b="b"/>
              <a:pathLst>
                <a:path w="138" h="103">
                  <a:moveTo>
                    <a:pt x="26" y="61"/>
                  </a:moveTo>
                  <a:cubicBezTo>
                    <a:pt x="29" y="53"/>
                    <a:pt x="33" y="51"/>
                    <a:pt x="30" y="43"/>
                  </a:cubicBezTo>
                  <a:cubicBezTo>
                    <a:pt x="33" y="27"/>
                    <a:pt x="37" y="24"/>
                    <a:pt x="50" y="33"/>
                  </a:cubicBezTo>
                  <a:cubicBezTo>
                    <a:pt x="51" y="37"/>
                    <a:pt x="53" y="41"/>
                    <a:pt x="54" y="45"/>
                  </a:cubicBezTo>
                  <a:cubicBezTo>
                    <a:pt x="55" y="49"/>
                    <a:pt x="66" y="49"/>
                    <a:pt x="66" y="49"/>
                  </a:cubicBezTo>
                  <a:cubicBezTo>
                    <a:pt x="75" y="43"/>
                    <a:pt x="77" y="45"/>
                    <a:pt x="80" y="55"/>
                  </a:cubicBezTo>
                  <a:cubicBezTo>
                    <a:pt x="92" y="47"/>
                    <a:pt x="101" y="37"/>
                    <a:pt x="116" y="33"/>
                  </a:cubicBezTo>
                  <a:cubicBezTo>
                    <a:pt x="125" y="19"/>
                    <a:pt x="120" y="24"/>
                    <a:pt x="130" y="17"/>
                  </a:cubicBezTo>
                  <a:cubicBezTo>
                    <a:pt x="134" y="11"/>
                    <a:pt x="134" y="0"/>
                    <a:pt x="138" y="11"/>
                  </a:cubicBezTo>
                  <a:cubicBezTo>
                    <a:pt x="135" y="31"/>
                    <a:pt x="126" y="45"/>
                    <a:pt x="106" y="49"/>
                  </a:cubicBezTo>
                  <a:cubicBezTo>
                    <a:pt x="97" y="55"/>
                    <a:pt x="93" y="61"/>
                    <a:pt x="84" y="67"/>
                  </a:cubicBezTo>
                  <a:cubicBezTo>
                    <a:pt x="80" y="79"/>
                    <a:pt x="79" y="79"/>
                    <a:pt x="66" y="81"/>
                  </a:cubicBezTo>
                  <a:cubicBezTo>
                    <a:pt x="60" y="90"/>
                    <a:pt x="57" y="97"/>
                    <a:pt x="48" y="103"/>
                  </a:cubicBezTo>
                  <a:cubicBezTo>
                    <a:pt x="42" y="94"/>
                    <a:pt x="37" y="93"/>
                    <a:pt x="26" y="89"/>
                  </a:cubicBezTo>
                  <a:cubicBezTo>
                    <a:pt x="24" y="88"/>
                    <a:pt x="20" y="87"/>
                    <a:pt x="20" y="87"/>
                  </a:cubicBezTo>
                  <a:cubicBezTo>
                    <a:pt x="10" y="90"/>
                    <a:pt x="14" y="94"/>
                    <a:pt x="22" y="97"/>
                  </a:cubicBezTo>
                  <a:cubicBezTo>
                    <a:pt x="14" y="103"/>
                    <a:pt x="9" y="100"/>
                    <a:pt x="0" y="97"/>
                  </a:cubicBezTo>
                  <a:cubicBezTo>
                    <a:pt x="2" y="87"/>
                    <a:pt x="1" y="82"/>
                    <a:pt x="10" y="79"/>
                  </a:cubicBezTo>
                  <a:cubicBezTo>
                    <a:pt x="15" y="63"/>
                    <a:pt x="14" y="69"/>
                    <a:pt x="26" y="61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76" name="Freeform 48"/>
            <p:cNvSpPr>
              <a:spLocks/>
            </p:cNvSpPr>
            <p:nvPr userDrawn="1"/>
          </p:nvSpPr>
          <p:spPr bwMode="ltGray">
            <a:xfrm>
              <a:off x="2553" y="182"/>
              <a:ext cx="187" cy="176"/>
            </a:xfrm>
            <a:custGeom>
              <a:avLst/>
              <a:gdLst/>
              <a:ahLst/>
              <a:cxnLst>
                <a:cxn ang="0">
                  <a:pos x="158" y="24"/>
                </a:cxn>
                <a:cxn ang="0">
                  <a:pos x="160" y="6"/>
                </a:cxn>
                <a:cxn ang="0">
                  <a:pos x="170" y="0"/>
                </a:cxn>
                <a:cxn ang="0">
                  <a:pos x="182" y="24"/>
                </a:cxn>
                <a:cxn ang="0">
                  <a:pos x="188" y="42"/>
                </a:cxn>
                <a:cxn ang="0">
                  <a:pos x="178" y="58"/>
                </a:cxn>
                <a:cxn ang="0">
                  <a:pos x="170" y="76"/>
                </a:cxn>
                <a:cxn ang="0">
                  <a:pos x="162" y="126"/>
                </a:cxn>
                <a:cxn ang="0">
                  <a:pos x="144" y="136"/>
                </a:cxn>
                <a:cxn ang="0">
                  <a:pos x="120" y="138"/>
                </a:cxn>
                <a:cxn ang="0">
                  <a:pos x="112" y="124"/>
                </a:cxn>
                <a:cxn ang="0">
                  <a:pos x="102" y="146"/>
                </a:cxn>
                <a:cxn ang="0">
                  <a:pos x="90" y="150"/>
                </a:cxn>
                <a:cxn ang="0">
                  <a:pos x="80" y="132"/>
                </a:cxn>
                <a:cxn ang="0">
                  <a:pos x="58" y="144"/>
                </a:cxn>
                <a:cxn ang="0">
                  <a:pos x="76" y="142"/>
                </a:cxn>
                <a:cxn ang="0">
                  <a:pos x="78" y="160"/>
                </a:cxn>
                <a:cxn ang="0">
                  <a:pos x="58" y="166"/>
                </a:cxn>
                <a:cxn ang="0">
                  <a:pos x="34" y="166"/>
                </a:cxn>
                <a:cxn ang="0">
                  <a:pos x="36" y="154"/>
                </a:cxn>
                <a:cxn ang="0">
                  <a:pos x="46" y="144"/>
                </a:cxn>
                <a:cxn ang="0">
                  <a:pos x="34" y="148"/>
                </a:cxn>
                <a:cxn ang="0">
                  <a:pos x="26" y="166"/>
                </a:cxn>
                <a:cxn ang="0">
                  <a:pos x="30" y="190"/>
                </a:cxn>
                <a:cxn ang="0">
                  <a:pos x="14" y="200"/>
                </a:cxn>
                <a:cxn ang="0">
                  <a:pos x="0" y="214"/>
                </a:cxn>
                <a:cxn ang="0">
                  <a:pos x="8" y="188"/>
                </a:cxn>
                <a:cxn ang="0">
                  <a:pos x="0" y="164"/>
                </a:cxn>
                <a:cxn ang="0">
                  <a:pos x="14" y="152"/>
                </a:cxn>
                <a:cxn ang="0">
                  <a:pos x="32" y="134"/>
                </a:cxn>
                <a:cxn ang="0">
                  <a:pos x="44" y="118"/>
                </a:cxn>
                <a:cxn ang="0">
                  <a:pos x="72" y="116"/>
                </a:cxn>
                <a:cxn ang="0">
                  <a:pos x="84" y="112"/>
                </a:cxn>
                <a:cxn ang="0">
                  <a:pos x="114" y="78"/>
                </a:cxn>
                <a:cxn ang="0">
                  <a:pos x="120" y="92"/>
                </a:cxn>
                <a:cxn ang="0">
                  <a:pos x="132" y="76"/>
                </a:cxn>
                <a:cxn ang="0">
                  <a:pos x="150" y="54"/>
                </a:cxn>
                <a:cxn ang="0">
                  <a:pos x="154" y="42"/>
                </a:cxn>
                <a:cxn ang="0">
                  <a:pos x="148" y="38"/>
                </a:cxn>
                <a:cxn ang="0">
                  <a:pos x="152" y="32"/>
                </a:cxn>
                <a:cxn ang="0">
                  <a:pos x="158" y="24"/>
                </a:cxn>
              </a:cxnLst>
              <a:rect l="0" t="0" r="r" b="b"/>
              <a:pathLst>
                <a:path w="188" h="214">
                  <a:moveTo>
                    <a:pt x="158" y="24"/>
                  </a:moveTo>
                  <a:cubicBezTo>
                    <a:pt x="156" y="18"/>
                    <a:pt x="160" y="6"/>
                    <a:pt x="160" y="6"/>
                  </a:cubicBezTo>
                  <a:cubicBezTo>
                    <a:pt x="167" y="16"/>
                    <a:pt x="167" y="8"/>
                    <a:pt x="170" y="0"/>
                  </a:cubicBezTo>
                  <a:cubicBezTo>
                    <a:pt x="181" y="4"/>
                    <a:pt x="179" y="14"/>
                    <a:pt x="182" y="24"/>
                  </a:cubicBezTo>
                  <a:cubicBezTo>
                    <a:pt x="184" y="30"/>
                    <a:pt x="188" y="42"/>
                    <a:pt x="188" y="42"/>
                  </a:cubicBezTo>
                  <a:cubicBezTo>
                    <a:pt x="183" y="56"/>
                    <a:pt x="188" y="52"/>
                    <a:pt x="178" y="58"/>
                  </a:cubicBezTo>
                  <a:cubicBezTo>
                    <a:pt x="174" y="63"/>
                    <a:pt x="170" y="76"/>
                    <a:pt x="170" y="76"/>
                  </a:cubicBezTo>
                  <a:cubicBezTo>
                    <a:pt x="169" y="100"/>
                    <a:pt x="173" y="110"/>
                    <a:pt x="162" y="126"/>
                  </a:cubicBezTo>
                  <a:cubicBezTo>
                    <a:pt x="150" y="118"/>
                    <a:pt x="155" y="132"/>
                    <a:pt x="144" y="136"/>
                  </a:cubicBezTo>
                  <a:cubicBezTo>
                    <a:pt x="135" y="134"/>
                    <a:pt x="129" y="135"/>
                    <a:pt x="120" y="138"/>
                  </a:cubicBezTo>
                  <a:cubicBezTo>
                    <a:pt x="114" y="129"/>
                    <a:pt x="122" y="127"/>
                    <a:pt x="112" y="124"/>
                  </a:cubicBezTo>
                  <a:cubicBezTo>
                    <a:pt x="108" y="130"/>
                    <a:pt x="108" y="142"/>
                    <a:pt x="102" y="146"/>
                  </a:cubicBezTo>
                  <a:cubicBezTo>
                    <a:pt x="98" y="148"/>
                    <a:pt x="90" y="150"/>
                    <a:pt x="90" y="150"/>
                  </a:cubicBezTo>
                  <a:cubicBezTo>
                    <a:pt x="87" y="141"/>
                    <a:pt x="89" y="135"/>
                    <a:pt x="80" y="132"/>
                  </a:cubicBezTo>
                  <a:cubicBezTo>
                    <a:pt x="68" y="134"/>
                    <a:pt x="65" y="134"/>
                    <a:pt x="58" y="144"/>
                  </a:cubicBezTo>
                  <a:cubicBezTo>
                    <a:pt x="66" y="150"/>
                    <a:pt x="68" y="147"/>
                    <a:pt x="76" y="142"/>
                  </a:cubicBezTo>
                  <a:cubicBezTo>
                    <a:pt x="81" y="146"/>
                    <a:pt x="85" y="155"/>
                    <a:pt x="78" y="160"/>
                  </a:cubicBezTo>
                  <a:cubicBezTo>
                    <a:pt x="75" y="162"/>
                    <a:pt x="62" y="165"/>
                    <a:pt x="58" y="166"/>
                  </a:cubicBezTo>
                  <a:cubicBezTo>
                    <a:pt x="48" y="173"/>
                    <a:pt x="44" y="173"/>
                    <a:pt x="34" y="166"/>
                  </a:cubicBezTo>
                  <a:cubicBezTo>
                    <a:pt x="35" y="162"/>
                    <a:pt x="34" y="158"/>
                    <a:pt x="36" y="154"/>
                  </a:cubicBezTo>
                  <a:cubicBezTo>
                    <a:pt x="38" y="150"/>
                    <a:pt x="55" y="146"/>
                    <a:pt x="46" y="144"/>
                  </a:cubicBezTo>
                  <a:cubicBezTo>
                    <a:pt x="42" y="143"/>
                    <a:pt x="34" y="148"/>
                    <a:pt x="34" y="148"/>
                  </a:cubicBezTo>
                  <a:cubicBezTo>
                    <a:pt x="32" y="155"/>
                    <a:pt x="28" y="159"/>
                    <a:pt x="26" y="166"/>
                  </a:cubicBezTo>
                  <a:cubicBezTo>
                    <a:pt x="36" y="182"/>
                    <a:pt x="36" y="173"/>
                    <a:pt x="30" y="190"/>
                  </a:cubicBezTo>
                  <a:cubicBezTo>
                    <a:pt x="28" y="196"/>
                    <a:pt x="14" y="200"/>
                    <a:pt x="14" y="200"/>
                  </a:cubicBezTo>
                  <a:cubicBezTo>
                    <a:pt x="5" y="214"/>
                    <a:pt x="11" y="210"/>
                    <a:pt x="0" y="214"/>
                  </a:cubicBezTo>
                  <a:cubicBezTo>
                    <a:pt x="2" y="202"/>
                    <a:pt x="5" y="198"/>
                    <a:pt x="8" y="188"/>
                  </a:cubicBezTo>
                  <a:cubicBezTo>
                    <a:pt x="6" y="178"/>
                    <a:pt x="3" y="173"/>
                    <a:pt x="0" y="164"/>
                  </a:cubicBezTo>
                  <a:cubicBezTo>
                    <a:pt x="3" y="156"/>
                    <a:pt x="7" y="157"/>
                    <a:pt x="14" y="152"/>
                  </a:cubicBezTo>
                  <a:cubicBezTo>
                    <a:pt x="18" y="141"/>
                    <a:pt x="23" y="140"/>
                    <a:pt x="32" y="134"/>
                  </a:cubicBezTo>
                  <a:cubicBezTo>
                    <a:pt x="37" y="127"/>
                    <a:pt x="37" y="123"/>
                    <a:pt x="44" y="118"/>
                  </a:cubicBezTo>
                  <a:cubicBezTo>
                    <a:pt x="64" y="121"/>
                    <a:pt x="55" y="122"/>
                    <a:pt x="72" y="116"/>
                  </a:cubicBezTo>
                  <a:cubicBezTo>
                    <a:pt x="76" y="115"/>
                    <a:pt x="84" y="112"/>
                    <a:pt x="84" y="112"/>
                  </a:cubicBezTo>
                  <a:cubicBezTo>
                    <a:pt x="105" y="119"/>
                    <a:pt x="97" y="84"/>
                    <a:pt x="114" y="78"/>
                  </a:cubicBezTo>
                  <a:cubicBezTo>
                    <a:pt x="117" y="87"/>
                    <a:pt x="110" y="89"/>
                    <a:pt x="120" y="92"/>
                  </a:cubicBezTo>
                  <a:cubicBezTo>
                    <a:pt x="125" y="85"/>
                    <a:pt x="125" y="81"/>
                    <a:pt x="132" y="76"/>
                  </a:cubicBezTo>
                  <a:cubicBezTo>
                    <a:pt x="138" y="68"/>
                    <a:pt x="146" y="65"/>
                    <a:pt x="150" y="54"/>
                  </a:cubicBezTo>
                  <a:cubicBezTo>
                    <a:pt x="151" y="50"/>
                    <a:pt x="154" y="42"/>
                    <a:pt x="154" y="42"/>
                  </a:cubicBezTo>
                  <a:cubicBezTo>
                    <a:pt x="152" y="41"/>
                    <a:pt x="148" y="40"/>
                    <a:pt x="148" y="38"/>
                  </a:cubicBezTo>
                  <a:cubicBezTo>
                    <a:pt x="148" y="36"/>
                    <a:pt x="161" y="33"/>
                    <a:pt x="152" y="32"/>
                  </a:cubicBezTo>
                  <a:lnTo>
                    <a:pt x="158" y="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77" name="Freeform 49"/>
            <p:cNvSpPr>
              <a:spLocks/>
            </p:cNvSpPr>
            <p:nvPr userDrawn="1"/>
          </p:nvSpPr>
          <p:spPr bwMode="ltGray">
            <a:xfrm>
              <a:off x="2677" y="233"/>
              <a:ext cx="14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13"/>
                </a:cxn>
                <a:cxn ang="0">
                  <a:pos x="0" y="9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cubicBezTo>
                    <a:pt x="6" y="0"/>
                    <a:pt x="13" y="7"/>
                    <a:pt x="4" y="13"/>
                  </a:cubicBezTo>
                  <a:cubicBezTo>
                    <a:pt x="0" y="6"/>
                    <a:pt x="0" y="5"/>
                    <a:pt x="0" y="9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78" name="Freeform 50"/>
            <p:cNvSpPr>
              <a:spLocks/>
            </p:cNvSpPr>
            <p:nvPr userDrawn="1"/>
          </p:nvSpPr>
          <p:spPr bwMode="ltGray">
            <a:xfrm>
              <a:off x="1627" y="353"/>
              <a:ext cx="813" cy="462"/>
            </a:xfrm>
            <a:custGeom>
              <a:avLst/>
              <a:gdLst/>
              <a:ahLst/>
              <a:cxnLst>
                <a:cxn ang="0">
                  <a:pos x="812" y="26"/>
                </a:cxn>
                <a:cxn ang="0">
                  <a:pos x="778" y="78"/>
                </a:cxn>
                <a:cxn ang="0">
                  <a:pos x="748" y="122"/>
                </a:cxn>
                <a:cxn ang="0">
                  <a:pos x="722" y="142"/>
                </a:cxn>
                <a:cxn ang="0">
                  <a:pos x="634" y="180"/>
                </a:cxn>
                <a:cxn ang="0">
                  <a:pos x="632" y="210"/>
                </a:cxn>
                <a:cxn ang="0">
                  <a:pos x="604" y="230"/>
                </a:cxn>
                <a:cxn ang="0">
                  <a:pos x="620" y="178"/>
                </a:cxn>
                <a:cxn ang="0">
                  <a:pos x="576" y="188"/>
                </a:cxn>
                <a:cxn ang="0">
                  <a:pos x="556" y="218"/>
                </a:cxn>
                <a:cxn ang="0">
                  <a:pos x="596" y="280"/>
                </a:cxn>
                <a:cxn ang="0">
                  <a:pos x="594" y="368"/>
                </a:cxn>
                <a:cxn ang="0">
                  <a:pos x="542" y="406"/>
                </a:cxn>
                <a:cxn ang="0">
                  <a:pos x="522" y="386"/>
                </a:cxn>
                <a:cxn ang="0">
                  <a:pos x="482" y="348"/>
                </a:cxn>
                <a:cxn ang="0">
                  <a:pos x="462" y="348"/>
                </a:cxn>
                <a:cxn ang="0">
                  <a:pos x="450" y="394"/>
                </a:cxn>
                <a:cxn ang="0">
                  <a:pos x="500" y="464"/>
                </a:cxn>
                <a:cxn ang="0">
                  <a:pos x="510" y="524"/>
                </a:cxn>
                <a:cxn ang="0">
                  <a:pos x="526" y="560"/>
                </a:cxn>
                <a:cxn ang="0">
                  <a:pos x="492" y="544"/>
                </a:cxn>
                <a:cxn ang="0">
                  <a:pos x="470" y="518"/>
                </a:cxn>
                <a:cxn ang="0">
                  <a:pos x="422" y="424"/>
                </a:cxn>
                <a:cxn ang="0">
                  <a:pos x="426" y="310"/>
                </a:cxn>
                <a:cxn ang="0">
                  <a:pos x="422" y="268"/>
                </a:cxn>
                <a:cxn ang="0">
                  <a:pos x="412" y="276"/>
                </a:cxn>
                <a:cxn ang="0">
                  <a:pos x="386" y="266"/>
                </a:cxn>
                <a:cxn ang="0">
                  <a:pos x="360" y="170"/>
                </a:cxn>
                <a:cxn ang="0">
                  <a:pos x="330" y="166"/>
                </a:cxn>
                <a:cxn ang="0">
                  <a:pos x="288" y="172"/>
                </a:cxn>
                <a:cxn ang="0">
                  <a:pos x="242" y="232"/>
                </a:cxn>
                <a:cxn ang="0">
                  <a:pos x="196" y="268"/>
                </a:cxn>
                <a:cxn ang="0">
                  <a:pos x="184" y="274"/>
                </a:cxn>
                <a:cxn ang="0">
                  <a:pos x="160" y="328"/>
                </a:cxn>
                <a:cxn ang="0">
                  <a:pos x="152" y="354"/>
                </a:cxn>
                <a:cxn ang="0">
                  <a:pos x="128" y="404"/>
                </a:cxn>
                <a:cxn ang="0">
                  <a:pos x="94" y="392"/>
                </a:cxn>
                <a:cxn ang="0">
                  <a:pos x="66" y="258"/>
                </a:cxn>
                <a:cxn ang="0">
                  <a:pos x="72" y="156"/>
                </a:cxn>
                <a:cxn ang="0">
                  <a:pos x="44" y="180"/>
                </a:cxn>
                <a:cxn ang="0">
                  <a:pos x="20" y="150"/>
                </a:cxn>
                <a:cxn ang="0">
                  <a:pos x="24" y="138"/>
                </a:cxn>
                <a:cxn ang="0">
                  <a:pos x="0" y="92"/>
                </a:cxn>
                <a:cxn ang="0">
                  <a:pos x="798" y="6"/>
                </a:cxn>
              </a:cxnLst>
              <a:rect l="0" t="0" r="r" b="b"/>
              <a:pathLst>
                <a:path w="812" h="564">
                  <a:moveTo>
                    <a:pt x="798" y="6"/>
                  </a:moveTo>
                  <a:cubicBezTo>
                    <a:pt x="801" y="15"/>
                    <a:pt x="809" y="16"/>
                    <a:pt x="812" y="26"/>
                  </a:cubicBezTo>
                  <a:cubicBezTo>
                    <a:pt x="809" y="36"/>
                    <a:pt x="801" y="41"/>
                    <a:pt x="796" y="50"/>
                  </a:cubicBezTo>
                  <a:cubicBezTo>
                    <a:pt x="791" y="61"/>
                    <a:pt x="788" y="71"/>
                    <a:pt x="778" y="78"/>
                  </a:cubicBezTo>
                  <a:cubicBezTo>
                    <a:pt x="773" y="85"/>
                    <a:pt x="771" y="88"/>
                    <a:pt x="774" y="96"/>
                  </a:cubicBezTo>
                  <a:cubicBezTo>
                    <a:pt x="767" y="107"/>
                    <a:pt x="758" y="114"/>
                    <a:pt x="748" y="122"/>
                  </a:cubicBezTo>
                  <a:cubicBezTo>
                    <a:pt x="744" y="125"/>
                    <a:pt x="736" y="130"/>
                    <a:pt x="736" y="130"/>
                  </a:cubicBezTo>
                  <a:cubicBezTo>
                    <a:pt x="740" y="141"/>
                    <a:pt x="731" y="140"/>
                    <a:pt x="722" y="142"/>
                  </a:cubicBezTo>
                  <a:cubicBezTo>
                    <a:pt x="716" y="148"/>
                    <a:pt x="712" y="151"/>
                    <a:pt x="704" y="154"/>
                  </a:cubicBezTo>
                  <a:cubicBezTo>
                    <a:pt x="686" y="150"/>
                    <a:pt x="650" y="169"/>
                    <a:pt x="634" y="180"/>
                  </a:cubicBezTo>
                  <a:cubicBezTo>
                    <a:pt x="636" y="189"/>
                    <a:pt x="631" y="193"/>
                    <a:pt x="640" y="196"/>
                  </a:cubicBezTo>
                  <a:cubicBezTo>
                    <a:pt x="643" y="205"/>
                    <a:pt x="640" y="207"/>
                    <a:pt x="632" y="210"/>
                  </a:cubicBezTo>
                  <a:cubicBezTo>
                    <a:pt x="626" y="219"/>
                    <a:pt x="623" y="226"/>
                    <a:pt x="614" y="232"/>
                  </a:cubicBezTo>
                  <a:cubicBezTo>
                    <a:pt x="611" y="231"/>
                    <a:pt x="606" y="233"/>
                    <a:pt x="604" y="230"/>
                  </a:cubicBezTo>
                  <a:cubicBezTo>
                    <a:pt x="599" y="220"/>
                    <a:pt x="610" y="199"/>
                    <a:pt x="620" y="196"/>
                  </a:cubicBezTo>
                  <a:cubicBezTo>
                    <a:pt x="623" y="187"/>
                    <a:pt x="617" y="187"/>
                    <a:pt x="620" y="178"/>
                  </a:cubicBezTo>
                  <a:cubicBezTo>
                    <a:pt x="617" y="164"/>
                    <a:pt x="609" y="168"/>
                    <a:pt x="598" y="172"/>
                  </a:cubicBezTo>
                  <a:cubicBezTo>
                    <a:pt x="592" y="180"/>
                    <a:pt x="585" y="185"/>
                    <a:pt x="576" y="188"/>
                  </a:cubicBezTo>
                  <a:cubicBezTo>
                    <a:pt x="572" y="194"/>
                    <a:pt x="568" y="200"/>
                    <a:pt x="564" y="206"/>
                  </a:cubicBezTo>
                  <a:cubicBezTo>
                    <a:pt x="561" y="210"/>
                    <a:pt x="556" y="218"/>
                    <a:pt x="556" y="218"/>
                  </a:cubicBezTo>
                  <a:cubicBezTo>
                    <a:pt x="558" y="234"/>
                    <a:pt x="559" y="243"/>
                    <a:pt x="572" y="252"/>
                  </a:cubicBezTo>
                  <a:cubicBezTo>
                    <a:pt x="579" y="262"/>
                    <a:pt x="586" y="273"/>
                    <a:pt x="596" y="280"/>
                  </a:cubicBezTo>
                  <a:cubicBezTo>
                    <a:pt x="598" y="286"/>
                    <a:pt x="602" y="298"/>
                    <a:pt x="602" y="298"/>
                  </a:cubicBezTo>
                  <a:cubicBezTo>
                    <a:pt x="601" y="308"/>
                    <a:pt x="599" y="361"/>
                    <a:pt x="594" y="368"/>
                  </a:cubicBezTo>
                  <a:cubicBezTo>
                    <a:pt x="590" y="374"/>
                    <a:pt x="576" y="378"/>
                    <a:pt x="570" y="382"/>
                  </a:cubicBezTo>
                  <a:cubicBezTo>
                    <a:pt x="563" y="393"/>
                    <a:pt x="550" y="396"/>
                    <a:pt x="542" y="406"/>
                  </a:cubicBezTo>
                  <a:cubicBezTo>
                    <a:pt x="536" y="413"/>
                    <a:pt x="539" y="417"/>
                    <a:pt x="530" y="420"/>
                  </a:cubicBezTo>
                  <a:cubicBezTo>
                    <a:pt x="526" y="408"/>
                    <a:pt x="538" y="391"/>
                    <a:pt x="522" y="386"/>
                  </a:cubicBezTo>
                  <a:cubicBezTo>
                    <a:pt x="516" y="377"/>
                    <a:pt x="510" y="364"/>
                    <a:pt x="502" y="356"/>
                  </a:cubicBezTo>
                  <a:cubicBezTo>
                    <a:pt x="497" y="341"/>
                    <a:pt x="505" y="360"/>
                    <a:pt x="482" y="348"/>
                  </a:cubicBezTo>
                  <a:cubicBezTo>
                    <a:pt x="478" y="346"/>
                    <a:pt x="478" y="339"/>
                    <a:pt x="474" y="336"/>
                  </a:cubicBezTo>
                  <a:cubicBezTo>
                    <a:pt x="470" y="323"/>
                    <a:pt x="466" y="342"/>
                    <a:pt x="462" y="348"/>
                  </a:cubicBezTo>
                  <a:cubicBezTo>
                    <a:pt x="460" y="358"/>
                    <a:pt x="456" y="363"/>
                    <a:pt x="454" y="374"/>
                  </a:cubicBezTo>
                  <a:cubicBezTo>
                    <a:pt x="457" y="383"/>
                    <a:pt x="455" y="387"/>
                    <a:pt x="450" y="394"/>
                  </a:cubicBezTo>
                  <a:cubicBezTo>
                    <a:pt x="454" y="399"/>
                    <a:pt x="464" y="411"/>
                    <a:pt x="466" y="418"/>
                  </a:cubicBezTo>
                  <a:cubicBezTo>
                    <a:pt x="474" y="443"/>
                    <a:pt x="472" y="458"/>
                    <a:pt x="500" y="464"/>
                  </a:cubicBezTo>
                  <a:cubicBezTo>
                    <a:pt x="507" y="469"/>
                    <a:pt x="510" y="474"/>
                    <a:pt x="516" y="480"/>
                  </a:cubicBezTo>
                  <a:cubicBezTo>
                    <a:pt x="511" y="494"/>
                    <a:pt x="513" y="509"/>
                    <a:pt x="510" y="524"/>
                  </a:cubicBezTo>
                  <a:cubicBezTo>
                    <a:pt x="512" y="537"/>
                    <a:pt x="511" y="541"/>
                    <a:pt x="522" y="548"/>
                  </a:cubicBezTo>
                  <a:cubicBezTo>
                    <a:pt x="523" y="552"/>
                    <a:pt x="525" y="556"/>
                    <a:pt x="526" y="560"/>
                  </a:cubicBezTo>
                  <a:cubicBezTo>
                    <a:pt x="527" y="564"/>
                    <a:pt x="514" y="556"/>
                    <a:pt x="514" y="556"/>
                  </a:cubicBezTo>
                  <a:cubicBezTo>
                    <a:pt x="502" y="564"/>
                    <a:pt x="501" y="551"/>
                    <a:pt x="492" y="544"/>
                  </a:cubicBezTo>
                  <a:cubicBezTo>
                    <a:pt x="488" y="541"/>
                    <a:pt x="480" y="536"/>
                    <a:pt x="480" y="536"/>
                  </a:cubicBezTo>
                  <a:cubicBezTo>
                    <a:pt x="471" y="522"/>
                    <a:pt x="474" y="529"/>
                    <a:pt x="470" y="518"/>
                  </a:cubicBezTo>
                  <a:cubicBezTo>
                    <a:pt x="467" y="491"/>
                    <a:pt x="461" y="446"/>
                    <a:pt x="436" y="430"/>
                  </a:cubicBezTo>
                  <a:cubicBezTo>
                    <a:pt x="428" y="433"/>
                    <a:pt x="425" y="433"/>
                    <a:pt x="422" y="424"/>
                  </a:cubicBezTo>
                  <a:cubicBezTo>
                    <a:pt x="427" y="404"/>
                    <a:pt x="432" y="383"/>
                    <a:pt x="438" y="364"/>
                  </a:cubicBezTo>
                  <a:cubicBezTo>
                    <a:pt x="436" y="343"/>
                    <a:pt x="431" y="330"/>
                    <a:pt x="426" y="310"/>
                  </a:cubicBezTo>
                  <a:cubicBezTo>
                    <a:pt x="429" y="302"/>
                    <a:pt x="425" y="300"/>
                    <a:pt x="422" y="292"/>
                  </a:cubicBezTo>
                  <a:cubicBezTo>
                    <a:pt x="424" y="282"/>
                    <a:pt x="428" y="277"/>
                    <a:pt x="422" y="268"/>
                  </a:cubicBezTo>
                  <a:cubicBezTo>
                    <a:pt x="420" y="269"/>
                    <a:pt x="418" y="269"/>
                    <a:pt x="416" y="270"/>
                  </a:cubicBezTo>
                  <a:cubicBezTo>
                    <a:pt x="414" y="272"/>
                    <a:pt x="414" y="275"/>
                    <a:pt x="412" y="276"/>
                  </a:cubicBezTo>
                  <a:cubicBezTo>
                    <a:pt x="408" y="278"/>
                    <a:pt x="400" y="280"/>
                    <a:pt x="400" y="280"/>
                  </a:cubicBezTo>
                  <a:cubicBezTo>
                    <a:pt x="394" y="274"/>
                    <a:pt x="389" y="274"/>
                    <a:pt x="386" y="266"/>
                  </a:cubicBezTo>
                  <a:cubicBezTo>
                    <a:pt x="391" y="251"/>
                    <a:pt x="379" y="206"/>
                    <a:pt x="364" y="196"/>
                  </a:cubicBezTo>
                  <a:cubicBezTo>
                    <a:pt x="357" y="186"/>
                    <a:pt x="358" y="182"/>
                    <a:pt x="360" y="170"/>
                  </a:cubicBezTo>
                  <a:cubicBezTo>
                    <a:pt x="358" y="160"/>
                    <a:pt x="356" y="147"/>
                    <a:pt x="346" y="144"/>
                  </a:cubicBezTo>
                  <a:cubicBezTo>
                    <a:pt x="343" y="154"/>
                    <a:pt x="338" y="160"/>
                    <a:pt x="330" y="166"/>
                  </a:cubicBezTo>
                  <a:cubicBezTo>
                    <a:pt x="323" y="164"/>
                    <a:pt x="308" y="160"/>
                    <a:pt x="308" y="160"/>
                  </a:cubicBezTo>
                  <a:cubicBezTo>
                    <a:pt x="296" y="162"/>
                    <a:pt x="297" y="166"/>
                    <a:pt x="288" y="172"/>
                  </a:cubicBezTo>
                  <a:cubicBezTo>
                    <a:pt x="284" y="185"/>
                    <a:pt x="282" y="191"/>
                    <a:pt x="268" y="196"/>
                  </a:cubicBezTo>
                  <a:cubicBezTo>
                    <a:pt x="264" y="200"/>
                    <a:pt x="243" y="231"/>
                    <a:pt x="242" y="232"/>
                  </a:cubicBezTo>
                  <a:cubicBezTo>
                    <a:pt x="231" y="239"/>
                    <a:pt x="215" y="247"/>
                    <a:pt x="206" y="256"/>
                  </a:cubicBezTo>
                  <a:cubicBezTo>
                    <a:pt x="202" y="260"/>
                    <a:pt x="200" y="265"/>
                    <a:pt x="196" y="268"/>
                  </a:cubicBezTo>
                  <a:cubicBezTo>
                    <a:pt x="194" y="269"/>
                    <a:pt x="192" y="269"/>
                    <a:pt x="190" y="270"/>
                  </a:cubicBezTo>
                  <a:cubicBezTo>
                    <a:pt x="188" y="271"/>
                    <a:pt x="186" y="272"/>
                    <a:pt x="184" y="274"/>
                  </a:cubicBezTo>
                  <a:cubicBezTo>
                    <a:pt x="180" y="278"/>
                    <a:pt x="172" y="286"/>
                    <a:pt x="172" y="286"/>
                  </a:cubicBezTo>
                  <a:cubicBezTo>
                    <a:pt x="167" y="300"/>
                    <a:pt x="165" y="314"/>
                    <a:pt x="160" y="328"/>
                  </a:cubicBezTo>
                  <a:cubicBezTo>
                    <a:pt x="158" y="335"/>
                    <a:pt x="156" y="341"/>
                    <a:pt x="154" y="348"/>
                  </a:cubicBezTo>
                  <a:cubicBezTo>
                    <a:pt x="153" y="350"/>
                    <a:pt x="152" y="354"/>
                    <a:pt x="152" y="354"/>
                  </a:cubicBezTo>
                  <a:cubicBezTo>
                    <a:pt x="152" y="359"/>
                    <a:pt x="156" y="384"/>
                    <a:pt x="146" y="392"/>
                  </a:cubicBezTo>
                  <a:cubicBezTo>
                    <a:pt x="141" y="397"/>
                    <a:pt x="128" y="404"/>
                    <a:pt x="128" y="404"/>
                  </a:cubicBezTo>
                  <a:cubicBezTo>
                    <a:pt x="125" y="412"/>
                    <a:pt x="122" y="421"/>
                    <a:pt x="114" y="424"/>
                  </a:cubicBezTo>
                  <a:cubicBezTo>
                    <a:pt x="100" y="419"/>
                    <a:pt x="97" y="405"/>
                    <a:pt x="94" y="392"/>
                  </a:cubicBezTo>
                  <a:cubicBezTo>
                    <a:pt x="86" y="362"/>
                    <a:pt x="82" y="332"/>
                    <a:pt x="72" y="302"/>
                  </a:cubicBezTo>
                  <a:cubicBezTo>
                    <a:pt x="71" y="281"/>
                    <a:pt x="70" y="275"/>
                    <a:pt x="66" y="258"/>
                  </a:cubicBezTo>
                  <a:cubicBezTo>
                    <a:pt x="66" y="251"/>
                    <a:pt x="68" y="219"/>
                    <a:pt x="64" y="208"/>
                  </a:cubicBezTo>
                  <a:cubicBezTo>
                    <a:pt x="70" y="191"/>
                    <a:pt x="66" y="173"/>
                    <a:pt x="72" y="156"/>
                  </a:cubicBezTo>
                  <a:cubicBezTo>
                    <a:pt x="66" y="139"/>
                    <a:pt x="60" y="168"/>
                    <a:pt x="56" y="172"/>
                  </a:cubicBezTo>
                  <a:cubicBezTo>
                    <a:pt x="53" y="175"/>
                    <a:pt x="44" y="180"/>
                    <a:pt x="44" y="180"/>
                  </a:cubicBezTo>
                  <a:cubicBezTo>
                    <a:pt x="35" y="177"/>
                    <a:pt x="28" y="173"/>
                    <a:pt x="24" y="162"/>
                  </a:cubicBezTo>
                  <a:cubicBezTo>
                    <a:pt x="23" y="158"/>
                    <a:pt x="20" y="150"/>
                    <a:pt x="20" y="150"/>
                  </a:cubicBezTo>
                  <a:cubicBezTo>
                    <a:pt x="30" y="148"/>
                    <a:pt x="30" y="143"/>
                    <a:pt x="38" y="138"/>
                  </a:cubicBezTo>
                  <a:cubicBezTo>
                    <a:pt x="35" y="128"/>
                    <a:pt x="31" y="133"/>
                    <a:pt x="24" y="138"/>
                  </a:cubicBezTo>
                  <a:cubicBezTo>
                    <a:pt x="15" y="135"/>
                    <a:pt x="15" y="132"/>
                    <a:pt x="18" y="124"/>
                  </a:cubicBezTo>
                  <a:cubicBezTo>
                    <a:pt x="11" y="114"/>
                    <a:pt x="9" y="101"/>
                    <a:pt x="0" y="92"/>
                  </a:cubicBezTo>
                  <a:lnTo>
                    <a:pt x="76" y="0"/>
                  </a:lnTo>
                  <a:lnTo>
                    <a:pt x="798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79" name="Freeform 51"/>
            <p:cNvSpPr>
              <a:spLocks/>
            </p:cNvSpPr>
            <p:nvPr userDrawn="1"/>
          </p:nvSpPr>
          <p:spPr bwMode="ltGray">
            <a:xfrm>
              <a:off x="1770" y="671"/>
              <a:ext cx="45" cy="71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7" y="3"/>
                </a:cxn>
                <a:cxn ang="0">
                  <a:pos x="37" y="33"/>
                </a:cxn>
                <a:cxn ang="0">
                  <a:pos x="19" y="85"/>
                </a:cxn>
                <a:cxn ang="0">
                  <a:pos x="1" y="69"/>
                </a:cxn>
                <a:cxn ang="0">
                  <a:pos x="7" y="11"/>
                </a:cxn>
              </a:cxnLst>
              <a:rect l="0" t="0" r="r" b="b"/>
              <a:pathLst>
                <a:path w="43" h="85">
                  <a:moveTo>
                    <a:pt x="7" y="11"/>
                  </a:moveTo>
                  <a:cubicBezTo>
                    <a:pt x="4" y="2"/>
                    <a:pt x="9" y="0"/>
                    <a:pt x="17" y="3"/>
                  </a:cubicBezTo>
                  <a:cubicBezTo>
                    <a:pt x="24" y="13"/>
                    <a:pt x="28" y="24"/>
                    <a:pt x="37" y="33"/>
                  </a:cubicBezTo>
                  <a:cubicBezTo>
                    <a:pt x="43" y="52"/>
                    <a:pt x="40" y="78"/>
                    <a:pt x="19" y="85"/>
                  </a:cubicBezTo>
                  <a:cubicBezTo>
                    <a:pt x="6" y="81"/>
                    <a:pt x="5" y="81"/>
                    <a:pt x="1" y="69"/>
                  </a:cubicBezTo>
                  <a:cubicBezTo>
                    <a:pt x="2" y="66"/>
                    <a:pt x="0" y="4"/>
                    <a:pt x="7" y="11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80" name="Freeform 52"/>
            <p:cNvSpPr>
              <a:spLocks/>
            </p:cNvSpPr>
            <p:nvPr userDrawn="1"/>
          </p:nvSpPr>
          <p:spPr bwMode="ltGray">
            <a:xfrm>
              <a:off x="2394" y="431"/>
              <a:ext cx="42" cy="59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29" y="2"/>
                </a:cxn>
                <a:cxn ang="0">
                  <a:pos x="43" y="4"/>
                </a:cxn>
                <a:cxn ang="0">
                  <a:pos x="39" y="26"/>
                </a:cxn>
                <a:cxn ang="0">
                  <a:pos x="13" y="74"/>
                </a:cxn>
                <a:cxn ang="0">
                  <a:pos x="7" y="60"/>
                </a:cxn>
                <a:cxn ang="0">
                  <a:pos x="3" y="36"/>
                </a:cxn>
                <a:cxn ang="0">
                  <a:pos x="13" y="28"/>
                </a:cxn>
              </a:cxnLst>
              <a:rect l="0" t="0" r="r" b="b"/>
              <a:pathLst>
                <a:path w="44" h="74">
                  <a:moveTo>
                    <a:pt x="13" y="28"/>
                  </a:moveTo>
                  <a:cubicBezTo>
                    <a:pt x="15" y="13"/>
                    <a:pt x="14" y="7"/>
                    <a:pt x="29" y="2"/>
                  </a:cubicBezTo>
                  <a:cubicBezTo>
                    <a:pt x="34" y="3"/>
                    <a:pt x="40" y="0"/>
                    <a:pt x="43" y="4"/>
                  </a:cubicBezTo>
                  <a:cubicBezTo>
                    <a:pt x="44" y="6"/>
                    <a:pt x="41" y="21"/>
                    <a:pt x="39" y="26"/>
                  </a:cubicBezTo>
                  <a:cubicBezTo>
                    <a:pt x="31" y="43"/>
                    <a:pt x="30" y="63"/>
                    <a:pt x="13" y="74"/>
                  </a:cubicBezTo>
                  <a:cubicBezTo>
                    <a:pt x="4" y="71"/>
                    <a:pt x="4" y="68"/>
                    <a:pt x="7" y="60"/>
                  </a:cubicBezTo>
                  <a:cubicBezTo>
                    <a:pt x="5" y="50"/>
                    <a:pt x="0" y="46"/>
                    <a:pt x="3" y="36"/>
                  </a:cubicBezTo>
                  <a:cubicBezTo>
                    <a:pt x="4" y="32"/>
                    <a:pt x="8" y="23"/>
                    <a:pt x="13" y="2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81" name="Freeform 53"/>
            <p:cNvSpPr>
              <a:spLocks/>
            </p:cNvSpPr>
            <p:nvPr userDrawn="1"/>
          </p:nvSpPr>
          <p:spPr bwMode="ltGray">
            <a:xfrm>
              <a:off x="2513" y="402"/>
              <a:ext cx="21" cy="24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5" y="30"/>
                </a:cxn>
                <a:cxn ang="0">
                  <a:pos x="7" y="16"/>
                </a:cxn>
              </a:cxnLst>
              <a:rect l="0" t="0" r="r" b="b"/>
              <a:pathLst>
                <a:path w="20" h="30">
                  <a:moveTo>
                    <a:pt x="7" y="16"/>
                  </a:moveTo>
                  <a:cubicBezTo>
                    <a:pt x="18" y="0"/>
                    <a:pt x="20" y="20"/>
                    <a:pt x="5" y="30"/>
                  </a:cubicBezTo>
                  <a:cubicBezTo>
                    <a:pt x="0" y="23"/>
                    <a:pt x="1" y="22"/>
                    <a:pt x="7" y="16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82" name="Freeform 54"/>
            <p:cNvSpPr>
              <a:spLocks/>
            </p:cNvSpPr>
            <p:nvPr userDrawn="1"/>
          </p:nvSpPr>
          <p:spPr bwMode="ltGray">
            <a:xfrm>
              <a:off x="333" y="169"/>
              <a:ext cx="1015" cy="866"/>
            </a:xfrm>
            <a:custGeom>
              <a:avLst/>
              <a:gdLst/>
              <a:ahLst/>
              <a:cxnLst>
                <a:cxn ang="0">
                  <a:pos x="481" y="464"/>
                </a:cxn>
                <a:cxn ang="0">
                  <a:pos x="486" y="451"/>
                </a:cxn>
                <a:cxn ang="0">
                  <a:pos x="500" y="413"/>
                </a:cxn>
                <a:cxn ang="0">
                  <a:pos x="309" y="287"/>
                </a:cxn>
                <a:cxn ang="0">
                  <a:pos x="282" y="346"/>
                </a:cxn>
                <a:cxn ang="0">
                  <a:pos x="303" y="556"/>
                </a:cxn>
                <a:cxn ang="0">
                  <a:pos x="282" y="494"/>
                </a:cxn>
                <a:cxn ang="0">
                  <a:pos x="242" y="439"/>
                </a:cxn>
                <a:cxn ang="0">
                  <a:pos x="245" y="413"/>
                </a:cxn>
                <a:cxn ang="0">
                  <a:pos x="247" y="394"/>
                </a:cxn>
                <a:cxn ang="0">
                  <a:pos x="220" y="375"/>
                </a:cxn>
                <a:cxn ang="0">
                  <a:pos x="194" y="346"/>
                </a:cxn>
                <a:cxn ang="0">
                  <a:pos x="148" y="354"/>
                </a:cxn>
                <a:cxn ang="0">
                  <a:pos x="126" y="365"/>
                </a:cxn>
                <a:cxn ang="0">
                  <a:pos x="78" y="365"/>
                </a:cxn>
                <a:cxn ang="0">
                  <a:pos x="22" y="312"/>
                </a:cxn>
                <a:cxn ang="0">
                  <a:pos x="11" y="295"/>
                </a:cxn>
                <a:cxn ang="0">
                  <a:pos x="0" y="264"/>
                </a:cxn>
                <a:cxn ang="0">
                  <a:pos x="24" y="213"/>
                </a:cxn>
                <a:cxn ang="0">
                  <a:pos x="32" y="181"/>
                </a:cxn>
                <a:cxn ang="0">
                  <a:pos x="51" y="143"/>
                </a:cxn>
                <a:cxn ang="0">
                  <a:pos x="81" y="116"/>
                </a:cxn>
                <a:cxn ang="0">
                  <a:pos x="167" y="67"/>
                </a:cxn>
                <a:cxn ang="0">
                  <a:pos x="220" y="30"/>
                </a:cxn>
                <a:cxn ang="0">
                  <a:pos x="258" y="6"/>
                </a:cxn>
                <a:cxn ang="0">
                  <a:pos x="363" y="2"/>
                </a:cxn>
                <a:cxn ang="0">
                  <a:pos x="398" y="0"/>
                </a:cxn>
                <a:cxn ang="0">
                  <a:pos x="384" y="34"/>
                </a:cxn>
                <a:cxn ang="0">
                  <a:pos x="443" y="84"/>
                </a:cxn>
                <a:cxn ang="0">
                  <a:pos x="497" y="74"/>
                </a:cxn>
                <a:cxn ang="0">
                  <a:pos x="529" y="82"/>
                </a:cxn>
                <a:cxn ang="0">
                  <a:pos x="559" y="97"/>
                </a:cxn>
                <a:cxn ang="0">
                  <a:pos x="572" y="188"/>
                </a:cxn>
                <a:cxn ang="0">
                  <a:pos x="572" y="240"/>
                </a:cxn>
                <a:cxn ang="0">
                  <a:pos x="599" y="283"/>
                </a:cxn>
                <a:cxn ang="0">
                  <a:pos x="645" y="300"/>
                </a:cxn>
                <a:cxn ang="0">
                  <a:pos x="680" y="295"/>
                </a:cxn>
                <a:cxn ang="0">
                  <a:pos x="664" y="340"/>
                </a:cxn>
                <a:cxn ang="0">
                  <a:pos x="599" y="407"/>
                </a:cxn>
                <a:cxn ang="0">
                  <a:pos x="548" y="485"/>
                </a:cxn>
                <a:cxn ang="0">
                  <a:pos x="556" y="508"/>
                </a:cxn>
                <a:cxn ang="0">
                  <a:pos x="435" y="556"/>
                </a:cxn>
              </a:cxnLst>
              <a:rect l="0" t="0" r="r" b="b"/>
              <a:pathLst>
                <a:path w="682" h="557">
                  <a:moveTo>
                    <a:pt x="435" y="556"/>
                  </a:moveTo>
                  <a:lnTo>
                    <a:pt x="481" y="464"/>
                  </a:lnTo>
                  <a:lnTo>
                    <a:pt x="473" y="449"/>
                  </a:lnTo>
                  <a:lnTo>
                    <a:pt x="486" y="451"/>
                  </a:lnTo>
                  <a:lnTo>
                    <a:pt x="495" y="441"/>
                  </a:lnTo>
                  <a:lnTo>
                    <a:pt x="500" y="413"/>
                  </a:lnTo>
                  <a:lnTo>
                    <a:pt x="500" y="371"/>
                  </a:lnTo>
                  <a:lnTo>
                    <a:pt x="309" y="287"/>
                  </a:lnTo>
                  <a:lnTo>
                    <a:pt x="296" y="308"/>
                  </a:lnTo>
                  <a:lnTo>
                    <a:pt x="282" y="346"/>
                  </a:lnTo>
                  <a:lnTo>
                    <a:pt x="396" y="557"/>
                  </a:lnTo>
                  <a:lnTo>
                    <a:pt x="303" y="556"/>
                  </a:lnTo>
                  <a:lnTo>
                    <a:pt x="304" y="536"/>
                  </a:lnTo>
                  <a:cubicBezTo>
                    <a:pt x="284" y="520"/>
                    <a:pt x="296" y="510"/>
                    <a:pt x="282" y="494"/>
                  </a:cubicBezTo>
                  <a:cubicBezTo>
                    <a:pt x="276" y="475"/>
                    <a:pt x="267" y="468"/>
                    <a:pt x="253" y="451"/>
                  </a:cubicBezTo>
                  <a:cubicBezTo>
                    <a:pt x="249" y="447"/>
                    <a:pt x="245" y="443"/>
                    <a:pt x="242" y="439"/>
                  </a:cubicBezTo>
                  <a:lnTo>
                    <a:pt x="237" y="432"/>
                  </a:lnTo>
                  <a:cubicBezTo>
                    <a:pt x="237" y="432"/>
                    <a:pt x="245" y="413"/>
                    <a:pt x="245" y="413"/>
                  </a:cubicBezTo>
                  <a:cubicBezTo>
                    <a:pt x="247" y="409"/>
                    <a:pt x="250" y="401"/>
                    <a:pt x="250" y="401"/>
                  </a:cubicBezTo>
                  <a:cubicBezTo>
                    <a:pt x="249" y="399"/>
                    <a:pt x="247" y="397"/>
                    <a:pt x="247" y="394"/>
                  </a:cubicBezTo>
                  <a:cubicBezTo>
                    <a:pt x="248" y="390"/>
                    <a:pt x="253" y="382"/>
                    <a:pt x="253" y="382"/>
                  </a:cubicBezTo>
                  <a:cubicBezTo>
                    <a:pt x="243" y="370"/>
                    <a:pt x="237" y="371"/>
                    <a:pt x="220" y="375"/>
                  </a:cubicBezTo>
                  <a:cubicBezTo>
                    <a:pt x="217" y="371"/>
                    <a:pt x="210" y="369"/>
                    <a:pt x="207" y="365"/>
                  </a:cubicBezTo>
                  <a:cubicBezTo>
                    <a:pt x="185" y="337"/>
                    <a:pt x="216" y="363"/>
                    <a:pt x="194" y="346"/>
                  </a:cubicBezTo>
                  <a:cubicBezTo>
                    <a:pt x="167" y="349"/>
                    <a:pt x="179" y="346"/>
                    <a:pt x="156" y="352"/>
                  </a:cubicBezTo>
                  <a:cubicBezTo>
                    <a:pt x="153" y="353"/>
                    <a:pt x="148" y="354"/>
                    <a:pt x="148" y="354"/>
                  </a:cubicBezTo>
                  <a:cubicBezTo>
                    <a:pt x="146" y="356"/>
                    <a:pt x="145" y="359"/>
                    <a:pt x="142" y="361"/>
                  </a:cubicBezTo>
                  <a:cubicBezTo>
                    <a:pt x="138" y="363"/>
                    <a:pt x="126" y="365"/>
                    <a:pt x="126" y="365"/>
                  </a:cubicBezTo>
                  <a:cubicBezTo>
                    <a:pt x="105" y="354"/>
                    <a:pt x="116" y="355"/>
                    <a:pt x="94" y="361"/>
                  </a:cubicBezTo>
                  <a:cubicBezTo>
                    <a:pt x="89" y="362"/>
                    <a:pt x="78" y="365"/>
                    <a:pt x="78" y="365"/>
                  </a:cubicBezTo>
                  <a:cubicBezTo>
                    <a:pt x="62" y="383"/>
                    <a:pt x="46" y="346"/>
                    <a:pt x="35" y="337"/>
                  </a:cubicBezTo>
                  <a:cubicBezTo>
                    <a:pt x="32" y="330"/>
                    <a:pt x="24" y="320"/>
                    <a:pt x="22" y="312"/>
                  </a:cubicBezTo>
                  <a:cubicBezTo>
                    <a:pt x="20" y="308"/>
                    <a:pt x="22" y="303"/>
                    <a:pt x="19" y="300"/>
                  </a:cubicBezTo>
                  <a:cubicBezTo>
                    <a:pt x="17" y="297"/>
                    <a:pt x="13" y="297"/>
                    <a:pt x="11" y="295"/>
                  </a:cubicBezTo>
                  <a:cubicBezTo>
                    <a:pt x="3" y="277"/>
                    <a:pt x="15" y="306"/>
                    <a:pt x="5" y="276"/>
                  </a:cubicBezTo>
                  <a:cubicBezTo>
                    <a:pt x="4" y="272"/>
                    <a:pt x="0" y="264"/>
                    <a:pt x="0" y="264"/>
                  </a:cubicBezTo>
                  <a:cubicBezTo>
                    <a:pt x="3" y="253"/>
                    <a:pt x="2" y="248"/>
                    <a:pt x="13" y="243"/>
                  </a:cubicBezTo>
                  <a:cubicBezTo>
                    <a:pt x="20" y="221"/>
                    <a:pt x="17" y="231"/>
                    <a:pt x="24" y="213"/>
                  </a:cubicBezTo>
                  <a:cubicBezTo>
                    <a:pt x="26" y="209"/>
                    <a:pt x="30" y="200"/>
                    <a:pt x="30" y="200"/>
                  </a:cubicBezTo>
                  <a:cubicBezTo>
                    <a:pt x="26" y="192"/>
                    <a:pt x="24" y="191"/>
                    <a:pt x="32" y="181"/>
                  </a:cubicBezTo>
                  <a:cubicBezTo>
                    <a:pt x="36" y="177"/>
                    <a:pt x="43" y="169"/>
                    <a:pt x="43" y="169"/>
                  </a:cubicBezTo>
                  <a:cubicBezTo>
                    <a:pt x="37" y="155"/>
                    <a:pt x="36" y="153"/>
                    <a:pt x="51" y="143"/>
                  </a:cubicBezTo>
                  <a:cubicBezTo>
                    <a:pt x="56" y="140"/>
                    <a:pt x="67" y="135"/>
                    <a:pt x="67" y="135"/>
                  </a:cubicBezTo>
                  <a:cubicBezTo>
                    <a:pt x="73" y="129"/>
                    <a:pt x="75" y="122"/>
                    <a:pt x="81" y="116"/>
                  </a:cubicBezTo>
                  <a:cubicBezTo>
                    <a:pt x="89" y="107"/>
                    <a:pt x="102" y="105"/>
                    <a:pt x="113" y="99"/>
                  </a:cubicBezTo>
                  <a:cubicBezTo>
                    <a:pt x="125" y="85"/>
                    <a:pt x="149" y="76"/>
                    <a:pt x="167" y="67"/>
                  </a:cubicBezTo>
                  <a:cubicBezTo>
                    <a:pt x="174" y="59"/>
                    <a:pt x="175" y="50"/>
                    <a:pt x="188" y="46"/>
                  </a:cubicBezTo>
                  <a:cubicBezTo>
                    <a:pt x="198" y="39"/>
                    <a:pt x="208" y="36"/>
                    <a:pt x="220" y="30"/>
                  </a:cubicBezTo>
                  <a:cubicBezTo>
                    <a:pt x="223" y="28"/>
                    <a:pt x="228" y="25"/>
                    <a:pt x="228" y="25"/>
                  </a:cubicBezTo>
                  <a:cubicBezTo>
                    <a:pt x="237" y="16"/>
                    <a:pt x="245" y="10"/>
                    <a:pt x="258" y="6"/>
                  </a:cubicBezTo>
                  <a:cubicBezTo>
                    <a:pt x="269" y="31"/>
                    <a:pt x="301" y="6"/>
                    <a:pt x="320" y="4"/>
                  </a:cubicBezTo>
                  <a:cubicBezTo>
                    <a:pt x="334" y="3"/>
                    <a:pt x="349" y="3"/>
                    <a:pt x="363" y="2"/>
                  </a:cubicBezTo>
                  <a:cubicBezTo>
                    <a:pt x="369" y="3"/>
                    <a:pt x="376" y="5"/>
                    <a:pt x="382" y="4"/>
                  </a:cubicBezTo>
                  <a:cubicBezTo>
                    <a:pt x="387" y="4"/>
                    <a:pt x="398" y="0"/>
                    <a:pt x="398" y="0"/>
                  </a:cubicBezTo>
                  <a:cubicBezTo>
                    <a:pt x="415" y="8"/>
                    <a:pt x="406" y="16"/>
                    <a:pt x="400" y="30"/>
                  </a:cubicBezTo>
                  <a:cubicBezTo>
                    <a:pt x="398" y="34"/>
                    <a:pt x="384" y="34"/>
                    <a:pt x="384" y="34"/>
                  </a:cubicBezTo>
                  <a:cubicBezTo>
                    <a:pt x="379" y="47"/>
                    <a:pt x="398" y="51"/>
                    <a:pt x="411" y="55"/>
                  </a:cubicBezTo>
                  <a:cubicBezTo>
                    <a:pt x="419" y="72"/>
                    <a:pt x="421" y="79"/>
                    <a:pt x="443" y="84"/>
                  </a:cubicBezTo>
                  <a:cubicBezTo>
                    <a:pt x="461" y="71"/>
                    <a:pt x="435" y="65"/>
                    <a:pt x="468" y="57"/>
                  </a:cubicBezTo>
                  <a:cubicBezTo>
                    <a:pt x="482" y="61"/>
                    <a:pt x="485" y="70"/>
                    <a:pt x="497" y="74"/>
                  </a:cubicBezTo>
                  <a:cubicBezTo>
                    <a:pt x="505" y="76"/>
                    <a:pt x="513" y="78"/>
                    <a:pt x="521" y="80"/>
                  </a:cubicBezTo>
                  <a:cubicBezTo>
                    <a:pt x="524" y="81"/>
                    <a:pt x="529" y="82"/>
                    <a:pt x="529" y="82"/>
                  </a:cubicBezTo>
                  <a:cubicBezTo>
                    <a:pt x="547" y="78"/>
                    <a:pt x="547" y="76"/>
                    <a:pt x="562" y="84"/>
                  </a:cubicBezTo>
                  <a:cubicBezTo>
                    <a:pt x="566" y="95"/>
                    <a:pt x="565" y="86"/>
                    <a:pt x="559" y="97"/>
                  </a:cubicBezTo>
                  <a:cubicBezTo>
                    <a:pt x="557" y="101"/>
                    <a:pt x="554" y="110"/>
                    <a:pt x="554" y="110"/>
                  </a:cubicBezTo>
                  <a:cubicBezTo>
                    <a:pt x="556" y="132"/>
                    <a:pt x="556" y="168"/>
                    <a:pt x="572" y="188"/>
                  </a:cubicBezTo>
                  <a:cubicBezTo>
                    <a:pt x="568" y="198"/>
                    <a:pt x="564" y="208"/>
                    <a:pt x="562" y="219"/>
                  </a:cubicBezTo>
                  <a:cubicBezTo>
                    <a:pt x="564" y="227"/>
                    <a:pt x="569" y="233"/>
                    <a:pt x="572" y="240"/>
                  </a:cubicBezTo>
                  <a:cubicBezTo>
                    <a:pt x="573" y="247"/>
                    <a:pt x="572" y="254"/>
                    <a:pt x="575" y="259"/>
                  </a:cubicBezTo>
                  <a:cubicBezTo>
                    <a:pt x="577" y="263"/>
                    <a:pt x="595" y="272"/>
                    <a:pt x="599" y="283"/>
                  </a:cubicBezTo>
                  <a:cubicBezTo>
                    <a:pt x="594" y="295"/>
                    <a:pt x="603" y="306"/>
                    <a:pt x="618" y="310"/>
                  </a:cubicBezTo>
                  <a:cubicBezTo>
                    <a:pt x="630" y="307"/>
                    <a:pt x="638" y="308"/>
                    <a:pt x="645" y="300"/>
                  </a:cubicBezTo>
                  <a:cubicBezTo>
                    <a:pt x="660" y="302"/>
                    <a:pt x="663" y="303"/>
                    <a:pt x="672" y="293"/>
                  </a:cubicBezTo>
                  <a:cubicBezTo>
                    <a:pt x="675" y="294"/>
                    <a:pt x="679" y="293"/>
                    <a:pt x="680" y="295"/>
                  </a:cubicBezTo>
                  <a:cubicBezTo>
                    <a:pt x="682" y="301"/>
                    <a:pt x="674" y="321"/>
                    <a:pt x="672" y="327"/>
                  </a:cubicBezTo>
                  <a:cubicBezTo>
                    <a:pt x="668" y="340"/>
                    <a:pt x="671" y="326"/>
                    <a:pt x="664" y="340"/>
                  </a:cubicBezTo>
                  <a:cubicBezTo>
                    <a:pt x="652" y="360"/>
                    <a:pt x="646" y="381"/>
                    <a:pt x="621" y="394"/>
                  </a:cubicBezTo>
                  <a:cubicBezTo>
                    <a:pt x="614" y="402"/>
                    <a:pt x="609" y="402"/>
                    <a:pt x="599" y="407"/>
                  </a:cubicBezTo>
                  <a:cubicBezTo>
                    <a:pt x="590" y="418"/>
                    <a:pt x="579" y="429"/>
                    <a:pt x="567" y="439"/>
                  </a:cubicBezTo>
                  <a:cubicBezTo>
                    <a:pt x="560" y="454"/>
                    <a:pt x="555" y="470"/>
                    <a:pt x="548" y="485"/>
                  </a:cubicBezTo>
                  <a:cubicBezTo>
                    <a:pt x="549" y="489"/>
                    <a:pt x="550" y="492"/>
                    <a:pt x="551" y="496"/>
                  </a:cubicBezTo>
                  <a:cubicBezTo>
                    <a:pt x="552" y="500"/>
                    <a:pt x="556" y="508"/>
                    <a:pt x="556" y="508"/>
                  </a:cubicBezTo>
                  <a:cubicBezTo>
                    <a:pt x="559" y="524"/>
                    <a:pt x="562" y="546"/>
                    <a:pt x="576" y="557"/>
                  </a:cubicBezTo>
                  <a:lnTo>
                    <a:pt x="435" y="5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83" name="Freeform 55"/>
            <p:cNvSpPr>
              <a:spLocks/>
            </p:cNvSpPr>
            <p:nvPr userDrawn="1"/>
          </p:nvSpPr>
          <p:spPr bwMode="ltGray">
            <a:xfrm>
              <a:off x="727" y="495"/>
              <a:ext cx="382" cy="540"/>
            </a:xfrm>
            <a:custGeom>
              <a:avLst/>
              <a:gdLst/>
              <a:ahLst/>
              <a:cxnLst>
                <a:cxn ang="0">
                  <a:pos x="243" y="347"/>
                </a:cxn>
                <a:cxn ang="0">
                  <a:pos x="233" y="301"/>
                </a:cxn>
                <a:cxn ang="0">
                  <a:pos x="217" y="288"/>
                </a:cxn>
                <a:cxn ang="0">
                  <a:pos x="215" y="269"/>
                </a:cxn>
                <a:cxn ang="0">
                  <a:pos x="209" y="254"/>
                </a:cxn>
                <a:cxn ang="0">
                  <a:pos x="209" y="229"/>
                </a:cxn>
                <a:cxn ang="0">
                  <a:pos x="207" y="214"/>
                </a:cxn>
                <a:cxn ang="0">
                  <a:pos x="228" y="202"/>
                </a:cxn>
                <a:cxn ang="0">
                  <a:pos x="257" y="197"/>
                </a:cxn>
                <a:cxn ang="0">
                  <a:pos x="257" y="136"/>
                </a:cxn>
                <a:cxn ang="0">
                  <a:pos x="54" y="96"/>
                </a:cxn>
                <a:cxn ang="0">
                  <a:pos x="32" y="98"/>
                </a:cxn>
                <a:cxn ang="0">
                  <a:pos x="16" y="102"/>
                </a:cxn>
                <a:cxn ang="0">
                  <a:pos x="0" y="149"/>
                </a:cxn>
                <a:cxn ang="0">
                  <a:pos x="93" y="346"/>
                </a:cxn>
                <a:cxn ang="0">
                  <a:pos x="243" y="347"/>
                </a:cxn>
              </a:cxnLst>
              <a:rect l="0" t="0" r="r" b="b"/>
              <a:pathLst>
                <a:path w="257" h="347">
                  <a:moveTo>
                    <a:pt x="243" y="347"/>
                  </a:moveTo>
                  <a:lnTo>
                    <a:pt x="233" y="301"/>
                  </a:lnTo>
                  <a:lnTo>
                    <a:pt x="217" y="288"/>
                  </a:lnTo>
                  <a:lnTo>
                    <a:pt x="215" y="269"/>
                  </a:lnTo>
                  <a:lnTo>
                    <a:pt x="209" y="254"/>
                  </a:lnTo>
                  <a:lnTo>
                    <a:pt x="209" y="229"/>
                  </a:lnTo>
                  <a:lnTo>
                    <a:pt x="207" y="214"/>
                  </a:lnTo>
                  <a:lnTo>
                    <a:pt x="228" y="202"/>
                  </a:lnTo>
                  <a:lnTo>
                    <a:pt x="257" y="197"/>
                  </a:lnTo>
                  <a:lnTo>
                    <a:pt x="257" y="136"/>
                  </a:lnTo>
                  <a:cubicBezTo>
                    <a:pt x="209" y="119"/>
                    <a:pt x="13" y="0"/>
                    <a:pt x="54" y="96"/>
                  </a:cubicBezTo>
                  <a:cubicBezTo>
                    <a:pt x="36" y="106"/>
                    <a:pt x="57" y="97"/>
                    <a:pt x="32" y="98"/>
                  </a:cubicBezTo>
                  <a:cubicBezTo>
                    <a:pt x="27" y="99"/>
                    <a:pt x="16" y="102"/>
                    <a:pt x="16" y="102"/>
                  </a:cubicBezTo>
                  <a:lnTo>
                    <a:pt x="0" y="149"/>
                  </a:lnTo>
                  <a:lnTo>
                    <a:pt x="93" y="346"/>
                  </a:lnTo>
                  <a:lnTo>
                    <a:pt x="243" y="3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84" name="Freeform 56"/>
            <p:cNvSpPr>
              <a:spLocks/>
            </p:cNvSpPr>
            <p:nvPr userDrawn="1"/>
          </p:nvSpPr>
          <p:spPr bwMode="ltGray">
            <a:xfrm>
              <a:off x="1400" y="896"/>
              <a:ext cx="16" cy="29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1"/>
                </a:cxn>
                <a:cxn ang="0">
                  <a:pos x="7" y="25"/>
                </a:cxn>
              </a:cxnLst>
              <a:rect l="0" t="0" r="r" b="b"/>
              <a:pathLst>
                <a:path w="19" h="37">
                  <a:moveTo>
                    <a:pt x="7" y="25"/>
                  </a:moveTo>
                  <a:cubicBezTo>
                    <a:pt x="0" y="4"/>
                    <a:pt x="12" y="0"/>
                    <a:pt x="19" y="21"/>
                  </a:cubicBezTo>
                  <a:cubicBezTo>
                    <a:pt x="14" y="37"/>
                    <a:pt x="18" y="36"/>
                    <a:pt x="7" y="25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85" name="Freeform 57"/>
            <p:cNvSpPr>
              <a:spLocks/>
            </p:cNvSpPr>
            <p:nvPr userDrawn="1"/>
          </p:nvSpPr>
          <p:spPr bwMode="ltGray">
            <a:xfrm>
              <a:off x="1379" y="617"/>
              <a:ext cx="21" cy="17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6" y="0"/>
                </a:cxn>
                <a:cxn ang="0">
                  <a:pos x="20" y="12"/>
                </a:cxn>
                <a:cxn ang="0">
                  <a:pos x="8" y="20"/>
                </a:cxn>
                <a:cxn ang="0">
                  <a:pos x="12" y="12"/>
                </a:cxn>
              </a:cxnLst>
              <a:rect l="0" t="0" r="r" b="b"/>
              <a:pathLst>
                <a:path w="22" h="20">
                  <a:moveTo>
                    <a:pt x="12" y="12"/>
                  </a:moveTo>
                  <a:cubicBezTo>
                    <a:pt x="13" y="8"/>
                    <a:pt x="12" y="0"/>
                    <a:pt x="16" y="0"/>
                  </a:cubicBezTo>
                  <a:cubicBezTo>
                    <a:pt x="20" y="0"/>
                    <a:pt x="22" y="8"/>
                    <a:pt x="20" y="12"/>
                  </a:cubicBezTo>
                  <a:cubicBezTo>
                    <a:pt x="18" y="16"/>
                    <a:pt x="12" y="17"/>
                    <a:pt x="8" y="20"/>
                  </a:cubicBezTo>
                  <a:cubicBezTo>
                    <a:pt x="3" y="5"/>
                    <a:pt x="0" y="6"/>
                    <a:pt x="12" y="1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86" name="Freeform 58"/>
            <p:cNvSpPr>
              <a:spLocks/>
            </p:cNvSpPr>
            <p:nvPr userDrawn="1"/>
          </p:nvSpPr>
          <p:spPr bwMode="ltGray">
            <a:xfrm>
              <a:off x="453" y="275"/>
              <a:ext cx="58" cy="24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32" y="6"/>
                </a:cxn>
                <a:cxn ang="0">
                  <a:pos x="36" y="30"/>
                </a:cxn>
                <a:cxn ang="0">
                  <a:pos x="24" y="18"/>
                </a:cxn>
              </a:cxnLst>
              <a:rect l="0" t="0" r="r" b="b"/>
              <a:pathLst>
                <a:path w="57" h="30">
                  <a:moveTo>
                    <a:pt x="24" y="18"/>
                  </a:moveTo>
                  <a:cubicBezTo>
                    <a:pt x="0" y="10"/>
                    <a:pt x="9" y="0"/>
                    <a:pt x="32" y="6"/>
                  </a:cubicBezTo>
                  <a:cubicBezTo>
                    <a:pt x="46" y="15"/>
                    <a:pt x="57" y="23"/>
                    <a:pt x="36" y="30"/>
                  </a:cubicBezTo>
                  <a:cubicBezTo>
                    <a:pt x="21" y="25"/>
                    <a:pt x="24" y="30"/>
                    <a:pt x="24" y="1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87" name="Freeform 59"/>
            <p:cNvSpPr>
              <a:spLocks/>
            </p:cNvSpPr>
            <p:nvPr userDrawn="1"/>
          </p:nvSpPr>
          <p:spPr bwMode="ltGray">
            <a:xfrm>
              <a:off x="1161" y="50"/>
              <a:ext cx="691" cy="569"/>
            </a:xfrm>
            <a:custGeom>
              <a:avLst/>
              <a:gdLst/>
              <a:ahLst/>
              <a:cxnLst>
                <a:cxn ang="0">
                  <a:pos x="473" y="464"/>
                </a:cxn>
                <a:cxn ang="0">
                  <a:pos x="393" y="452"/>
                </a:cxn>
                <a:cxn ang="0">
                  <a:pos x="325" y="412"/>
                </a:cxn>
                <a:cxn ang="0">
                  <a:pos x="265" y="400"/>
                </a:cxn>
                <a:cxn ang="0">
                  <a:pos x="237" y="416"/>
                </a:cxn>
                <a:cxn ang="0">
                  <a:pos x="261" y="428"/>
                </a:cxn>
                <a:cxn ang="0">
                  <a:pos x="293" y="468"/>
                </a:cxn>
                <a:cxn ang="0">
                  <a:pos x="321" y="476"/>
                </a:cxn>
                <a:cxn ang="0">
                  <a:pos x="333" y="536"/>
                </a:cxn>
                <a:cxn ang="0">
                  <a:pos x="313" y="552"/>
                </a:cxn>
                <a:cxn ang="0">
                  <a:pos x="261" y="616"/>
                </a:cxn>
                <a:cxn ang="0">
                  <a:pos x="225" y="628"/>
                </a:cxn>
                <a:cxn ang="0">
                  <a:pos x="97" y="696"/>
                </a:cxn>
                <a:cxn ang="0">
                  <a:pos x="77" y="616"/>
                </a:cxn>
                <a:cxn ang="0">
                  <a:pos x="45" y="524"/>
                </a:cxn>
                <a:cxn ang="0">
                  <a:pos x="33" y="448"/>
                </a:cxn>
                <a:cxn ang="0">
                  <a:pos x="53" y="344"/>
                </a:cxn>
                <a:cxn ang="0">
                  <a:pos x="17" y="392"/>
                </a:cxn>
                <a:cxn ang="0">
                  <a:pos x="81" y="280"/>
                </a:cxn>
                <a:cxn ang="0">
                  <a:pos x="113" y="204"/>
                </a:cxn>
                <a:cxn ang="0">
                  <a:pos x="37" y="204"/>
                </a:cxn>
                <a:cxn ang="0">
                  <a:pos x="1" y="196"/>
                </a:cxn>
                <a:cxn ang="0">
                  <a:pos x="25" y="140"/>
                </a:cxn>
                <a:cxn ang="0">
                  <a:pos x="97" y="112"/>
                </a:cxn>
                <a:cxn ang="0">
                  <a:pos x="221" y="124"/>
                </a:cxn>
                <a:cxn ang="0">
                  <a:pos x="229" y="64"/>
                </a:cxn>
                <a:cxn ang="0">
                  <a:pos x="261" y="0"/>
                </a:cxn>
                <a:cxn ang="0">
                  <a:pos x="357" y="44"/>
                </a:cxn>
                <a:cxn ang="0">
                  <a:pos x="329" y="88"/>
                </a:cxn>
                <a:cxn ang="0">
                  <a:pos x="301" y="176"/>
                </a:cxn>
                <a:cxn ang="0">
                  <a:pos x="361" y="192"/>
                </a:cxn>
                <a:cxn ang="0">
                  <a:pos x="373" y="136"/>
                </a:cxn>
                <a:cxn ang="0">
                  <a:pos x="417" y="92"/>
                </a:cxn>
                <a:cxn ang="0">
                  <a:pos x="497" y="88"/>
                </a:cxn>
                <a:cxn ang="0">
                  <a:pos x="529" y="52"/>
                </a:cxn>
                <a:cxn ang="0">
                  <a:pos x="541" y="460"/>
                </a:cxn>
              </a:cxnLst>
              <a:rect l="0" t="0" r="r" b="b"/>
              <a:pathLst>
                <a:path w="693" h="696">
                  <a:moveTo>
                    <a:pt x="541" y="460"/>
                  </a:moveTo>
                  <a:lnTo>
                    <a:pt x="473" y="464"/>
                  </a:lnTo>
                  <a:lnTo>
                    <a:pt x="441" y="452"/>
                  </a:lnTo>
                  <a:lnTo>
                    <a:pt x="393" y="452"/>
                  </a:lnTo>
                  <a:cubicBezTo>
                    <a:pt x="365" y="448"/>
                    <a:pt x="360" y="444"/>
                    <a:pt x="337" y="436"/>
                  </a:cubicBezTo>
                  <a:cubicBezTo>
                    <a:pt x="336" y="432"/>
                    <a:pt x="330" y="413"/>
                    <a:pt x="325" y="412"/>
                  </a:cubicBezTo>
                  <a:cubicBezTo>
                    <a:pt x="317" y="411"/>
                    <a:pt x="301" y="420"/>
                    <a:pt x="301" y="420"/>
                  </a:cubicBezTo>
                  <a:cubicBezTo>
                    <a:pt x="289" y="412"/>
                    <a:pt x="277" y="408"/>
                    <a:pt x="265" y="400"/>
                  </a:cubicBezTo>
                  <a:cubicBezTo>
                    <a:pt x="252" y="380"/>
                    <a:pt x="256" y="356"/>
                    <a:pt x="233" y="348"/>
                  </a:cubicBezTo>
                  <a:cubicBezTo>
                    <a:pt x="217" y="372"/>
                    <a:pt x="221" y="392"/>
                    <a:pt x="237" y="416"/>
                  </a:cubicBezTo>
                  <a:cubicBezTo>
                    <a:pt x="234" y="428"/>
                    <a:pt x="228" y="445"/>
                    <a:pt x="237" y="444"/>
                  </a:cubicBezTo>
                  <a:cubicBezTo>
                    <a:pt x="247" y="443"/>
                    <a:pt x="261" y="428"/>
                    <a:pt x="261" y="428"/>
                  </a:cubicBezTo>
                  <a:cubicBezTo>
                    <a:pt x="258" y="450"/>
                    <a:pt x="243" y="475"/>
                    <a:pt x="269" y="484"/>
                  </a:cubicBezTo>
                  <a:cubicBezTo>
                    <a:pt x="277" y="479"/>
                    <a:pt x="288" y="476"/>
                    <a:pt x="293" y="468"/>
                  </a:cubicBezTo>
                  <a:cubicBezTo>
                    <a:pt x="302" y="454"/>
                    <a:pt x="303" y="446"/>
                    <a:pt x="317" y="436"/>
                  </a:cubicBezTo>
                  <a:cubicBezTo>
                    <a:pt x="315" y="448"/>
                    <a:pt x="306" y="467"/>
                    <a:pt x="321" y="476"/>
                  </a:cubicBezTo>
                  <a:cubicBezTo>
                    <a:pt x="328" y="480"/>
                    <a:pt x="345" y="484"/>
                    <a:pt x="345" y="484"/>
                  </a:cubicBezTo>
                  <a:cubicBezTo>
                    <a:pt x="382" y="472"/>
                    <a:pt x="347" y="527"/>
                    <a:pt x="333" y="536"/>
                  </a:cubicBezTo>
                  <a:cubicBezTo>
                    <a:pt x="330" y="540"/>
                    <a:pt x="329" y="545"/>
                    <a:pt x="325" y="548"/>
                  </a:cubicBezTo>
                  <a:cubicBezTo>
                    <a:pt x="322" y="551"/>
                    <a:pt x="316" y="549"/>
                    <a:pt x="313" y="552"/>
                  </a:cubicBezTo>
                  <a:cubicBezTo>
                    <a:pt x="300" y="565"/>
                    <a:pt x="320" y="575"/>
                    <a:pt x="293" y="584"/>
                  </a:cubicBezTo>
                  <a:cubicBezTo>
                    <a:pt x="286" y="595"/>
                    <a:pt x="272" y="610"/>
                    <a:pt x="261" y="616"/>
                  </a:cubicBezTo>
                  <a:cubicBezTo>
                    <a:pt x="254" y="620"/>
                    <a:pt x="245" y="621"/>
                    <a:pt x="237" y="624"/>
                  </a:cubicBezTo>
                  <a:cubicBezTo>
                    <a:pt x="233" y="625"/>
                    <a:pt x="225" y="628"/>
                    <a:pt x="225" y="628"/>
                  </a:cubicBezTo>
                  <a:cubicBezTo>
                    <a:pt x="215" y="659"/>
                    <a:pt x="212" y="652"/>
                    <a:pt x="173" y="656"/>
                  </a:cubicBezTo>
                  <a:cubicBezTo>
                    <a:pt x="140" y="667"/>
                    <a:pt x="132" y="687"/>
                    <a:pt x="97" y="696"/>
                  </a:cubicBezTo>
                  <a:cubicBezTo>
                    <a:pt x="77" y="691"/>
                    <a:pt x="75" y="687"/>
                    <a:pt x="81" y="668"/>
                  </a:cubicBezTo>
                  <a:cubicBezTo>
                    <a:pt x="77" y="646"/>
                    <a:pt x="72" y="639"/>
                    <a:pt x="77" y="616"/>
                  </a:cubicBezTo>
                  <a:cubicBezTo>
                    <a:pt x="73" y="598"/>
                    <a:pt x="71" y="587"/>
                    <a:pt x="61" y="572"/>
                  </a:cubicBezTo>
                  <a:cubicBezTo>
                    <a:pt x="58" y="551"/>
                    <a:pt x="51" y="543"/>
                    <a:pt x="45" y="524"/>
                  </a:cubicBezTo>
                  <a:cubicBezTo>
                    <a:pt x="52" y="502"/>
                    <a:pt x="58" y="496"/>
                    <a:pt x="49" y="472"/>
                  </a:cubicBezTo>
                  <a:cubicBezTo>
                    <a:pt x="46" y="463"/>
                    <a:pt x="33" y="448"/>
                    <a:pt x="33" y="448"/>
                  </a:cubicBezTo>
                  <a:cubicBezTo>
                    <a:pt x="42" y="422"/>
                    <a:pt x="42" y="408"/>
                    <a:pt x="33" y="380"/>
                  </a:cubicBezTo>
                  <a:cubicBezTo>
                    <a:pt x="49" y="369"/>
                    <a:pt x="48" y="362"/>
                    <a:pt x="53" y="344"/>
                  </a:cubicBezTo>
                  <a:cubicBezTo>
                    <a:pt x="47" y="327"/>
                    <a:pt x="49" y="308"/>
                    <a:pt x="33" y="332"/>
                  </a:cubicBezTo>
                  <a:cubicBezTo>
                    <a:pt x="40" y="353"/>
                    <a:pt x="29" y="374"/>
                    <a:pt x="17" y="392"/>
                  </a:cubicBezTo>
                  <a:cubicBezTo>
                    <a:pt x="6" y="360"/>
                    <a:pt x="10" y="340"/>
                    <a:pt x="13" y="304"/>
                  </a:cubicBezTo>
                  <a:cubicBezTo>
                    <a:pt x="44" y="314"/>
                    <a:pt x="54" y="289"/>
                    <a:pt x="81" y="280"/>
                  </a:cubicBezTo>
                  <a:cubicBezTo>
                    <a:pt x="94" y="261"/>
                    <a:pt x="85" y="242"/>
                    <a:pt x="105" y="228"/>
                  </a:cubicBezTo>
                  <a:cubicBezTo>
                    <a:pt x="108" y="220"/>
                    <a:pt x="110" y="212"/>
                    <a:pt x="113" y="204"/>
                  </a:cubicBezTo>
                  <a:cubicBezTo>
                    <a:pt x="116" y="196"/>
                    <a:pt x="89" y="196"/>
                    <a:pt x="89" y="196"/>
                  </a:cubicBezTo>
                  <a:cubicBezTo>
                    <a:pt x="81" y="221"/>
                    <a:pt x="58" y="211"/>
                    <a:pt x="37" y="204"/>
                  </a:cubicBezTo>
                  <a:cubicBezTo>
                    <a:pt x="33" y="207"/>
                    <a:pt x="30" y="213"/>
                    <a:pt x="25" y="212"/>
                  </a:cubicBezTo>
                  <a:cubicBezTo>
                    <a:pt x="16" y="210"/>
                    <a:pt x="1" y="196"/>
                    <a:pt x="1" y="196"/>
                  </a:cubicBezTo>
                  <a:cubicBezTo>
                    <a:pt x="4" y="186"/>
                    <a:pt x="4" y="174"/>
                    <a:pt x="9" y="164"/>
                  </a:cubicBezTo>
                  <a:cubicBezTo>
                    <a:pt x="13" y="155"/>
                    <a:pt x="25" y="140"/>
                    <a:pt x="25" y="140"/>
                  </a:cubicBezTo>
                  <a:cubicBezTo>
                    <a:pt x="0" y="132"/>
                    <a:pt x="25" y="128"/>
                    <a:pt x="37" y="124"/>
                  </a:cubicBezTo>
                  <a:cubicBezTo>
                    <a:pt x="58" y="131"/>
                    <a:pt x="75" y="116"/>
                    <a:pt x="97" y="112"/>
                  </a:cubicBezTo>
                  <a:cubicBezTo>
                    <a:pt x="135" y="87"/>
                    <a:pt x="159" y="122"/>
                    <a:pt x="197" y="132"/>
                  </a:cubicBezTo>
                  <a:cubicBezTo>
                    <a:pt x="205" y="129"/>
                    <a:pt x="213" y="127"/>
                    <a:pt x="221" y="124"/>
                  </a:cubicBezTo>
                  <a:cubicBezTo>
                    <a:pt x="225" y="123"/>
                    <a:pt x="226" y="147"/>
                    <a:pt x="233" y="120"/>
                  </a:cubicBezTo>
                  <a:lnTo>
                    <a:pt x="229" y="64"/>
                  </a:lnTo>
                  <a:lnTo>
                    <a:pt x="209" y="40"/>
                  </a:lnTo>
                  <a:cubicBezTo>
                    <a:pt x="243" y="21"/>
                    <a:pt x="240" y="21"/>
                    <a:pt x="261" y="0"/>
                  </a:cubicBezTo>
                  <a:cubicBezTo>
                    <a:pt x="297" y="16"/>
                    <a:pt x="333" y="32"/>
                    <a:pt x="369" y="48"/>
                  </a:cubicBezTo>
                  <a:cubicBezTo>
                    <a:pt x="373" y="50"/>
                    <a:pt x="361" y="44"/>
                    <a:pt x="357" y="44"/>
                  </a:cubicBezTo>
                  <a:cubicBezTo>
                    <a:pt x="349" y="45"/>
                    <a:pt x="333" y="52"/>
                    <a:pt x="333" y="52"/>
                  </a:cubicBezTo>
                  <a:cubicBezTo>
                    <a:pt x="322" y="68"/>
                    <a:pt x="318" y="71"/>
                    <a:pt x="329" y="88"/>
                  </a:cubicBezTo>
                  <a:cubicBezTo>
                    <a:pt x="308" y="119"/>
                    <a:pt x="323" y="118"/>
                    <a:pt x="333" y="148"/>
                  </a:cubicBezTo>
                  <a:cubicBezTo>
                    <a:pt x="320" y="157"/>
                    <a:pt x="314" y="167"/>
                    <a:pt x="301" y="176"/>
                  </a:cubicBezTo>
                  <a:cubicBezTo>
                    <a:pt x="306" y="213"/>
                    <a:pt x="303" y="213"/>
                    <a:pt x="337" y="220"/>
                  </a:cubicBezTo>
                  <a:cubicBezTo>
                    <a:pt x="358" y="216"/>
                    <a:pt x="368" y="214"/>
                    <a:pt x="361" y="192"/>
                  </a:cubicBezTo>
                  <a:cubicBezTo>
                    <a:pt x="362" y="177"/>
                    <a:pt x="362" y="162"/>
                    <a:pt x="365" y="148"/>
                  </a:cubicBezTo>
                  <a:cubicBezTo>
                    <a:pt x="366" y="143"/>
                    <a:pt x="369" y="133"/>
                    <a:pt x="373" y="136"/>
                  </a:cubicBezTo>
                  <a:cubicBezTo>
                    <a:pt x="379" y="140"/>
                    <a:pt x="376" y="149"/>
                    <a:pt x="377" y="156"/>
                  </a:cubicBezTo>
                  <a:cubicBezTo>
                    <a:pt x="404" y="147"/>
                    <a:pt x="409" y="116"/>
                    <a:pt x="417" y="92"/>
                  </a:cubicBezTo>
                  <a:cubicBezTo>
                    <a:pt x="422" y="76"/>
                    <a:pt x="453" y="74"/>
                    <a:pt x="465" y="72"/>
                  </a:cubicBezTo>
                  <a:cubicBezTo>
                    <a:pt x="472" y="92"/>
                    <a:pt x="477" y="93"/>
                    <a:pt x="497" y="88"/>
                  </a:cubicBezTo>
                  <a:cubicBezTo>
                    <a:pt x="512" y="78"/>
                    <a:pt x="515" y="74"/>
                    <a:pt x="509" y="56"/>
                  </a:cubicBezTo>
                  <a:cubicBezTo>
                    <a:pt x="523" y="46"/>
                    <a:pt x="517" y="46"/>
                    <a:pt x="529" y="52"/>
                  </a:cubicBezTo>
                  <a:lnTo>
                    <a:pt x="693" y="72"/>
                  </a:lnTo>
                  <a:lnTo>
                    <a:pt x="541" y="46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88" name="Freeform 60"/>
            <p:cNvSpPr>
              <a:spLocks/>
            </p:cNvSpPr>
            <p:nvPr userDrawn="1"/>
          </p:nvSpPr>
          <p:spPr bwMode="ltGray">
            <a:xfrm>
              <a:off x="689" y="6"/>
              <a:ext cx="1386" cy="232"/>
            </a:xfrm>
            <a:custGeom>
              <a:avLst/>
              <a:gdLst/>
              <a:ahLst/>
              <a:cxnLst>
                <a:cxn ang="0">
                  <a:pos x="825" y="0"/>
                </a:cxn>
                <a:cxn ang="0">
                  <a:pos x="143" y="29"/>
                </a:cxn>
                <a:cxn ang="0">
                  <a:pos x="91" y="42"/>
                </a:cxn>
                <a:cxn ang="0">
                  <a:pos x="62" y="42"/>
                </a:cxn>
                <a:cxn ang="0">
                  <a:pos x="22" y="77"/>
                </a:cxn>
                <a:cxn ang="0">
                  <a:pos x="0" y="105"/>
                </a:cxn>
                <a:cxn ang="0">
                  <a:pos x="59" y="115"/>
                </a:cxn>
                <a:cxn ang="0">
                  <a:pos x="97" y="96"/>
                </a:cxn>
                <a:cxn ang="0">
                  <a:pos x="108" y="84"/>
                </a:cxn>
                <a:cxn ang="0">
                  <a:pos x="167" y="52"/>
                </a:cxn>
                <a:cxn ang="0">
                  <a:pos x="215" y="46"/>
                </a:cxn>
                <a:cxn ang="0">
                  <a:pos x="237" y="94"/>
                </a:cxn>
                <a:cxn ang="0">
                  <a:pos x="188" y="109"/>
                </a:cxn>
                <a:cxn ang="0">
                  <a:pos x="231" y="113"/>
                </a:cxn>
                <a:cxn ang="0">
                  <a:pos x="250" y="90"/>
                </a:cxn>
                <a:cxn ang="0">
                  <a:pos x="266" y="92"/>
                </a:cxn>
                <a:cxn ang="0">
                  <a:pos x="253" y="54"/>
                </a:cxn>
                <a:cxn ang="0">
                  <a:pos x="266" y="44"/>
                </a:cxn>
                <a:cxn ang="0">
                  <a:pos x="277" y="88"/>
                </a:cxn>
                <a:cxn ang="0">
                  <a:pos x="266" y="113"/>
                </a:cxn>
                <a:cxn ang="0">
                  <a:pos x="296" y="130"/>
                </a:cxn>
                <a:cxn ang="0">
                  <a:pos x="299" y="92"/>
                </a:cxn>
                <a:cxn ang="0">
                  <a:pos x="331" y="103"/>
                </a:cxn>
                <a:cxn ang="0">
                  <a:pos x="382" y="73"/>
                </a:cxn>
                <a:cxn ang="0">
                  <a:pos x="409" y="50"/>
                </a:cxn>
                <a:cxn ang="0">
                  <a:pos x="439" y="56"/>
                </a:cxn>
                <a:cxn ang="0">
                  <a:pos x="455" y="50"/>
                </a:cxn>
                <a:cxn ang="0">
                  <a:pos x="431" y="44"/>
                </a:cxn>
                <a:cxn ang="0">
                  <a:pos x="474" y="35"/>
                </a:cxn>
                <a:cxn ang="0">
                  <a:pos x="544" y="54"/>
                </a:cxn>
                <a:cxn ang="0">
                  <a:pos x="581" y="42"/>
                </a:cxn>
                <a:cxn ang="0">
                  <a:pos x="584" y="63"/>
                </a:cxn>
                <a:cxn ang="0">
                  <a:pos x="568" y="101"/>
                </a:cxn>
                <a:cxn ang="0">
                  <a:pos x="611" y="88"/>
                </a:cxn>
                <a:cxn ang="0">
                  <a:pos x="624" y="80"/>
                </a:cxn>
                <a:cxn ang="0">
                  <a:pos x="648" y="61"/>
                </a:cxn>
                <a:cxn ang="0">
                  <a:pos x="794" y="84"/>
                </a:cxn>
              </a:cxnLst>
              <a:rect l="0" t="0" r="r" b="b"/>
              <a:pathLst>
                <a:path w="931" h="149">
                  <a:moveTo>
                    <a:pt x="794" y="84"/>
                  </a:moveTo>
                  <a:cubicBezTo>
                    <a:pt x="813" y="72"/>
                    <a:pt x="931" y="14"/>
                    <a:pt x="825" y="0"/>
                  </a:cubicBezTo>
                  <a:lnTo>
                    <a:pt x="159" y="0"/>
                  </a:lnTo>
                  <a:cubicBezTo>
                    <a:pt x="149" y="12"/>
                    <a:pt x="162" y="18"/>
                    <a:pt x="143" y="29"/>
                  </a:cubicBezTo>
                  <a:cubicBezTo>
                    <a:pt x="130" y="44"/>
                    <a:pt x="133" y="39"/>
                    <a:pt x="116" y="48"/>
                  </a:cubicBezTo>
                  <a:cubicBezTo>
                    <a:pt x="108" y="46"/>
                    <a:pt x="100" y="44"/>
                    <a:pt x="91" y="42"/>
                  </a:cubicBezTo>
                  <a:cubicBezTo>
                    <a:pt x="89" y="41"/>
                    <a:pt x="83" y="40"/>
                    <a:pt x="83" y="40"/>
                  </a:cubicBezTo>
                  <a:cubicBezTo>
                    <a:pt x="76" y="40"/>
                    <a:pt x="68" y="39"/>
                    <a:pt x="62" y="42"/>
                  </a:cubicBezTo>
                  <a:cubicBezTo>
                    <a:pt x="54" y="45"/>
                    <a:pt x="46" y="61"/>
                    <a:pt x="38" y="67"/>
                  </a:cubicBezTo>
                  <a:cubicBezTo>
                    <a:pt x="32" y="71"/>
                    <a:pt x="27" y="74"/>
                    <a:pt x="22" y="77"/>
                  </a:cubicBezTo>
                  <a:cubicBezTo>
                    <a:pt x="16" y="81"/>
                    <a:pt x="5" y="86"/>
                    <a:pt x="5" y="86"/>
                  </a:cubicBezTo>
                  <a:cubicBezTo>
                    <a:pt x="9" y="95"/>
                    <a:pt x="7" y="97"/>
                    <a:pt x="0" y="105"/>
                  </a:cubicBezTo>
                  <a:cubicBezTo>
                    <a:pt x="17" y="107"/>
                    <a:pt x="22" y="107"/>
                    <a:pt x="16" y="120"/>
                  </a:cubicBezTo>
                  <a:cubicBezTo>
                    <a:pt x="27" y="122"/>
                    <a:pt x="48" y="116"/>
                    <a:pt x="59" y="115"/>
                  </a:cubicBezTo>
                  <a:cubicBezTo>
                    <a:pt x="71" y="112"/>
                    <a:pt x="73" y="117"/>
                    <a:pt x="83" y="111"/>
                  </a:cubicBezTo>
                  <a:cubicBezTo>
                    <a:pt x="89" y="96"/>
                    <a:pt x="83" y="100"/>
                    <a:pt x="97" y="96"/>
                  </a:cubicBezTo>
                  <a:cubicBezTo>
                    <a:pt x="100" y="94"/>
                    <a:pt x="103" y="93"/>
                    <a:pt x="105" y="90"/>
                  </a:cubicBezTo>
                  <a:cubicBezTo>
                    <a:pt x="106" y="88"/>
                    <a:pt x="106" y="85"/>
                    <a:pt x="108" y="84"/>
                  </a:cubicBezTo>
                  <a:cubicBezTo>
                    <a:pt x="112" y="80"/>
                    <a:pt x="140" y="69"/>
                    <a:pt x="148" y="67"/>
                  </a:cubicBezTo>
                  <a:cubicBezTo>
                    <a:pt x="160" y="52"/>
                    <a:pt x="153" y="56"/>
                    <a:pt x="167" y="52"/>
                  </a:cubicBezTo>
                  <a:cubicBezTo>
                    <a:pt x="178" y="55"/>
                    <a:pt x="179" y="62"/>
                    <a:pt x="191" y="58"/>
                  </a:cubicBezTo>
                  <a:cubicBezTo>
                    <a:pt x="199" y="52"/>
                    <a:pt x="206" y="51"/>
                    <a:pt x="215" y="46"/>
                  </a:cubicBezTo>
                  <a:cubicBezTo>
                    <a:pt x="226" y="58"/>
                    <a:pt x="217" y="46"/>
                    <a:pt x="223" y="69"/>
                  </a:cubicBezTo>
                  <a:cubicBezTo>
                    <a:pt x="226" y="79"/>
                    <a:pt x="233" y="85"/>
                    <a:pt x="237" y="94"/>
                  </a:cubicBezTo>
                  <a:cubicBezTo>
                    <a:pt x="227" y="100"/>
                    <a:pt x="229" y="104"/>
                    <a:pt x="218" y="107"/>
                  </a:cubicBezTo>
                  <a:cubicBezTo>
                    <a:pt x="207" y="120"/>
                    <a:pt x="203" y="113"/>
                    <a:pt x="188" y="109"/>
                  </a:cubicBezTo>
                  <a:cubicBezTo>
                    <a:pt x="191" y="117"/>
                    <a:pt x="200" y="127"/>
                    <a:pt x="210" y="132"/>
                  </a:cubicBezTo>
                  <a:cubicBezTo>
                    <a:pt x="218" y="114"/>
                    <a:pt x="211" y="122"/>
                    <a:pt x="231" y="113"/>
                  </a:cubicBezTo>
                  <a:cubicBezTo>
                    <a:pt x="237" y="111"/>
                    <a:pt x="248" y="105"/>
                    <a:pt x="248" y="105"/>
                  </a:cubicBezTo>
                  <a:cubicBezTo>
                    <a:pt x="248" y="100"/>
                    <a:pt x="246" y="94"/>
                    <a:pt x="250" y="90"/>
                  </a:cubicBezTo>
                  <a:cubicBezTo>
                    <a:pt x="253" y="88"/>
                    <a:pt x="254" y="96"/>
                    <a:pt x="258" y="96"/>
                  </a:cubicBezTo>
                  <a:cubicBezTo>
                    <a:pt x="262" y="97"/>
                    <a:pt x="264" y="94"/>
                    <a:pt x="266" y="92"/>
                  </a:cubicBezTo>
                  <a:cubicBezTo>
                    <a:pt x="262" y="82"/>
                    <a:pt x="252" y="77"/>
                    <a:pt x="248" y="67"/>
                  </a:cubicBezTo>
                  <a:cubicBezTo>
                    <a:pt x="250" y="63"/>
                    <a:pt x="255" y="58"/>
                    <a:pt x="253" y="54"/>
                  </a:cubicBezTo>
                  <a:cubicBezTo>
                    <a:pt x="251" y="50"/>
                    <a:pt x="248" y="42"/>
                    <a:pt x="248" y="42"/>
                  </a:cubicBezTo>
                  <a:cubicBezTo>
                    <a:pt x="256" y="32"/>
                    <a:pt x="259" y="35"/>
                    <a:pt x="266" y="44"/>
                  </a:cubicBezTo>
                  <a:cubicBezTo>
                    <a:pt x="270" y="56"/>
                    <a:pt x="276" y="61"/>
                    <a:pt x="285" y="71"/>
                  </a:cubicBezTo>
                  <a:cubicBezTo>
                    <a:pt x="281" y="81"/>
                    <a:pt x="289" y="82"/>
                    <a:pt x="277" y="88"/>
                  </a:cubicBezTo>
                  <a:cubicBezTo>
                    <a:pt x="262" y="106"/>
                    <a:pt x="278" y="83"/>
                    <a:pt x="274" y="101"/>
                  </a:cubicBezTo>
                  <a:cubicBezTo>
                    <a:pt x="274" y="105"/>
                    <a:pt x="268" y="109"/>
                    <a:pt x="266" y="113"/>
                  </a:cubicBezTo>
                  <a:cubicBezTo>
                    <a:pt x="270" y="122"/>
                    <a:pt x="268" y="125"/>
                    <a:pt x="261" y="132"/>
                  </a:cubicBezTo>
                  <a:cubicBezTo>
                    <a:pt x="268" y="149"/>
                    <a:pt x="282" y="134"/>
                    <a:pt x="296" y="130"/>
                  </a:cubicBezTo>
                  <a:cubicBezTo>
                    <a:pt x="299" y="122"/>
                    <a:pt x="295" y="119"/>
                    <a:pt x="299" y="111"/>
                  </a:cubicBezTo>
                  <a:cubicBezTo>
                    <a:pt x="296" y="105"/>
                    <a:pt x="288" y="97"/>
                    <a:pt x="299" y="92"/>
                  </a:cubicBezTo>
                  <a:cubicBezTo>
                    <a:pt x="303" y="90"/>
                    <a:pt x="315" y="88"/>
                    <a:pt x="315" y="88"/>
                  </a:cubicBezTo>
                  <a:cubicBezTo>
                    <a:pt x="326" y="91"/>
                    <a:pt x="325" y="95"/>
                    <a:pt x="331" y="103"/>
                  </a:cubicBezTo>
                  <a:cubicBezTo>
                    <a:pt x="339" y="84"/>
                    <a:pt x="331" y="90"/>
                    <a:pt x="361" y="92"/>
                  </a:cubicBezTo>
                  <a:cubicBezTo>
                    <a:pt x="355" y="76"/>
                    <a:pt x="365" y="76"/>
                    <a:pt x="382" y="73"/>
                  </a:cubicBezTo>
                  <a:cubicBezTo>
                    <a:pt x="383" y="71"/>
                    <a:pt x="387" y="57"/>
                    <a:pt x="393" y="54"/>
                  </a:cubicBezTo>
                  <a:cubicBezTo>
                    <a:pt x="398" y="52"/>
                    <a:pt x="409" y="50"/>
                    <a:pt x="409" y="50"/>
                  </a:cubicBezTo>
                  <a:cubicBezTo>
                    <a:pt x="430" y="54"/>
                    <a:pt x="413" y="58"/>
                    <a:pt x="431" y="63"/>
                  </a:cubicBezTo>
                  <a:cubicBezTo>
                    <a:pt x="433" y="61"/>
                    <a:pt x="435" y="57"/>
                    <a:pt x="439" y="56"/>
                  </a:cubicBezTo>
                  <a:cubicBezTo>
                    <a:pt x="445" y="55"/>
                    <a:pt x="452" y="61"/>
                    <a:pt x="457" y="58"/>
                  </a:cubicBezTo>
                  <a:cubicBezTo>
                    <a:pt x="461" y="57"/>
                    <a:pt x="457" y="52"/>
                    <a:pt x="455" y="50"/>
                  </a:cubicBezTo>
                  <a:cubicBezTo>
                    <a:pt x="451" y="47"/>
                    <a:pt x="444" y="47"/>
                    <a:pt x="439" y="46"/>
                  </a:cubicBezTo>
                  <a:cubicBezTo>
                    <a:pt x="436" y="45"/>
                    <a:pt x="431" y="44"/>
                    <a:pt x="431" y="44"/>
                  </a:cubicBezTo>
                  <a:cubicBezTo>
                    <a:pt x="440" y="38"/>
                    <a:pt x="443" y="36"/>
                    <a:pt x="455" y="40"/>
                  </a:cubicBezTo>
                  <a:cubicBezTo>
                    <a:pt x="461" y="38"/>
                    <a:pt x="467" y="35"/>
                    <a:pt x="474" y="35"/>
                  </a:cubicBezTo>
                  <a:cubicBezTo>
                    <a:pt x="483" y="36"/>
                    <a:pt x="511" y="43"/>
                    <a:pt x="519" y="46"/>
                  </a:cubicBezTo>
                  <a:cubicBezTo>
                    <a:pt x="527" y="49"/>
                    <a:pt x="544" y="54"/>
                    <a:pt x="544" y="54"/>
                  </a:cubicBezTo>
                  <a:cubicBezTo>
                    <a:pt x="548" y="54"/>
                    <a:pt x="560" y="52"/>
                    <a:pt x="565" y="50"/>
                  </a:cubicBezTo>
                  <a:cubicBezTo>
                    <a:pt x="570" y="47"/>
                    <a:pt x="581" y="42"/>
                    <a:pt x="581" y="42"/>
                  </a:cubicBezTo>
                  <a:cubicBezTo>
                    <a:pt x="585" y="42"/>
                    <a:pt x="598" y="44"/>
                    <a:pt x="600" y="48"/>
                  </a:cubicBezTo>
                  <a:cubicBezTo>
                    <a:pt x="603" y="55"/>
                    <a:pt x="589" y="61"/>
                    <a:pt x="584" y="63"/>
                  </a:cubicBezTo>
                  <a:cubicBezTo>
                    <a:pt x="576" y="69"/>
                    <a:pt x="568" y="69"/>
                    <a:pt x="565" y="77"/>
                  </a:cubicBezTo>
                  <a:cubicBezTo>
                    <a:pt x="568" y="86"/>
                    <a:pt x="564" y="92"/>
                    <a:pt x="568" y="101"/>
                  </a:cubicBezTo>
                  <a:cubicBezTo>
                    <a:pt x="574" y="93"/>
                    <a:pt x="577" y="91"/>
                    <a:pt x="589" y="94"/>
                  </a:cubicBezTo>
                  <a:cubicBezTo>
                    <a:pt x="595" y="108"/>
                    <a:pt x="602" y="93"/>
                    <a:pt x="611" y="88"/>
                  </a:cubicBezTo>
                  <a:cubicBezTo>
                    <a:pt x="613" y="86"/>
                    <a:pt x="613" y="83"/>
                    <a:pt x="616" y="82"/>
                  </a:cubicBezTo>
                  <a:cubicBezTo>
                    <a:pt x="618" y="80"/>
                    <a:pt x="622" y="81"/>
                    <a:pt x="624" y="80"/>
                  </a:cubicBezTo>
                  <a:cubicBezTo>
                    <a:pt x="626" y="78"/>
                    <a:pt x="626" y="75"/>
                    <a:pt x="627" y="73"/>
                  </a:cubicBezTo>
                  <a:cubicBezTo>
                    <a:pt x="632" y="65"/>
                    <a:pt x="638" y="63"/>
                    <a:pt x="648" y="61"/>
                  </a:cubicBezTo>
                  <a:cubicBezTo>
                    <a:pt x="664" y="62"/>
                    <a:pt x="684" y="69"/>
                    <a:pt x="700" y="69"/>
                  </a:cubicBezTo>
                  <a:lnTo>
                    <a:pt x="794" y="8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89" name="Freeform 61"/>
            <p:cNvSpPr>
              <a:spLocks/>
            </p:cNvSpPr>
            <p:nvPr userDrawn="1"/>
          </p:nvSpPr>
          <p:spPr bwMode="ltGray">
            <a:xfrm>
              <a:off x="971" y="91"/>
              <a:ext cx="30" cy="2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31" y="0"/>
                </a:cxn>
                <a:cxn ang="0">
                  <a:pos x="19" y="24"/>
                </a:cxn>
                <a:cxn ang="0">
                  <a:pos x="3" y="28"/>
                </a:cxn>
              </a:cxnLst>
              <a:rect l="0" t="0" r="r" b="b"/>
              <a:pathLst>
                <a:path w="31" h="30">
                  <a:moveTo>
                    <a:pt x="3" y="28"/>
                  </a:moveTo>
                  <a:cubicBezTo>
                    <a:pt x="8" y="8"/>
                    <a:pt x="12" y="6"/>
                    <a:pt x="31" y="0"/>
                  </a:cubicBezTo>
                  <a:cubicBezTo>
                    <a:pt x="29" y="5"/>
                    <a:pt x="25" y="22"/>
                    <a:pt x="19" y="24"/>
                  </a:cubicBezTo>
                  <a:cubicBezTo>
                    <a:pt x="0" y="30"/>
                    <a:pt x="3" y="9"/>
                    <a:pt x="3" y="2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90" name="Freeform 62"/>
            <p:cNvSpPr>
              <a:spLocks/>
            </p:cNvSpPr>
            <p:nvPr userDrawn="1"/>
          </p:nvSpPr>
          <p:spPr bwMode="ltGray">
            <a:xfrm>
              <a:off x="935" y="125"/>
              <a:ext cx="45" cy="27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22" y="0"/>
                </a:cxn>
                <a:cxn ang="0">
                  <a:pos x="38" y="4"/>
                </a:cxn>
                <a:cxn ang="0">
                  <a:pos x="6" y="32"/>
                </a:cxn>
              </a:cxnLst>
              <a:rect l="0" t="0" r="r" b="b"/>
              <a:pathLst>
                <a:path w="44" h="32">
                  <a:moveTo>
                    <a:pt x="6" y="32"/>
                  </a:moveTo>
                  <a:cubicBezTo>
                    <a:pt x="0" y="14"/>
                    <a:pt x="7" y="10"/>
                    <a:pt x="22" y="0"/>
                  </a:cubicBezTo>
                  <a:cubicBezTo>
                    <a:pt x="27" y="1"/>
                    <a:pt x="35" y="0"/>
                    <a:pt x="38" y="4"/>
                  </a:cubicBezTo>
                  <a:cubicBezTo>
                    <a:pt x="44" y="13"/>
                    <a:pt x="16" y="32"/>
                    <a:pt x="6" y="3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91" name="Freeform 63"/>
            <p:cNvSpPr>
              <a:spLocks/>
            </p:cNvSpPr>
            <p:nvPr userDrawn="1"/>
          </p:nvSpPr>
          <p:spPr bwMode="ltGray">
            <a:xfrm>
              <a:off x="1081" y="226"/>
              <a:ext cx="75" cy="14"/>
            </a:xfrm>
            <a:custGeom>
              <a:avLst/>
              <a:gdLst/>
              <a:ahLst/>
              <a:cxnLst>
                <a:cxn ang="0">
                  <a:pos x="37" y="18"/>
                </a:cxn>
                <a:cxn ang="0">
                  <a:pos x="25" y="2"/>
                </a:cxn>
                <a:cxn ang="0">
                  <a:pos x="37" y="18"/>
                </a:cxn>
              </a:cxnLst>
              <a:rect l="0" t="0" r="r" b="b"/>
              <a:pathLst>
                <a:path w="76" h="18">
                  <a:moveTo>
                    <a:pt x="37" y="18"/>
                  </a:moveTo>
                  <a:cubicBezTo>
                    <a:pt x="25" y="14"/>
                    <a:pt x="0" y="10"/>
                    <a:pt x="25" y="2"/>
                  </a:cubicBezTo>
                  <a:cubicBezTo>
                    <a:pt x="76" y="9"/>
                    <a:pt x="46" y="0"/>
                    <a:pt x="37" y="1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92" name="Freeform 64"/>
            <p:cNvSpPr>
              <a:spLocks/>
            </p:cNvSpPr>
            <p:nvPr userDrawn="1"/>
          </p:nvSpPr>
          <p:spPr bwMode="ltGray">
            <a:xfrm>
              <a:off x="1210" y="223"/>
              <a:ext cx="42" cy="3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2" y="9"/>
                </a:cxn>
                <a:cxn ang="0">
                  <a:pos x="0" y="21"/>
                </a:cxn>
              </a:cxnLst>
              <a:rect l="0" t="0" r="r" b="b"/>
              <a:pathLst>
                <a:path w="42" h="44">
                  <a:moveTo>
                    <a:pt x="0" y="21"/>
                  </a:moveTo>
                  <a:cubicBezTo>
                    <a:pt x="4" y="17"/>
                    <a:pt x="7" y="11"/>
                    <a:pt x="12" y="9"/>
                  </a:cubicBezTo>
                  <a:cubicBezTo>
                    <a:pt x="42" y="0"/>
                    <a:pt x="23" y="44"/>
                    <a:pt x="0" y="21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93" name="Freeform 65"/>
            <p:cNvSpPr>
              <a:spLocks/>
            </p:cNvSpPr>
            <p:nvPr userDrawn="1"/>
          </p:nvSpPr>
          <p:spPr bwMode="ltGray">
            <a:xfrm>
              <a:off x="865" y="123"/>
              <a:ext cx="33" cy="24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31" y="10"/>
                </a:cxn>
                <a:cxn ang="0">
                  <a:pos x="7" y="22"/>
                </a:cxn>
              </a:cxnLst>
              <a:rect l="0" t="0" r="r" b="b"/>
              <a:pathLst>
                <a:path w="31" h="30">
                  <a:moveTo>
                    <a:pt x="7" y="22"/>
                  </a:moveTo>
                  <a:cubicBezTo>
                    <a:pt x="0" y="0"/>
                    <a:pt x="15" y="6"/>
                    <a:pt x="31" y="10"/>
                  </a:cubicBezTo>
                  <a:cubicBezTo>
                    <a:pt x="14" y="16"/>
                    <a:pt x="15" y="30"/>
                    <a:pt x="7" y="2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</p:grpSp>
      <p:grpSp>
        <p:nvGrpSpPr>
          <p:cNvPr id="10" name="Group 159"/>
          <p:cNvGrpSpPr>
            <a:grpSpLocks/>
          </p:cNvGrpSpPr>
          <p:nvPr userDrawn="1"/>
        </p:nvGrpSpPr>
        <p:grpSpPr bwMode="auto">
          <a:xfrm>
            <a:off x="11112" y="98425"/>
            <a:ext cx="9110663" cy="663575"/>
            <a:chOff x="1056" y="111"/>
            <a:chExt cx="2448" cy="418"/>
          </a:xfrm>
        </p:grpSpPr>
        <p:sp>
          <p:nvSpPr>
            <p:cNvPr id="27" name="Line 110"/>
            <p:cNvSpPr>
              <a:spLocks noChangeShapeType="1"/>
            </p:cNvSpPr>
            <p:nvPr/>
          </p:nvSpPr>
          <p:spPr bwMode="white">
            <a:xfrm>
              <a:off x="1056" y="332"/>
              <a:ext cx="2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28" name="Line 112"/>
            <p:cNvSpPr>
              <a:spLocks noChangeShapeType="1"/>
            </p:cNvSpPr>
            <p:nvPr/>
          </p:nvSpPr>
          <p:spPr bwMode="white">
            <a:xfrm>
              <a:off x="1254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29" name="Line 113"/>
            <p:cNvSpPr>
              <a:spLocks noChangeShapeType="1"/>
            </p:cNvSpPr>
            <p:nvPr/>
          </p:nvSpPr>
          <p:spPr bwMode="white">
            <a:xfrm>
              <a:off x="1482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30" name="Line 114"/>
            <p:cNvSpPr>
              <a:spLocks noChangeShapeType="1"/>
            </p:cNvSpPr>
            <p:nvPr/>
          </p:nvSpPr>
          <p:spPr bwMode="white">
            <a:xfrm>
              <a:off x="1710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31" name="Line 115"/>
            <p:cNvSpPr>
              <a:spLocks noChangeShapeType="1"/>
            </p:cNvSpPr>
            <p:nvPr/>
          </p:nvSpPr>
          <p:spPr bwMode="white">
            <a:xfrm>
              <a:off x="1938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32" name="Line 116"/>
            <p:cNvSpPr>
              <a:spLocks noChangeShapeType="1"/>
            </p:cNvSpPr>
            <p:nvPr/>
          </p:nvSpPr>
          <p:spPr bwMode="white">
            <a:xfrm>
              <a:off x="2166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33" name="Line 117"/>
            <p:cNvSpPr>
              <a:spLocks noChangeShapeType="1"/>
            </p:cNvSpPr>
            <p:nvPr/>
          </p:nvSpPr>
          <p:spPr bwMode="white">
            <a:xfrm>
              <a:off x="2394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34" name="Line 118"/>
            <p:cNvSpPr>
              <a:spLocks noChangeShapeType="1"/>
            </p:cNvSpPr>
            <p:nvPr/>
          </p:nvSpPr>
          <p:spPr bwMode="white">
            <a:xfrm>
              <a:off x="2622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35" name="Line 119"/>
            <p:cNvSpPr>
              <a:spLocks noChangeShapeType="1"/>
            </p:cNvSpPr>
            <p:nvPr/>
          </p:nvSpPr>
          <p:spPr bwMode="white">
            <a:xfrm>
              <a:off x="2850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36" name="Line 120"/>
            <p:cNvSpPr>
              <a:spLocks noChangeShapeType="1"/>
            </p:cNvSpPr>
            <p:nvPr/>
          </p:nvSpPr>
          <p:spPr bwMode="white">
            <a:xfrm>
              <a:off x="3078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37" name="Line 121"/>
            <p:cNvSpPr>
              <a:spLocks noChangeShapeType="1"/>
            </p:cNvSpPr>
            <p:nvPr/>
          </p:nvSpPr>
          <p:spPr bwMode="white">
            <a:xfrm>
              <a:off x="3306" y="111"/>
              <a:ext cx="0" cy="4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</p:grpSp>
      <p:grpSp>
        <p:nvGrpSpPr>
          <p:cNvPr id="11" name="Group 160"/>
          <p:cNvGrpSpPr>
            <a:grpSpLocks/>
          </p:cNvGrpSpPr>
          <p:nvPr userDrawn="1"/>
        </p:nvGrpSpPr>
        <p:grpSpPr bwMode="auto">
          <a:xfrm>
            <a:off x="685800" y="-6351"/>
            <a:ext cx="3330575" cy="1635125"/>
            <a:chOff x="1208" y="109"/>
            <a:chExt cx="2098" cy="423"/>
          </a:xfrm>
        </p:grpSpPr>
        <p:sp>
          <p:nvSpPr>
            <p:cNvPr id="12" name="Line 132"/>
            <p:cNvSpPr>
              <a:spLocks noChangeShapeType="1"/>
            </p:cNvSpPr>
            <p:nvPr/>
          </p:nvSpPr>
          <p:spPr bwMode="ltGray">
            <a:xfrm>
              <a:off x="2850" y="110"/>
              <a:ext cx="0" cy="14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13" name="Line 133"/>
            <p:cNvSpPr>
              <a:spLocks noChangeShapeType="1"/>
            </p:cNvSpPr>
            <p:nvPr/>
          </p:nvSpPr>
          <p:spPr bwMode="ltGray">
            <a:xfrm>
              <a:off x="2972" y="332"/>
              <a:ext cx="7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14" name="Line 134"/>
            <p:cNvSpPr>
              <a:spLocks noChangeShapeType="1"/>
            </p:cNvSpPr>
            <p:nvPr/>
          </p:nvSpPr>
          <p:spPr bwMode="ltGray">
            <a:xfrm>
              <a:off x="3078" y="350"/>
              <a:ext cx="0" cy="2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15" name="Line 135"/>
            <p:cNvSpPr>
              <a:spLocks noChangeShapeType="1"/>
            </p:cNvSpPr>
            <p:nvPr/>
          </p:nvSpPr>
          <p:spPr bwMode="ltGray">
            <a:xfrm>
              <a:off x="3306" y="450"/>
              <a:ext cx="0" cy="7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16" name="Line 145"/>
            <p:cNvSpPr>
              <a:spLocks noChangeShapeType="1"/>
            </p:cNvSpPr>
            <p:nvPr/>
          </p:nvSpPr>
          <p:spPr bwMode="ltGray">
            <a:xfrm>
              <a:off x="2166" y="114"/>
              <a:ext cx="0" cy="6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17" name="Line 146"/>
            <p:cNvSpPr>
              <a:spLocks noChangeShapeType="1"/>
            </p:cNvSpPr>
            <p:nvPr/>
          </p:nvSpPr>
          <p:spPr bwMode="ltGray">
            <a:xfrm>
              <a:off x="1938" y="111"/>
              <a:ext cx="0" cy="33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18" name="Line 147"/>
            <p:cNvSpPr>
              <a:spLocks noChangeShapeType="1"/>
            </p:cNvSpPr>
            <p:nvPr/>
          </p:nvSpPr>
          <p:spPr bwMode="ltGray">
            <a:xfrm flipH="1">
              <a:off x="1912" y="332"/>
              <a:ext cx="6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19" name="Line 148"/>
            <p:cNvSpPr>
              <a:spLocks noChangeShapeType="1"/>
            </p:cNvSpPr>
            <p:nvPr/>
          </p:nvSpPr>
          <p:spPr bwMode="ltGray">
            <a:xfrm>
              <a:off x="1778" y="332"/>
              <a:ext cx="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20" name="Line 149"/>
            <p:cNvSpPr>
              <a:spLocks noChangeShapeType="1"/>
            </p:cNvSpPr>
            <p:nvPr/>
          </p:nvSpPr>
          <p:spPr bwMode="ltGray">
            <a:xfrm flipH="1">
              <a:off x="1578" y="332"/>
              <a:ext cx="8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21" name="Line 150"/>
            <p:cNvSpPr>
              <a:spLocks noChangeShapeType="1"/>
            </p:cNvSpPr>
            <p:nvPr/>
          </p:nvSpPr>
          <p:spPr bwMode="ltGray">
            <a:xfrm>
              <a:off x="1208" y="332"/>
              <a:ext cx="34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22" name="Line 151"/>
            <p:cNvSpPr>
              <a:spLocks noChangeShapeType="1"/>
            </p:cNvSpPr>
            <p:nvPr/>
          </p:nvSpPr>
          <p:spPr bwMode="ltGray">
            <a:xfrm>
              <a:off x="1480" y="234"/>
              <a:ext cx="0" cy="29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23" name="Line 152"/>
            <p:cNvSpPr>
              <a:spLocks noChangeShapeType="1"/>
            </p:cNvSpPr>
            <p:nvPr/>
          </p:nvSpPr>
          <p:spPr bwMode="ltGray">
            <a:xfrm>
              <a:off x="1254" y="252"/>
              <a:ext cx="0" cy="15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24" name="Line 153"/>
            <p:cNvSpPr>
              <a:spLocks noChangeShapeType="1"/>
            </p:cNvSpPr>
            <p:nvPr/>
          </p:nvSpPr>
          <p:spPr bwMode="ltGray">
            <a:xfrm flipH="1" flipV="1">
              <a:off x="1482" y="109"/>
              <a:ext cx="0" cy="2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25" name="Line 154"/>
            <p:cNvSpPr>
              <a:spLocks noChangeShapeType="1"/>
            </p:cNvSpPr>
            <p:nvPr/>
          </p:nvSpPr>
          <p:spPr bwMode="ltGray">
            <a:xfrm>
              <a:off x="1710" y="180"/>
              <a:ext cx="0" cy="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sp>
          <p:nvSpPr>
            <p:cNvPr id="26" name="Line 155"/>
            <p:cNvSpPr>
              <a:spLocks noChangeShapeType="1"/>
            </p:cNvSpPr>
            <p:nvPr/>
          </p:nvSpPr>
          <p:spPr bwMode="ltGray">
            <a:xfrm flipV="1">
              <a:off x="1710" y="111"/>
              <a:ext cx="0" cy="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</p:grpSp>
      <p:grpSp>
        <p:nvGrpSpPr>
          <p:cNvPr id="97" name="Group 96"/>
          <p:cNvGrpSpPr/>
          <p:nvPr userDrawn="1"/>
        </p:nvGrpSpPr>
        <p:grpSpPr>
          <a:xfrm>
            <a:off x="533400" y="1676400"/>
            <a:ext cx="8610600" cy="5181600"/>
            <a:chOff x="533400" y="1600200"/>
            <a:chExt cx="8610600" cy="5257800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752600" y="1600200"/>
              <a:ext cx="7391400" cy="525780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 dirty="0">
                <a:cs typeface="+mn-cs"/>
              </a:endParaRPr>
            </a:p>
          </p:txBody>
        </p: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533400" y="2486025"/>
              <a:ext cx="1095375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4608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 smtClean="0"/>
              <a:t>Click to edit Master subtitle style</a:t>
            </a:r>
            <a:endParaRPr lang="en-CA"/>
          </a:p>
        </p:txBody>
      </p:sp>
      <p:sp>
        <p:nvSpPr>
          <p:cNvPr id="9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9285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285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97C82BA-453E-471B-A563-67E70A8492E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9285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285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AB2A135-A1FE-4AB4-B070-7F3AFE05C4C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2075"/>
            <a:ext cx="7772400" cy="8985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9285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F6DDD78-2CE5-4165-B2CC-ECA65908F3C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9285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9285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3A4C842-F74C-4BCC-8CC6-18D8AD8AD07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9285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9285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5906BBD-0AF2-47B5-9B94-FA73721594B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4"/>
        </a:buBlip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28800"/>
            <a:ext cx="7162800" cy="2286000"/>
          </a:xfrm>
        </p:spPr>
        <p:txBody>
          <a:bodyPr/>
          <a:lstStyle/>
          <a:p>
            <a:pPr algn="ctr"/>
            <a:r>
              <a:rPr lang="en-CA" sz="3600" dirty="0" smtClean="0"/>
              <a:t>The Transferability of Western Business Education to the East*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6934200" cy="2286000"/>
          </a:xfrm>
        </p:spPr>
        <p:txBody>
          <a:bodyPr>
            <a:normAutofit fontScale="47500" lnSpcReduction="20000"/>
          </a:bodyPr>
          <a:lstStyle/>
          <a:p>
            <a:r>
              <a:rPr lang="en-US" sz="4000" dirty="0" smtClean="0"/>
              <a:t>        By:  Paul W. Beamish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             Ivey Business School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         Western University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         Canada</a:t>
            </a:r>
            <a:endParaRPr lang="en-CA" sz="2000" dirty="0" smtClean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500" dirty="0" smtClean="0"/>
          </a:p>
          <a:p>
            <a:r>
              <a:rPr lang="en-CA" sz="2500" dirty="0"/>
              <a:t>	</a:t>
            </a:r>
            <a:endParaRPr lang="en-CA" sz="2500" dirty="0" smtClean="0"/>
          </a:p>
          <a:p>
            <a:endParaRPr lang="en-CA" sz="2500" dirty="0"/>
          </a:p>
          <a:p>
            <a:pPr marL="457200" lvl="1" indent="0">
              <a:buNone/>
            </a:pPr>
            <a:r>
              <a:rPr lang="en-CA" sz="3400" dirty="0" smtClean="0"/>
              <a:t>*Journal </a:t>
            </a:r>
            <a:r>
              <a:rPr lang="en-CA" sz="3400" dirty="0"/>
              <a:t>of Management </a:t>
            </a:r>
            <a:r>
              <a:rPr lang="en-CA" sz="3400" dirty="0" smtClean="0"/>
              <a:t>Studies, 2020, 57(1):163-170.</a:t>
            </a:r>
            <a:endParaRPr lang="en-CA" sz="3400" dirty="0"/>
          </a:p>
          <a:p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785" t="47916" r="54905" b="15626"/>
          <a:stretch/>
        </p:blipFill>
        <p:spPr>
          <a:xfrm>
            <a:off x="0" y="-152401"/>
            <a:ext cx="9144000" cy="190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Cont’d.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In the early 1980s, the state of management education in China was very </a:t>
            </a:r>
            <a:r>
              <a:rPr lang="en-CA" dirty="0" smtClean="0"/>
              <a:t>under-developed. </a:t>
            </a:r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dirty="0"/>
              <a:t>country supported </a:t>
            </a:r>
            <a:r>
              <a:rPr lang="en-CA" dirty="0" smtClean="0"/>
              <a:t>rapid growth </a:t>
            </a:r>
            <a:r>
              <a:rPr lang="en-CA" dirty="0"/>
              <a:t>in its number of degree granting business schools. </a:t>
            </a:r>
            <a:endParaRPr lang="en-CA" dirty="0" smtClean="0"/>
          </a:p>
          <a:p>
            <a:r>
              <a:rPr lang="en-CA" sz="2400" dirty="0" smtClean="0"/>
              <a:t>Chinese </a:t>
            </a:r>
            <a:r>
              <a:rPr lang="en-CA" sz="2400" dirty="0"/>
              <a:t>visiting scholars learned a great deal during their visits.  They observed first-hand how a market economy functioned, and how a business school functioned within such a context.  Exposure to alternative models allowed them to think about how to bring back to China the relevant elements</a:t>
            </a:r>
            <a:r>
              <a:rPr lang="en-CA" sz="2400" dirty="0" smtClean="0"/>
              <a:t>.</a:t>
            </a:r>
          </a:p>
          <a:p>
            <a:r>
              <a:rPr lang="en-CA" dirty="0" smtClean="0"/>
              <a:t>T</a:t>
            </a:r>
            <a:r>
              <a:rPr lang="en-CA" sz="2400" dirty="0" smtClean="0"/>
              <a:t>hey </a:t>
            </a:r>
            <a:r>
              <a:rPr lang="en-CA" sz="2400" dirty="0"/>
              <a:t>were introduced to new, current teaching material (both textbooks and case studies) which they could draw from for their new reality. </a:t>
            </a:r>
          </a:p>
          <a:p>
            <a:pPr marL="857250" lvl="1" indent="-457200">
              <a:buFont typeface="+mj-lt"/>
              <a:buAutoNum type="arabicPeriod"/>
            </a:pPr>
            <a:endParaRPr lang="en-CA" sz="2400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10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9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92075"/>
            <a:ext cx="7543801" cy="898525"/>
          </a:xfrm>
        </p:spPr>
        <p:txBody>
          <a:bodyPr/>
          <a:lstStyle/>
          <a:p>
            <a:r>
              <a:rPr lang="en-CA" dirty="0" smtClean="0"/>
              <a:t>Evolving Perspectives of the </a:t>
            </a:r>
            <a:r>
              <a:rPr lang="en-CA" dirty="0"/>
              <a:t>Tsinghua Dean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5181600"/>
          </a:xfrm>
        </p:spPr>
        <p:txBody>
          <a:bodyPr>
            <a:normAutofit/>
          </a:bodyPr>
          <a:lstStyle/>
          <a:p>
            <a:pPr lvl="0"/>
            <a:r>
              <a:rPr lang="en-CA" dirty="0" smtClean="0">
                <a:solidFill>
                  <a:prstClr val="black"/>
                </a:solidFill>
              </a:rPr>
              <a:t>Early </a:t>
            </a:r>
            <a:r>
              <a:rPr lang="en-CA" dirty="0">
                <a:solidFill>
                  <a:prstClr val="black"/>
                </a:solidFill>
              </a:rPr>
              <a:t>1980s (after viewing a case class at Ivey for the first time</a:t>
            </a:r>
            <a:r>
              <a:rPr lang="en-CA" dirty="0" smtClean="0">
                <a:solidFill>
                  <a:prstClr val="black"/>
                </a:solidFill>
              </a:rPr>
              <a:t>)</a:t>
            </a:r>
            <a:endParaRPr lang="en-CA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“</a:t>
            </a:r>
            <a:r>
              <a:rPr lang="en-CA" i="1" dirty="0" smtClean="0"/>
              <a:t>That was really interesting, but it will never work in China”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prstClr val="black"/>
                </a:solidFill>
              </a:rPr>
              <a:t>Early 1990s (as a lead committee member of the State Education Commission for MBA programs)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“ </a:t>
            </a:r>
            <a:r>
              <a:rPr lang="en-CA" i="1" dirty="0" smtClean="0"/>
              <a:t>We are henceforth requiring that 25% of MBA content in China must be taught using cases”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21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53438"/>
            <a:ext cx="7772400" cy="898525"/>
          </a:xfrm>
        </p:spPr>
        <p:txBody>
          <a:bodyPr/>
          <a:lstStyle/>
          <a:p>
            <a:r>
              <a:rPr lang="en-CA" dirty="0"/>
              <a:t>Phase I of China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2600" dirty="0" smtClean="0"/>
          </a:p>
          <a:p>
            <a:r>
              <a:rPr lang="en-CA" sz="2600" dirty="0" smtClean="0"/>
              <a:t>35 </a:t>
            </a:r>
            <a:r>
              <a:rPr lang="en-CA" sz="2600" dirty="0"/>
              <a:t>articles, cases, notes </a:t>
            </a:r>
            <a:r>
              <a:rPr lang="en-CA" sz="2600" dirty="0" smtClean="0"/>
              <a:t>published</a:t>
            </a:r>
            <a:endParaRPr lang="en-CA" sz="2600" dirty="0"/>
          </a:p>
          <a:p>
            <a:r>
              <a:rPr lang="en-CA" sz="2600" dirty="0"/>
              <a:t>9 Ivey faculty visited Tsinghua to lecture</a:t>
            </a:r>
          </a:p>
          <a:p>
            <a:r>
              <a:rPr lang="en-CA" sz="2600" dirty="0"/>
              <a:t>12 Tsinghua </a:t>
            </a:r>
            <a:r>
              <a:rPr lang="en-CA" sz="2600" dirty="0" smtClean="0"/>
              <a:t>faculty to </a:t>
            </a:r>
            <a:r>
              <a:rPr lang="en-CA" sz="2600" dirty="0"/>
              <a:t>Ivey for a year</a:t>
            </a:r>
          </a:p>
          <a:p>
            <a:r>
              <a:rPr lang="en-CA" sz="2600" dirty="0"/>
              <a:t>8 Tsinghua graduates of Ivey MBA </a:t>
            </a:r>
          </a:p>
          <a:p>
            <a:r>
              <a:rPr lang="en-CA" sz="2600" dirty="0"/>
              <a:t>All visiting professors from Tsinghua attended Case </a:t>
            </a:r>
            <a:r>
              <a:rPr lang="en-CA" sz="2600" dirty="0" smtClean="0"/>
              <a:t>Writing and Case Teaching Workshops</a:t>
            </a:r>
            <a:endParaRPr lang="en-CA" sz="26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99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worked?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838200"/>
            <a:ext cx="8212137" cy="5257800"/>
          </a:xfrm>
        </p:spPr>
        <p:txBody>
          <a:bodyPr>
            <a:normAutofit fontScale="92500"/>
          </a:bodyPr>
          <a:lstStyle/>
          <a:p>
            <a:r>
              <a:rPr lang="en-CA" dirty="0"/>
              <a:t>A major strength of the </a:t>
            </a:r>
            <a:r>
              <a:rPr lang="en-CA" dirty="0" smtClean="0"/>
              <a:t>linkage </a:t>
            </a:r>
            <a:r>
              <a:rPr lang="en-CA" dirty="0"/>
              <a:t>was continuity.  The same key people were in place </a:t>
            </a:r>
            <a:r>
              <a:rPr lang="en-CA" dirty="0" smtClean="0"/>
              <a:t>during </a:t>
            </a:r>
            <a:r>
              <a:rPr lang="en-CA" dirty="0"/>
              <a:t>and after the 10 year funding period.  This allowed personal relationships/friendships/trust to develop, which in turn created </a:t>
            </a:r>
            <a:r>
              <a:rPr lang="en-CA" dirty="0" smtClean="0"/>
              <a:t>an </a:t>
            </a:r>
            <a:r>
              <a:rPr lang="en-CA" dirty="0"/>
              <a:t>environment in which complex issues could be managed more </a:t>
            </a:r>
            <a:r>
              <a:rPr lang="en-CA" dirty="0" smtClean="0"/>
              <a:t>easily.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3200" i="1" dirty="0" smtClean="0">
                <a:solidFill>
                  <a:srgbClr val="433838"/>
                </a:solidFill>
                <a:latin typeface="Times New Roman"/>
                <a:ea typeface="+mj-ea"/>
              </a:rPr>
              <a:t>What </a:t>
            </a:r>
            <a:r>
              <a:rPr lang="en-CA" sz="3200" i="1" dirty="0">
                <a:solidFill>
                  <a:srgbClr val="433838"/>
                </a:solidFill>
                <a:latin typeface="Times New Roman"/>
                <a:ea typeface="+mj-ea"/>
              </a:rPr>
              <a:t>challenges arose?</a:t>
            </a:r>
            <a:endParaRPr lang="en-CA" dirty="0"/>
          </a:p>
          <a:p>
            <a:r>
              <a:rPr lang="en-CA" dirty="0" smtClean="0"/>
              <a:t>First</a:t>
            </a:r>
            <a:r>
              <a:rPr lang="en-CA" dirty="0"/>
              <a:t>, if Chinese faculty had limited facility with English, they were unable to </a:t>
            </a:r>
            <a:r>
              <a:rPr lang="en-CA" dirty="0" smtClean="0"/>
              <a:t>derive as much of the desirable benefit. Second</a:t>
            </a:r>
            <a:r>
              <a:rPr lang="en-CA" dirty="0"/>
              <a:t>, the issues around </a:t>
            </a:r>
            <a:r>
              <a:rPr lang="en-CA" dirty="0" smtClean="0"/>
              <a:t>the Tiananmen </a:t>
            </a:r>
            <a:r>
              <a:rPr lang="en-CA" dirty="0"/>
              <a:t>Square protests of June 1989 resulted in a number of Chinese visiting scholars in Canada not returning </a:t>
            </a:r>
            <a:r>
              <a:rPr lang="en-CA" dirty="0" smtClean="0"/>
              <a:t>home.  </a:t>
            </a:r>
            <a:r>
              <a:rPr lang="en-CA" dirty="0"/>
              <a:t>This slowed progress in the linkages.  </a:t>
            </a:r>
            <a:r>
              <a:rPr lang="en-CA" dirty="0" smtClean="0"/>
              <a:t>Third</a:t>
            </a:r>
            <a:r>
              <a:rPr lang="en-CA" dirty="0"/>
              <a:t>, the </a:t>
            </a:r>
            <a:r>
              <a:rPr lang="en-CA" dirty="0" smtClean="0"/>
              <a:t>administrative burdens for CIDA </a:t>
            </a:r>
            <a:r>
              <a:rPr lang="en-CA" dirty="0"/>
              <a:t>contracts </a:t>
            </a:r>
            <a:r>
              <a:rPr lang="en-CA" dirty="0" smtClean="0"/>
              <a:t>were heavy.</a:t>
            </a: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13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714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Phase II of China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3 new Chinese b-school partners were added</a:t>
            </a:r>
            <a:endParaRPr lang="en-CA" dirty="0"/>
          </a:p>
          <a:p>
            <a:r>
              <a:rPr lang="en-CA" dirty="0" smtClean="0"/>
              <a:t>1992 </a:t>
            </a:r>
            <a:r>
              <a:rPr lang="en-CA" dirty="0"/>
              <a:t>program </a:t>
            </a:r>
            <a:r>
              <a:rPr lang="en-CA" dirty="0" smtClean="0"/>
              <a:t>was delivered </a:t>
            </a:r>
            <a:r>
              <a:rPr lang="en-CA" dirty="0"/>
              <a:t>on teaching “Joint Ventures, Technology Transfer, and International Trade via The Case Method”</a:t>
            </a:r>
          </a:p>
          <a:p>
            <a:r>
              <a:rPr lang="en-CA" dirty="0" smtClean="0"/>
              <a:t>1992: </a:t>
            </a:r>
            <a:r>
              <a:rPr lang="en-CA" dirty="0"/>
              <a:t>first of 5 </a:t>
            </a:r>
            <a:r>
              <a:rPr lang="en-CA" dirty="0" smtClean="0"/>
              <a:t>IB case </a:t>
            </a:r>
            <a:r>
              <a:rPr lang="en-CA" dirty="0"/>
              <a:t>books published by Tsinghua University Press</a:t>
            </a:r>
          </a:p>
          <a:p>
            <a:r>
              <a:rPr lang="en-CA" dirty="0" smtClean="0"/>
              <a:t>1993: publication </a:t>
            </a:r>
            <a:r>
              <a:rPr lang="en-CA" dirty="0"/>
              <a:t>of 6 additional case books by our other Chinese partner schools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0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Cont’d.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two </a:t>
            </a:r>
            <a:r>
              <a:rPr lang="en-CA" dirty="0"/>
              <a:t>Phases </a:t>
            </a:r>
            <a:r>
              <a:rPr lang="en-CA" dirty="0" smtClean="0"/>
              <a:t>of the China project laid </a:t>
            </a:r>
            <a:r>
              <a:rPr lang="en-CA" dirty="0"/>
              <a:t>the </a:t>
            </a:r>
            <a:r>
              <a:rPr lang="en-CA" dirty="0" smtClean="0"/>
              <a:t>groundwork </a:t>
            </a:r>
            <a:r>
              <a:rPr lang="en-CA" dirty="0"/>
              <a:t>for </a:t>
            </a:r>
            <a:r>
              <a:rPr lang="en-CA" dirty="0" smtClean="0"/>
              <a:t>three major case-study </a:t>
            </a:r>
            <a:r>
              <a:rPr lang="en-CA" dirty="0"/>
              <a:t>r</a:t>
            </a:r>
            <a:r>
              <a:rPr lang="en-CA" dirty="0" smtClean="0"/>
              <a:t>elated </a:t>
            </a:r>
            <a:r>
              <a:rPr lang="en-CA" dirty="0"/>
              <a:t>i</a:t>
            </a:r>
            <a:r>
              <a:rPr lang="en-CA" dirty="0" smtClean="0"/>
              <a:t>nitiatives </a:t>
            </a:r>
            <a:r>
              <a:rPr lang="en-CA" dirty="0"/>
              <a:t>by Ivey in China over the </a:t>
            </a:r>
            <a:r>
              <a:rPr lang="en-CA" dirty="0" smtClean="0"/>
              <a:t>next </a:t>
            </a:r>
            <a:r>
              <a:rPr lang="en-CA" dirty="0"/>
              <a:t>t</a:t>
            </a:r>
            <a:r>
              <a:rPr lang="en-CA" dirty="0" smtClean="0"/>
              <a:t>wo decades</a:t>
            </a:r>
          </a:p>
          <a:p>
            <a:pPr marL="0" indent="0">
              <a:buNone/>
            </a:pPr>
            <a:endParaRPr lang="en-CA" dirty="0"/>
          </a:p>
          <a:p>
            <a:pPr marL="457200" indent="-457200">
              <a:buFont typeface="+mj-lt"/>
              <a:buAutoNum type="arabicParenR"/>
            </a:pPr>
            <a:r>
              <a:rPr lang="en-CA" dirty="0"/>
              <a:t>Ivey-Tsinghua Casebook Series (1998 – </a:t>
            </a:r>
            <a:r>
              <a:rPr lang="en-CA" dirty="0" smtClean="0"/>
              <a:t>2002)</a:t>
            </a:r>
          </a:p>
          <a:p>
            <a:pPr marL="457200" indent="-457200">
              <a:buFont typeface="+mj-lt"/>
              <a:buAutoNum type="arabicParenR"/>
            </a:pPr>
            <a:r>
              <a:rPr lang="en-CA" dirty="0" smtClean="0"/>
              <a:t>Annual </a:t>
            </a:r>
            <a:r>
              <a:rPr lang="en-CA" dirty="0"/>
              <a:t>Case Teaching/Writing Workshops at Tsinghua (since </a:t>
            </a:r>
            <a:r>
              <a:rPr lang="en-CA" dirty="0" smtClean="0"/>
              <a:t>1998)</a:t>
            </a:r>
          </a:p>
          <a:p>
            <a:pPr marL="457200" indent="-457200">
              <a:buFont typeface="+mj-lt"/>
              <a:buAutoNum type="arabicParenR"/>
            </a:pPr>
            <a:r>
              <a:rPr lang="en-CA" dirty="0" smtClean="0"/>
              <a:t>Ivey </a:t>
            </a:r>
            <a:r>
              <a:rPr lang="en-CA" dirty="0"/>
              <a:t>Publishing’s Case Distribution in </a:t>
            </a:r>
            <a:r>
              <a:rPr lang="en-CA" dirty="0" smtClean="0"/>
              <a:t>China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40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Initiatives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1) Ivey-Tsinghua Casebook Series (35 Books Published,1998 – </a:t>
            </a:r>
            <a:r>
              <a:rPr lang="en-CA" b="1" dirty="0" smtClean="0"/>
              <a:t>2002)</a:t>
            </a:r>
          </a:p>
          <a:p>
            <a:r>
              <a:rPr lang="en-CA" dirty="0"/>
              <a:t>In response to the education ministry’s decree that 25% of MBA courses be taught using the case method, 16 MBA casebooks for China were published in English in </a:t>
            </a:r>
            <a:r>
              <a:rPr lang="en-CA" dirty="0" smtClean="0"/>
              <a:t>1998 in China, </a:t>
            </a:r>
            <a:r>
              <a:rPr lang="en-CA" dirty="0"/>
              <a:t>in collaboration with Tsinghua. 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Translations of these 16 casebooks in expanded form were published in Chinese in 1999.  Each book involved an editor from Ivey and an editor from Tsinghua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31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Cont’d.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Some of the more popular Chinese casebooks were expanded again in 2001 – 2002 into second editions, along with the introduction of casebooks on three new topics. 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In addition, 18 best-selling textbooks in the west, jointly recommended by Ivey faculty and Tsinghua faculty, were reprinted in 1998 for use in China.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95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143000"/>
            <a:ext cx="8745537" cy="5486400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18</a:t>
            </a:r>
            <a:endParaRPr lang="en-CA" dirty="0"/>
          </a:p>
        </p:txBody>
      </p:sp>
      <p:pic>
        <p:nvPicPr>
          <p:cNvPr id="5" name="Picture 2" descr="http://www.ivey.uwo.ca/ami/Publications/China_Casebooks/caseb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" y="1219200"/>
            <a:ext cx="2751137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27971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prstDash val="dashDot"/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19200"/>
            <a:ext cx="2752725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prstDash val="dash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dirty="0" smtClean="0"/>
              <a:t>    Casebook Series Presentation to Premier Zhu </a:t>
            </a:r>
            <a:r>
              <a:rPr lang="en-CA" dirty="0" err="1" smtClean="0"/>
              <a:t>Rongji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143000"/>
            <a:ext cx="3733800" cy="5334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/>
              <a:t>Professor Paul Beamish, </a:t>
            </a:r>
            <a:r>
              <a:rPr lang="en-CA" dirty="0" smtClean="0"/>
              <a:t>presented </a:t>
            </a:r>
            <a:r>
              <a:rPr lang="en-CA" dirty="0"/>
              <a:t>the largest </a:t>
            </a:r>
            <a:r>
              <a:rPr lang="en-CA" dirty="0" smtClean="0"/>
              <a:t>ever collection </a:t>
            </a:r>
            <a:r>
              <a:rPr lang="en-CA" dirty="0"/>
              <a:t>of business casebooks produced for China to Zhu </a:t>
            </a:r>
            <a:r>
              <a:rPr lang="en-CA" dirty="0" err="1"/>
              <a:t>Rongji</a:t>
            </a:r>
            <a:r>
              <a:rPr lang="en-CA" dirty="0"/>
              <a:t>, Premier of the State Council of the People's Republic of China (left). The former Premier, who </a:t>
            </a:r>
            <a:r>
              <a:rPr lang="en-CA" dirty="0" smtClean="0"/>
              <a:t>had served </a:t>
            </a:r>
            <a:r>
              <a:rPr lang="en-CA" dirty="0"/>
              <a:t>as Dean of the School of Economics and Management at </a:t>
            </a:r>
            <a:r>
              <a:rPr lang="en-CA" dirty="0" smtClean="0"/>
              <a:t>Tsinghua, </a:t>
            </a:r>
            <a:r>
              <a:rPr lang="en-CA" dirty="0"/>
              <a:t>received the casebooks during his official visit to Toronto, Canada in April 1999.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19</a:t>
            </a:r>
            <a:endParaRPr lang="en-CA" dirty="0"/>
          </a:p>
        </p:txBody>
      </p:sp>
      <p:pic>
        <p:nvPicPr>
          <p:cNvPr id="5" name="Picture 2" descr="http://www.ivey.uwo.ca/ami/Publications/China_Casebooks/caseb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90601"/>
            <a:ext cx="4513263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69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46062" y="92075"/>
            <a:ext cx="8059737" cy="1203325"/>
          </a:xfrm>
        </p:spPr>
        <p:txBody>
          <a:bodyPr/>
          <a:lstStyle/>
          <a:p>
            <a:pPr algn="ctr"/>
            <a:r>
              <a:rPr lang="en-CA" sz="3600" dirty="0" smtClean="0"/>
              <a:t>Objectives of the JMS Call For Papers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Establish a foundation for the development of the exchange of ideas between East and West</a:t>
            </a:r>
            <a:endParaRPr lang="en-CA" sz="2400" dirty="0" smtClean="0"/>
          </a:p>
          <a:p>
            <a:r>
              <a:rPr lang="en-CA" dirty="0" smtClean="0"/>
              <a:t>Look at similarities and differences in the East and the West</a:t>
            </a:r>
          </a:p>
          <a:p>
            <a:r>
              <a:rPr lang="en-CA" dirty="0" smtClean="0"/>
              <a:t>Clarify how the East may form boundary conditions to the established theories/practices in the West</a:t>
            </a:r>
          </a:p>
          <a:p>
            <a:r>
              <a:rPr lang="en-CA" sz="2400" dirty="0" smtClean="0"/>
              <a:t>Help lay the foundation for indigenous theory building from the East (which the West can learn from)</a:t>
            </a:r>
          </a:p>
          <a:p>
            <a:r>
              <a:rPr lang="en-CA" dirty="0" smtClean="0"/>
              <a:t>Determine whether business models (here, business education models) in the East and West will/should converge</a:t>
            </a:r>
            <a:r>
              <a:rPr lang="en-CA" sz="2400" dirty="0" smtClean="0"/>
              <a:t/>
            </a:r>
            <a:br>
              <a:rPr lang="en-CA" sz="2400" dirty="0" smtClean="0"/>
            </a:br>
            <a:endParaRPr lang="en-CA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92075"/>
            <a:ext cx="7467601" cy="898525"/>
          </a:xfrm>
        </p:spPr>
        <p:txBody>
          <a:bodyPr/>
          <a:lstStyle/>
          <a:p>
            <a:r>
              <a:rPr lang="en-CA" sz="2800" dirty="0" smtClean="0"/>
              <a:t>Ivey Casebooks(in Chinese or English) via Chinese Commercial Publishers, cumulative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8763000" cy="56388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r>
              <a:rPr lang="en-CA" sz="1200" dirty="0" smtClean="0"/>
              <a:t>           70—</a:t>
            </a:r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r>
              <a:rPr lang="en-CA" sz="1200" dirty="0" smtClean="0"/>
              <a:t>           60—</a:t>
            </a:r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r>
              <a:rPr lang="en-CA" sz="1200" dirty="0" smtClean="0"/>
              <a:t>           50—</a:t>
            </a:r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r>
              <a:rPr lang="en-CA" sz="1200" dirty="0" smtClean="0"/>
              <a:t>           40—</a:t>
            </a:r>
          </a:p>
          <a:p>
            <a:pPr marL="0" indent="0">
              <a:buNone/>
            </a:pPr>
            <a:r>
              <a:rPr lang="en-CA" sz="1200" b="1" dirty="0" smtClean="0"/>
              <a:t># of   </a:t>
            </a:r>
          </a:p>
          <a:p>
            <a:pPr marL="0" indent="0">
              <a:buNone/>
            </a:pPr>
            <a:r>
              <a:rPr lang="en-CA" sz="1200" b="1" dirty="0" smtClean="0"/>
              <a:t>casebooks</a:t>
            </a:r>
          </a:p>
          <a:p>
            <a:pPr marL="0" indent="0">
              <a:buNone/>
            </a:pPr>
            <a:r>
              <a:rPr lang="en-CA" sz="1200" dirty="0" smtClean="0"/>
              <a:t>           30—</a:t>
            </a:r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r>
              <a:rPr lang="en-CA" sz="1200" dirty="0" smtClean="0"/>
              <a:t>           20—</a:t>
            </a:r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r>
              <a:rPr lang="en-CA" sz="1200" dirty="0" smtClean="0"/>
              <a:t>           10—</a:t>
            </a:r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r>
              <a:rPr lang="en-CA" sz="1200" dirty="0"/>
              <a:t> </a:t>
            </a:r>
            <a:r>
              <a:rPr lang="en-CA" sz="1200" dirty="0" smtClean="0"/>
              <a:t>               1990                 1995                   2000                  2005                   2010                        2015  </a:t>
            </a:r>
          </a:p>
          <a:p>
            <a:pPr marL="0" indent="0">
              <a:buNone/>
            </a:pPr>
            <a:r>
              <a:rPr lang="en-CA" sz="1200" dirty="0"/>
              <a:t> </a:t>
            </a:r>
            <a:r>
              <a:rPr lang="en-CA" sz="1200" dirty="0" smtClean="0"/>
              <a:t>                                                                                             </a:t>
            </a:r>
            <a:r>
              <a:rPr lang="en-CA" sz="1200" b="1" dirty="0" smtClean="0"/>
              <a:t>Year</a:t>
            </a:r>
            <a:endParaRPr lang="en-CA" sz="1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20</a:t>
            </a:r>
            <a:endParaRPr lang="en-CA" dirty="0"/>
          </a:p>
        </p:txBody>
      </p:sp>
      <p:sp>
        <p:nvSpPr>
          <p:cNvPr id="8" name="Freeform 7"/>
          <p:cNvSpPr/>
          <p:nvPr/>
        </p:nvSpPr>
        <p:spPr bwMode="auto">
          <a:xfrm>
            <a:off x="1371723" y="1676399"/>
            <a:ext cx="6400677" cy="4067981"/>
          </a:xfrm>
          <a:custGeom>
            <a:avLst/>
            <a:gdLst>
              <a:gd name="connsiteX0" fmla="*/ 0 w 6593983"/>
              <a:gd name="connsiteY0" fmla="*/ 4018209 h 4018209"/>
              <a:gd name="connsiteX1" fmla="*/ 1442434 w 6593983"/>
              <a:gd name="connsiteY1" fmla="*/ 3670479 h 4018209"/>
              <a:gd name="connsiteX2" fmla="*/ 2768958 w 6593983"/>
              <a:gd name="connsiteY2" fmla="*/ 2434107 h 4018209"/>
              <a:gd name="connsiteX3" fmla="*/ 3503054 w 6593983"/>
              <a:gd name="connsiteY3" fmla="*/ 1043189 h 4018209"/>
              <a:gd name="connsiteX4" fmla="*/ 6593983 w 6593983"/>
              <a:gd name="connsiteY4" fmla="*/ 0 h 4018209"/>
              <a:gd name="connsiteX5" fmla="*/ 6593983 w 6593983"/>
              <a:gd name="connsiteY5" fmla="*/ 0 h 40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3983" h="4018209">
                <a:moveTo>
                  <a:pt x="0" y="4018209"/>
                </a:moveTo>
                <a:cubicBezTo>
                  <a:pt x="490470" y="3976352"/>
                  <a:pt x="980941" y="3934496"/>
                  <a:pt x="1442434" y="3670479"/>
                </a:cubicBezTo>
                <a:cubicBezTo>
                  <a:pt x="1903927" y="3406462"/>
                  <a:pt x="2425521" y="2871989"/>
                  <a:pt x="2768958" y="2434107"/>
                </a:cubicBezTo>
                <a:cubicBezTo>
                  <a:pt x="3112395" y="1996225"/>
                  <a:pt x="2865550" y="1448873"/>
                  <a:pt x="3503054" y="1043189"/>
                </a:cubicBezTo>
                <a:cubicBezTo>
                  <a:pt x="4140558" y="637504"/>
                  <a:pt x="6593983" y="0"/>
                  <a:pt x="6593983" y="0"/>
                </a:cubicBezTo>
                <a:lnTo>
                  <a:pt x="6593983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14400" y="1485900"/>
            <a:ext cx="0" cy="461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914400" y="6096000"/>
            <a:ext cx="7543800" cy="108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180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Cont’d.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 startAt="2"/>
            </a:pPr>
            <a:r>
              <a:rPr lang="en-CA" b="1" dirty="0" smtClean="0"/>
              <a:t>Annual </a:t>
            </a:r>
            <a:r>
              <a:rPr lang="en-CA" b="1" dirty="0"/>
              <a:t>Case Teaching/Writing Workshops at Tsinghua (since 1998</a:t>
            </a:r>
            <a:r>
              <a:rPr lang="en-CA" b="1" dirty="0" smtClean="0"/>
              <a:t>)</a:t>
            </a:r>
          </a:p>
          <a:p>
            <a:pPr lvl="0"/>
            <a:r>
              <a:rPr lang="en-CA" dirty="0" smtClean="0"/>
              <a:t>For over 15 </a:t>
            </a:r>
            <a:r>
              <a:rPr lang="en-CA" dirty="0"/>
              <a:t>years, a Hong Kong based foundation </a:t>
            </a:r>
            <a:r>
              <a:rPr lang="en-CA" dirty="0" smtClean="0"/>
              <a:t>provided </a:t>
            </a:r>
            <a:r>
              <a:rPr lang="en-CA" dirty="0"/>
              <a:t>funding </a:t>
            </a:r>
            <a:r>
              <a:rPr lang="en-CA" dirty="0" smtClean="0"/>
              <a:t>for annual </a:t>
            </a:r>
            <a:r>
              <a:rPr lang="en-CA" dirty="0"/>
              <a:t>Ivey-Tsinghua Case Teaching and Writing Workshop.  Over 1,000 Chinese university professors </a:t>
            </a:r>
            <a:r>
              <a:rPr lang="en-CA" dirty="0" smtClean="0"/>
              <a:t>attended.</a:t>
            </a:r>
          </a:p>
          <a:p>
            <a:pPr lvl="0"/>
            <a:r>
              <a:rPr lang="en-CA" dirty="0" smtClean="0"/>
              <a:t>Ivey </a:t>
            </a:r>
            <a:r>
              <a:rPr lang="en-CA" dirty="0"/>
              <a:t>professors continue to offer workshops at other universities throughout China.  More than 2,000 additional Chinese professors have attended these </a:t>
            </a:r>
            <a:r>
              <a:rPr lang="en-CA" dirty="0" smtClean="0"/>
              <a:t>workshops.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21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41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866063" cy="838200"/>
          </a:xfrm>
        </p:spPr>
        <p:txBody>
          <a:bodyPr/>
          <a:lstStyle/>
          <a:p>
            <a:r>
              <a:rPr lang="en-CA" dirty="0" smtClean="0"/>
              <a:t>Cont’d.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3)  Ivey Publishing in </a:t>
            </a:r>
            <a:r>
              <a:rPr lang="en-CA" b="1" dirty="0" smtClean="0"/>
              <a:t>China</a:t>
            </a:r>
          </a:p>
          <a:p>
            <a:pPr marL="0" indent="0">
              <a:buNone/>
            </a:pPr>
            <a:endParaRPr lang="en-CA" b="1" dirty="0" smtClean="0"/>
          </a:p>
          <a:p>
            <a:r>
              <a:rPr lang="en-CA" dirty="0"/>
              <a:t>Ivey Publishing is the world’s second largest producer of business school teaching cases, after Harvard.  It has </a:t>
            </a:r>
            <a:r>
              <a:rPr lang="en-CA" dirty="0" smtClean="0"/>
              <a:t>over 5,800 </a:t>
            </a:r>
            <a:r>
              <a:rPr lang="en-CA" dirty="0"/>
              <a:t>items in its current collection.  </a:t>
            </a:r>
            <a:r>
              <a:rPr lang="en-CA" dirty="0" smtClean="0"/>
              <a:t>Over 1,500 Ivey </a:t>
            </a:r>
            <a:r>
              <a:rPr lang="en-CA" dirty="0"/>
              <a:t>cases or Ivey Business Journal articles are available in simplified Chinese with </a:t>
            </a:r>
            <a:r>
              <a:rPr lang="en-CA" dirty="0" smtClean="0"/>
              <a:t>many more being </a:t>
            </a:r>
            <a:r>
              <a:rPr lang="en-CA" dirty="0"/>
              <a:t>translated annually.  By practice, all Ivey cases or IBJ articles involving China are translated into Simplified Chinese, as are all Best Sellers.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22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1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Cont’d.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Ivey </a:t>
            </a:r>
            <a:r>
              <a:rPr lang="en-CA" dirty="0" smtClean="0"/>
              <a:t>Publishing (IP) </a:t>
            </a:r>
            <a:r>
              <a:rPr lang="en-CA" dirty="0"/>
              <a:t>has </a:t>
            </a:r>
            <a:r>
              <a:rPr lang="en-CA" dirty="0" smtClean="0"/>
              <a:t>nearly </a:t>
            </a:r>
            <a:r>
              <a:rPr lang="en-CA" dirty="0" smtClean="0"/>
              <a:t>600 </a:t>
            </a:r>
            <a:r>
              <a:rPr lang="en-CA" dirty="0"/>
              <a:t>cases involving China in its current collection.  </a:t>
            </a:r>
            <a:endParaRPr lang="en-CA" dirty="0" smtClean="0"/>
          </a:p>
          <a:p>
            <a:r>
              <a:rPr lang="en-CA" dirty="0" smtClean="0"/>
              <a:t>Ivey </a:t>
            </a:r>
            <a:r>
              <a:rPr lang="en-CA" dirty="0"/>
              <a:t>cases are used all over </a:t>
            </a:r>
            <a:r>
              <a:rPr lang="en-CA" dirty="0" smtClean="0"/>
              <a:t>China</a:t>
            </a:r>
            <a:r>
              <a:rPr lang="en-CA" dirty="0"/>
              <a:t> </a:t>
            </a:r>
            <a:r>
              <a:rPr lang="en-CA" dirty="0" smtClean="0"/>
              <a:t>via site </a:t>
            </a:r>
            <a:r>
              <a:rPr lang="en-CA" dirty="0"/>
              <a:t>licenses with Chinese </a:t>
            </a:r>
            <a:r>
              <a:rPr lang="en-CA" dirty="0" smtClean="0"/>
              <a:t>b-schools, casebooks or loose sales. </a:t>
            </a:r>
          </a:p>
          <a:p>
            <a:r>
              <a:rPr lang="en-CA" dirty="0" smtClean="0"/>
              <a:t>IP has customized (prof-to-prof) case writing training programs with 3-4 Chinese b-schools at any given time.</a:t>
            </a:r>
            <a:endParaRPr lang="en-CA" dirty="0"/>
          </a:p>
          <a:p>
            <a:r>
              <a:rPr lang="en-CA" dirty="0" smtClean="0"/>
              <a:t>IP has hosted multiple visits </a:t>
            </a:r>
            <a:r>
              <a:rPr lang="en-CA" dirty="0"/>
              <a:t>by deans and case center directors from China for a 2 day workshop on how to set up and manage a case center. </a:t>
            </a:r>
            <a:r>
              <a:rPr lang="en-CA" dirty="0" smtClean="0"/>
              <a:t>(There </a:t>
            </a:r>
            <a:r>
              <a:rPr lang="en-CA" dirty="0"/>
              <a:t>are over 50 case centers </a:t>
            </a:r>
            <a:r>
              <a:rPr lang="en-CA" dirty="0" smtClean="0"/>
              <a:t>in Chinese b-schools.)</a:t>
            </a:r>
          </a:p>
          <a:p>
            <a:r>
              <a:rPr lang="en-CA" dirty="0" smtClean="0"/>
              <a:t>IP has dedicated Chinese speaking </a:t>
            </a:r>
            <a:r>
              <a:rPr lang="en-CA" dirty="0" smtClean="0"/>
              <a:t>publishing </a:t>
            </a:r>
            <a:r>
              <a:rPr lang="en-CA" dirty="0" smtClean="0"/>
              <a:t>support staff. </a:t>
            </a:r>
          </a:p>
          <a:p>
            <a:r>
              <a:rPr lang="en-CA" dirty="0" smtClean="0"/>
              <a:t>Thousands of Chinese professors are registered with IP.</a:t>
            </a: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23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77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dirty="0" smtClean="0"/>
              <a:t>   Chinese Government is Embracing the Case Method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2013, a delegation from the China Academic Degrees and Graduate Education Development Center (CDGDC), Ministry of Education visited </a:t>
            </a:r>
            <a:r>
              <a:rPr lang="en-CA" dirty="0" smtClean="0"/>
              <a:t>IP. </a:t>
            </a:r>
            <a:endParaRPr lang="en-CA" dirty="0"/>
          </a:p>
          <a:p>
            <a:r>
              <a:rPr lang="en-CA" dirty="0"/>
              <a:t>CDGDC had been entrusted with a new task by the Ministry: to build a national-level case center for professional degrees education in China.  There are now nearly 40 professional </a:t>
            </a:r>
            <a:r>
              <a:rPr lang="en-CA" dirty="0" smtClean="0"/>
              <a:t>degree majors </a:t>
            </a:r>
            <a:r>
              <a:rPr lang="en-CA" dirty="0"/>
              <a:t>in China and their proposed case center is intended to help ALL of them!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24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Progress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Ivey </a:t>
            </a:r>
            <a:r>
              <a:rPr lang="en-CA" dirty="0"/>
              <a:t>casebooks for the Chinese market </a:t>
            </a:r>
            <a:r>
              <a:rPr lang="en-CA" dirty="0" smtClean="0"/>
              <a:t>have sold </a:t>
            </a:r>
            <a:r>
              <a:rPr lang="en-CA" dirty="0"/>
              <a:t>hundreds of thousands of copies, and </a:t>
            </a:r>
            <a:r>
              <a:rPr lang="en-CA" dirty="0" smtClean="0"/>
              <a:t>millions </a:t>
            </a:r>
            <a:r>
              <a:rPr lang="en-CA" dirty="0"/>
              <a:t>of copies of Ivey cases have been studied in </a:t>
            </a:r>
            <a:r>
              <a:rPr lang="en-CA" dirty="0" smtClean="0"/>
              <a:t>China.</a:t>
            </a:r>
          </a:p>
          <a:p>
            <a:r>
              <a:rPr lang="en-CA" dirty="0" smtClean="0"/>
              <a:t>Working </a:t>
            </a:r>
            <a:r>
              <a:rPr lang="en-CA" dirty="0"/>
              <a:t>with foreign colleagues in sourcing the material and in translating our cases into Chinese </a:t>
            </a:r>
            <a:r>
              <a:rPr lang="en-CA" dirty="0" smtClean="0"/>
              <a:t>has improved </a:t>
            </a:r>
            <a:r>
              <a:rPr lang="en-CA" dirty="0"/>
              <a:t>the quality of the original English-language </a:t>
            </a:r>
            <a:r>
              <a:rPr lang="en-CA" dirty="0" smtClean="0"/>
              <a:t>versions. It forced </a:t>
            </a:r>
            <a:r>
              <a:rPr lang="en-CA" dirty="0"/>
              <a:t>us to recognize and remove colloquialisms, clarify ambiguous words or phrases, and eliminate any ethnocentric biases which may have unconsciously crept 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25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776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92075"/>
            <a:ext cx="7256463" cy="517525"/>
          </a:xfrm>
        </p:spPr>
        <p:txBody>
          <a:bodyPr/>
          <a:lstStyle/>
          <a:p>
            <a:r>
              <a:rPr lang="en-CA" dirty="0" smtClean="0"/>
              <a:t>Insights in Case Studies from the East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521736"/>
              </p:ext>
            </p:extLst>
          </p:nvPr>
        </p:nvGraphicFramePr>
        <p:xfrm>
          <a:off x="152400" y="609600"/>
          <a:ext cx="8915400" cy="6080760"/>
        </p:xfrm>
        <a:graphic>
          <a:graphicData uri="http://schemas.openxmlformats.org/drawingml/2006/table">
            <a:tbl>
              <a:tblPr firstRow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THEME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EXAMPLE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Health</a:t>
                      </a:r>
                      <a:r>
                        <a:rPr lang="en-CA" sz="1400" baseline="0" dirty="0" smtClean="0"/>
                        <a:t> care innovations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Lots from India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Home delivery of fresh products (last mile program)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Fishbay.in—Fishing on the Net (9B15A020)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App</a:t>
                      </a:r>
                      <a:r>
                        <a:rPr lang="en-CA" sz="1400" baseline="0" dirty="0" smtClean="0"/>
                        <a:t> combining a cultural tradition(gift giving at Chinese New Year) and mobile payment adoption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err="1" smtClean="0"/>
                        <a:t>Tencent</a:t>
                      </a:r>
                      <a:r>
                        <a:rPr lang="en-CA" sz="1400" dirty="0" smtClean="0"/>
                        <a:t>: The WeChat Red Envelope Initiative (9B15M045)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New Marketing</a:t>
                      </a:r>
                      <a:r>
                        <a:rPr lang="en-CA" sz="1400" baseline="0" dirty="0" smtClean="0"/>
                        <a:t> channel: customers receive entertainment and advertising with missed calls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Hindustan Unilever Limited (9B15A037)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err="1" smtClean="0"/>
                        <a:t>Guanxi</a:t>
                      </a:r>
                      <a:r>
                        <a:rPr lang="en-CA" sz="1400" dirty="0" smtClean="0"/>
                        <a:t>-style relationship networks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Recruitment at China </a:t>
                      </a:r>
                      <a:r>
                        <a:rPr lang="en-CA" sz="1400" dirty="0" err="1" smtClean="0"/>
                        <a:t>Sunwah</a:t>
                      </a:r>
                      <a:r>
                        <a:rPr lang="en-CA" sz="1400" dirty="0" smtClean="0"/>
                        <a:t> Bank: </a:t>
                      </a:r>
                      <a:r>
                        <a:rPr lang="en-CA" sz="1400" dirty="0" err="1" smtClean="0"/>
                        <a:t>Guanxi</a:t>
                      </a:r>
                      <a:r>
                        <a:rPr lang="en-CA" sz="1400" dirty="0" smtClean="0"/>
                        <a:t> versus Talent (9B14C010)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Generational( 1980’s) work values in China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Zhu </a:t>
                      </a:r>
                      <a:r>
                        <a:rPr lang="fr-FR" sz="1400" dirty="0" err="1" smtClean="0"/>
                        <a:t>Dandan</a:t>
                      </a:r>
                      <a:r>
                        <a:rPr lang="fr-FR" sz="1400" dirty="0" smtClean="0"/>
                        <a:t> (A): Promotions (9B13C002)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Corporate collusion within industry sections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Tianlong Company and the Toxic Capsule Scandal (9B12M103)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Pattern of internationalization of MNE from a “Next 11” country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Walton: Building a Global Brand Through Internationalization (9B16A001)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Chinese companies and</a:t>
                      </a:r>
                      <a:r>
                        <a:rPr lang="en-CA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copyright</a:t>
                      </a:r>
                      <a:r>
                        <a:rPr lang="en-CA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violation</a:t>
                      </a:r>
                      <a:endParaRPr lang="en-CA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Crisis at the Bally Wedding Dress Company (9B15M117)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Reverse innovation</a:t>
                      </a:r>
                      <a:endParaRPr lang="en-CA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 China Technology Center: Evolving Role in Global Innovation (9B15M099)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Creative improvisation (</a:t>
                      </a:r>
                      <a:r>
                        <a:rPr lang="en-CA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Jugaad</a:t>
                      </a: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as a framework for sustainable management systems. </a:t>
                      </a:r>
                      <a:endParaRPr lang="en-CA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Sitara</a:t>
                      </a: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Indian Management Style – Capturing Hearts and Minds (9B12C028)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 Justice in the workplace.</a:t>
                      </a:r>
                      <a:endParaRPr lang="en-CA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Jinjian</a:t>
                      </a: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Garment Factory: Motivating Go-Slow</a:t>
                      </a:r>
                      <a:r>
                        <a:rPr lang="en-CA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Workers (9B04M033)</a:t>
                      </a:r>
                      <a:endParaRPr lang="en-CA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26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13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92075"/>
            <a:ext cx="8440738" cy="1279525"/>
          </a:xfrm>
        </p:spPr>
        <p:txBody>
          <a:bodyPr/>
          <a:lstStyle/>
          <a:p>
            <a:r>
              <a:rPr lang="en-CA" dirty="0" smtClean="0"/>
              <a:t>   Yet, Broad-Based Adoption of the Case Method Has Been Slow in Many B-Schools. Why?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China had to first:</a:t>
            </a:r>
          </a:p>
          <a:p>
            <a:r>
              <a:rPr lang="en-CA" dirty="0" smtClean="0"/>
              <a:t>scale up business education using traditional methods (lecturing).</a:t>
            </a:r>
          </a:p>
          <a:p>
            <a:r>
              <a:rPr lang="en-CA" dirty="0" smtClean="0"/>
              <a:t>increase the competency level of local faculty.</a:t>
            </a:r>
          </a:p>
          <a:p>
            <a:r>
              <a:rPr lang="en-CA" dirty="0" smtClean="0"/>
              <a:t>understand the limitations of an education model based solely on lecturing/rote learning.</a:t>
            </a:r>
          </a:p>
          <a:p>
            <a:r>
              <a:rPr lang="en-CA" dirty="0"/>
              <a:t>d</a:t>
            </a:r>
            <a:r>
              <a:rPr lang="en-CA" dirty="0" smtClean="0"/>
              <a:t>evelop a generation of students who are receptive to a participatory classroom model rather than the top down model</a:t>
            </a:r>
          </a:p>
          <a:p>
            <a:r>
              <a:rPr lang="en-CA" dirty="0" smtClean="0"/>
              <a:t>align the internal faculty reward systems for writing cases.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27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24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92075"/>
            <a:ext cx="7256463" cy="898525"/>
          </a:xfrm>
        </p:spPr>
        <p:txBody>
          <a:bodyPr/>
          <a:lstStyle/>
          <a:p>
            <a:r>
              <a:rPr lang="en-CA" sz="2800" dirty="0" smtClean="0"/>
              <a:t>Selective Ivey Case-Related Milestones Re China Case Method Introduction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70529"/>
            <a:ext cx="8763000" cy="5987471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r>
              <a:rPr lang="en-CA" sz="1200" dirty="0" smtClean="0"/>
              <a:t> </a:t>
            </a:r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r>
              <a:rPr lang="en-CA" dirty="0" smtClean="0"/>
              <a:t>              </a:t>
            </a:r>
            <a:r>
              <a:rPr lang="en-CA" sz="1400" dirty="0" smtClean="0"/>
              <a:t>Innovators (2.5%)    Early Adopters(13.5%)      Early Majority(34%)</a:t>
            </a:r>
          </a:p>
          <a:p>
            <a:pPr marL="0" indent="0">
              <a:buNone/>
            </a:pPr>
            <a:r>
              <a:rPr lang="en-CA" dirty="0" smtClean="0"/>
              <a:t>                                 </a:t>
            </a:r>
          </a:p>
          <a:p>
            <a:pPr marL="0" indent="0">
              <a:buNone/>
            </a:pPr>
            <a:r>
              <a:rPr lang="en-CA" dirty="0" smtClean="0"/>
              <a:t>       </a:t>
            </a:r>
            <a:r>
              <a:rPr lang="en-CA" sz="1200" dirty="0" smtClean="0"/>
              <a:t>1979</a:t>
            </a:r>
            <a:r>
              <a:rPr lang="en-CA" dirty="0" smtClean="0"/>
              <a:t>                </a:t>
            </a:r>
            <a:r>
              <a:rPr lang="en-CA" sz="1200" dirty="0" smtClean="0"/>
              <a:t>1987                                     2002                                        2016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28</a:t>
            </a:r>
            <a:endParaRPr lang="en-CA" dirty="0"/>
          </a:p>
        </p:txBody>
      </p:sp>
      <p:sp>
        <p:nvSpPr>
          <p:cNvPr id="7" name="Freeform 6"/>
          <p:cNvSpPr/>
          <p:nvPr/>
        </p:nvSpPr>
        <p:spPr bwMode="auto">
          <a:xfrm>
            <a:off x="1143000" y="1371600"/>
            <a:ext cx="6323527" cy="2996085"/>
          </a:xfrm>
          <a:custGeom>
            <a:avLst/>
            <a:gdLst>
              <a:gd name="connsiteX0" fmla="*/ 0 w 6323527"/>
              <a:gd name="connsiteY0" fmla="*/ 2996085 h 2996085"/>
              <a:gd name="connsiteX1" fmla="*/ 2421228 w 6323527"/>
              <a:gd name="connsiteY1" fmla="*/ 2158958 h 2996085"/>
              <a:gd name="connsiteX2" fmla="*/ 5228823 w 6323527"/>
              <a:gd name="connsiteY2" fmla="*/ 252885 h 2996085"/>
              <a:gd name="connsiteX3" fmla="*/ 6323527 w 6323527"/>
              <a:gd name="connsiteY3" fmla="*/ 21065 h 2996085"/>
              <a:gd name="connsiteX4" fmla="*/ 6323527 w 6323527"/>
              <a:gd name="connsiteY4" fmla="*/ 21065 h 2996085"/>
              <a:gd name="connsiteX5" fmla="*/ 6323527 w 6323527"/>
              <a:gd name="connsiteY5" fmla="*/ 21065 h 2996085"/>
              <a:gd name="connsiteX6" fmla="*/ 6323527 w 6323527"/>
              <a:gd name="connsiteY6" fmla="*/ 21065 h 299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3527" h="2996085">
                <a:moveTo>
                  <a:pt x="0" y="2996085"/>
                </a:moveTo>
                <a:cubicBezTo>
                  <a:pt x="774879" y="2806121"/>
                  <a:pt x="1549758" y="2616158"/>
                  <a:pt x="2421228" y="2158958"/>
                </a:cubicBezTo>
                <a:cubicBezTo>
                  <a:pt x="3292698" y="1701758"/>
                  <a:pt x="4578440" y="609200"/>
                  <a:pt x="5228823" y="252885"/>
                </a:cubicBezTo>
                <a:cubicBezTo>
                  <a:pt x="5879206" y="-103430"/>
                  <a:pt x="6323527" y="21065"/>
                  <a:pt x="6323527" y="21065"/>
                </a:cubicBezTo>
                <a:lnTo>
                  <a:pt x="6323527" y="21065"/>
                </a:lnTo>
                <a:lnTo>
                  <a:pt x="6323527" y="21065"/>
                </a:lnTo>
                <a:lnTo>
                  <a:pt x="6323527" y="2106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7466527" y="1447016"/>
            <a:ext cx="1073" cy="7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466527" y="1371600"/>
            <a:ext cx="0" cy="3505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1143000" y="4876800"/>
            <a:ext cx="63235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3124200" y="3733800"/>
            <a:ext cx="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5257800" y="2362200"/>
            <a:ext cx="0" cy="25537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1143000" y="1543586"/>
            <a:ext cx="0" cy="419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1143000" y="5734586"/>
            <a:ext cx="6477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1143000" y="5257800"/>
            <a:ext cx="6477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1219200" y="51816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124200" y="51816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257800" y="515691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7466527" y="51816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Line Callout 2 (Border and Accent Bar) 44"/>
          <p:cNvSpPr/>
          <p:nvPr/>
        </p:nvSpPr>
        <p:spPr bwMode="auto">
          <a:xfrm>
            <a:off x="1237323" y="6179981"/>
            <a:ext cx="1125537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0271"/>
              <a:gd name="adj6" fmla="val 25586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CA" sz="12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Ivey-Tsinghua Casebook series</a:t>
            </a:r>
          </a:p>
        </p:txBody>
      </p:sp>
      <p:sp>
        <p:nvSpPr>
          <p:cNvPr id="46" name="Line Callout 2 (Border and Accent Bar) 45"/>
          <p:cNvSpPr/>
          <p:nvPr/>
        </p:nvSpPr>
        <p:spPr bwMode="auto">
          <a:xfrm>
            <a:off x="2696782" y="6147916"/>
            <a:ext cx="1143000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9761"/>
              <a:gd name="adj6" fmla="val 17192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CA" sz="12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1999- Ivey establishes campus in HK</a:t>
            </a:r>
          </a:p>
        </p:txBody>
      </p:sp>
      <p:sp>
        <p:nvSpPr>
          <p:cNvPr id="47" name="Line Callout 2 (Border and Accent Bar) 46"/>
          <p:cNvSpPr/>
          <p:nvPr/>
        </p:nvSpPr>
        <p:spPr bwMode="auto">
          <a:xfrm>
            <a:off x="4117896" y="6003393"/>
            <a:ext cx="1457162" cy="7620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4950"/>
              <a:gd name="adj6" fmla="val 11505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CA" sz="12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Ivey case method workshops in </a:t>
            </a:r>
            <a:r>
              <a:rPr lang="en-CA" sz="12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China (entire period)</a:t>
            </a:r>
            <a:endParaRPr lang="en-CA" sz="1200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8" name="Line Callout 2 (Border and Accent Bar) 47"/>
          <p:cNvSpPr/>
          <p:nvPr/>
        </p:nvSpPr>
        <p:spPr bwMode="auto">
          <a:xfrm>
            <a:off x="5803027" y="5885337"/>
            <a:ext cx="1447800" cy="87522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2701"/>
              <a:gd name="adj6" fmla="val 255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CA" sz="12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Ivey custom workshops for case </a:t>
            </a:r>
            <a:r>
              <a:rPr lang="en-CA" sz="12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centre directors</a:t>
            </a:r>
            <a:endParaRPr lang="en-CA" sz="1200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0" name="Line Callout 2 (Border and Accent Bar) 49"/>
          <p:cNvSpPr/>
          <p:nvPr/>
        </p:nvSpPr>
        <p:spPr bwMode="auto">
          <a:xfrm>
            <a:off x="7528941" y="6026462"/>
            <a:ext cx="1387090" cy="71586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7788"/>
              <a:gd name="adj6" fmla="val -11045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CA" sz="12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Site license model for case sales </a:t>
            </a:r>
            <a:r>
              <a:rPr lang="en-CA" sz="12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initiated</a:t>
            </a:r>
            <a:endParaRPr lang="en-CA" sz="1200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1" name="Line Callout 2 (Border and Accent Bar) 50"/>
          <p:cNvSpPr/>
          <p:nvPr/>
        </p:nvSpPr>
        <p:spPr bwMode="auto">
          <a:xfrm>
            <a:off x="7772400" y="5373173"/>
            <a:ext cx="1371600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834"/>
              <a:gd name="adj6" fmla="val -9187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CA" sz="12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Case writing training contracts instituted</a:t>
            </a:r>
          </a:p>
        </p:txBody>
      </p:sp>
      <p:sp>
        <p:nvSpPr>
          <p:cNvPr id="52" name="Line Callout 3 (Accent Bar) 51"/>
          <p:cNvSpPr/>
          <p:nvPr/>
        </p:nvSpPr>
        <p:spPr bwMode="auto">
          <a:xfrm>
            <a:off x="7886700" y="3980688"/>
            <a:ext cx="1257300" cy="64922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39941"/>
              <a:gd name="adj6" fmla="val -22300"/>
              <a:gd name="adj7" fmla="val 191691"/>
              <a:gd name="adj8" fmla="val -7722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2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Mass translation of Ivey cases</a:t>
            </a:r>
          </a:p>
        </p:txBody>
      </p:sp>
      <p:sp>
        <p:nvSpPr>
          <p:cNvPr id="53" name="Line Callout 3 (Accent Bar) 52"/>
          <p:cNvSpPr/>
          <p:nvPr/>
        </p:nvSpPr>
        <p:spPr bwMode="auto">
          <a:xfrm>
            <a:off x="7772400" y="3001998"/>
            <a:ext cx="1371600" cy="61264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2102"/>
              <a:gd name="adj6" fmla="val -18075"/>
              <a:gd name="adj7" fmla="val 358917"/>
              <a:gd name="adj8" fmla="val -3086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CA" sz="1200" dirty="0">
                <a:solidFill>
                  <a:schemeClr val="tx1"/>
                </a:solidFill>
                <a:latin typeface="Tahoma" pitchFamily="34" charset="0"/>
              </a:rPr>
              <a:t>Chinese language website established</a:t>
            </a:r>
          </a:p>
        </p:txBody>
      </p:sp>
    </p:spTree>
    <p:extLst>
      <p:ext uri="{BB962C8B-B14F-4D97-AF65-F5344CB8AC3E}">
        <p14:creationId xmlns:p14="http://schemas.microsoft.com/office/powerpoint/2010/main" val="40962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401" y="92075"/>
            <a:ext cx="7064061" cy="898525"/>
          </a:xfrm>
        </p:spPr>
        <p:txBody>
          <a:bodyPr/>
          <a:lstStyle/>
          <a:p>
            <a:r>
              <a:rPr lang="en-CA" sz="2800" dirty="0"/>
              <a:t>Selective </a:t>
            </a:r>
            <a:r>
              <a:rPr lang="en-CA" sz="2800" dirty="0" smtClean="0"/>
              <a:t>China-Initiated </a:t>
            </a:r>
            <a:r>
              <a:rPr lang="en-CA" sz="2800" dirty="0"/>
              <a:t>Milestones </a:t>
            </a:r>
            <a:r>
              <a:rPr lang="en-CA" sz="2800" dirty="0" smtClean="0"/>
              <a:t>Re Case Method Introduction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29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6063" y="1143000"/>
            <a:ext cx="8897937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1400" dirty="0" smtClean="0"/>
              <a:t>Stage</a:t>
            </a:r>
          </a:p>
          <a:p>
            <a:pPr marL="0" indent="0">
              <a:buNone/>
            </a:pPr>
            <a:r>
              <a:rPr lang="en-CA" sz="1400" dirty="0"/>
              <a:t> </a:t>
            </a:r>
            <a:r>
              <a:rPr lang="en-CA" sz="1400" dirty="0" smtClean="0"/>
              <a:t> %</a:t>
            </a:r>
            <a:r>
              <a:rPr lang="en-CA" dirty="0" smtClean="0"/>
              <a:t>             </a:t>
            </a:r>
          </a:p>
          <a:p>
            <a:pPr marL="0" indent="0">
              <a:buNone/>
            </a:pPr>
            <a:r>
              <a:rPr lang="en-CA" sz="1400" dirty="0">
                <a:solidFill>
                  <a:prstClr val="black"/>
                </a:solidFill>
              </a:rPr>
              <a:t> </a:t>
            </a:r>
            <a:r>
              <a:rPr lang="en-CA" sz="1400" dirty="0" smtClean="0">
                <a:solidFill>
                  <a:prstClr val="black"/>
                </a:solidFill>
              </a:rPr>
              <a:t>                   Innovators </a:t>
            </a:r>
            <a:r>
              <a:rPr lang="en-CA" sz="1400" dirty="0">
                <a:solidFill>
                  <a:prstClr val="black"/>
                </a:solidFill>
              </a:rPr>
              <a:t>(2.5</a:t>
            </a:r>
            <a:r>
              <a:rPr lang="en-CA" sz="1400" dirty="0" smtClean="0">
                <a:solidFill>
                  <a:prstClr val="black"/>
                </a:solidFill>
              </a:rPr>
              <a:t>%)       Early </a:t>
            </a:r>
            <a:r>
              <a:rPr lang="en-CA" sz="1400" dirty="0">
                <a:solidFill>
                  <a:prstClr val="black"/>
                </a:solidFill>
              </a:rPr>
              <a:t>Adopters(13.5</a:t>
            </a:r>
            <a:r>
              <a:rPr lang="en-CA" sz="1400" dirty="0" smtClean="0">
                <a:solidFill>
                  <a:prstClr val="black"/>
                </a:solidFill>
              </a:rPr>
              <a:t>%)       </a:t>
            </a:r>
            <a:r>
              <a:rPr lang="en-CA" sz="1400" dirty="0">
                <a:solidFill>
                  <a:prstClr val="black"/>
                </a:solidFill>
              </a:rPr>
              <a:t>Early Majority(34%)</a:t>
            </a:r>
            <a:endParaRPr lang="en-CA" dirty="0"/>
          </a:p>
          <a:p>
            <a:pPr marL="0" indent="0">
              <a:buNone/>
            </a:pPr>
            <a:r>
              <a:rPr lang="en-CA" sz="1400" dirty="0" smtClean="0"/>
              <a:t>Time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      </a:t>
            </a:r>
            <a:r>
              <a:rPr lang="en-CA" sz="1200" dirty="0" smtClean="0"/>
              <a:t>1979                                    1987                                   2002                                              2016</a:t>
            </a:r>
          </a:p>
          <a:p>
            <a:pPr marL="0" indent="0">
              <a:buNone/>
            </a:pPr>
            <a:r>
              <a:rPr lang="en-CA" dirty="0" smtClean="0"/>
              <a:t>          </a:t>
            </a:r>
            <a:endParaRPr lang="en-CA" dirty="0"/>
          </a:p>
        </p:txBody>
      </p:sp>
      <p:sp>
        <p:nvSpPr>
          <p:cNvPr id="10" name="Freeform 9"/>
          <p:cNvSpPr/>
          <p:nvPr/>
        </p:nvSpPr>
        <p:spPr bwMode="auto">
          <a:xfrm>
            <a:off x="954402" y="1219202"/>
            <a:ext cx="6624325" cy="2895599"/>
          </a:xfrm>
          <a:custGeom>
            <a:avLst/>
            <a:gdLst>
              <a:gd name="connsiteX0" fmla="*/ 0 w 6323527"/>
              <a:gd name="connsiteY0" fmla="*/ 2996085 h 2996085"/>
              <a:gd name="connsiteX1" fmla="*/ 2421228 w 6323527"/>
              <a:gd name="connsiteY1" fmla="*/ 2158958 h 2996085"/>
              <a:gd name="connsiteX2" fmla="*/ 5228823 w 6323527"/>
              <a:gd name="connsiteY2" fmla="*/ 252885 h 2996085"/>
              <a:gd name="connsiteX3" fmla="*/ 6323527 w 6323527"/>
              <a:gd name="connsiteY3" fmla="*/ 21065 h 2996085"/>
              <a:gd name="connsiteX4" fmla="*/ 6323527 w 6323527"/>
              <a:gd name="connsiteY4" fmla="*/ 21065 h 2996085"/>
              <a:gd name="connsiteX5" fmla="*/ 6323527 w 6323527"/>
              <a:gd name="connsiteY5" fmla="*/ 21065 h 2996085"/>
              <a:gd name="connsiteX6" fmla="*/ 6323527 w 6323527"/>
              <a:gd name="connsiteY6" fmla="*/ 21065 h 299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3527" h="2996085">
                <a:moveTo>
                  <a:pt x="0" y="2996085"/>
                </a:moveTo>
                <a:cubicBezTo>
                  <a:pt x="774879" y="2806121"/>
                  <a:pt x="1549758" y="2616158"/>
                  <a:pt x="2421228" y="2158958"/>
                </a:cubicBezTo>
                <a:cubicBezTo>
                  <a:pt x="3292698" y="1701758"/>
                  <a:pt x="4578440" y="609200"/>
                  <a:pt x="5228823" y="252885"/>
                </a:cubicBezTo>
                <a:cubicBezTo>
                  <a:pt x="5879206" y="-103430"/>
                  <a:pt x="6323527" y="21065"/>
                  <a:pt x="6323527" y="21065"/>
                </a:cubicBezTo>
                <a:lnTo>
                  <a:pt x="6323527" y="21065"/>
                </a:lnTo>
                <a:lnTo>
                  <a:pt x="6323527" y="21065"/>
                </a:lnTo>
                <a:lnTo>
                  <a:pt x="6323527" y="2106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954402" y="4495800"/>
            <a:ext cx="66243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578727" y="1219202"/>
            <a:ext cx="0" cy="32765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124200" y="3505200"/>
            <a:ext cx="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105400" y="2210337"/>
            <a:ext cx="0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954402" y="1600200"/>
            <a:ext cx="0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954402" y="5688169"/>
            <a:ext cx="66243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954402" y="5029200"/>
            <a:ext cx="6624325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066800" y="51054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124200" y="51054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105400" y="51054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578727" y="50292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Line Callout 3 2"/>
          <p:cNvSpPr/>
          <p:nvPr/>
        </p:nvSpPr>
        <p:spPr bwMode="auto">
          <a:xfrm>
            <a:off x="6300678" y="5824021"/>
            <a:ext cx="1143000" cy="981927"/>
          </a:xfrm>
          <a:prstGeom prst="borderCallout3">
            <a:avLst>
              <a:gd name="adj1" fmla="val 18750"/>
              <a:gd name="adj2" fmla="val -446"/>
              <a:gd name="adj3" fmla="val 18750"/>
              <a:gd name="adj4" fmla="val -16667"/>
              <a:gd name="adj5" fmla="val 100000"/>
              <a:gd name="adj6" fmla="val -16667"/>
              <a:gd name="adj7" fmla="val -66862"/>
              <a:gd name="adj8" fmla="val -283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Workshops by </a:t>
            </a:r>
            <a:r>
              <a:rPr kumimoji="0" lang="en-C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Changhui</a:t>
            </a:r>
            <a:r>
              <a: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Zhou at </a:t>
            </a:r>
            <a:r>
              <a:rPr kumimoji="0" lang="en-C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PkU</a:t>
            </a:r>
            <a:r>
              <a:rPr kumimoji="0" lang="en-CA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over 3k profs attended</a:t>
            </a:r>
            <a:endParaRPr kumimoji="0" lang="en-C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Line Callout 3 4"/>
          <p:cNvSpPr/>
          <p:nvPr/>
        </p:nvSpPr>
        <p:spPr bwMode="auto">
          <a:xfrm>
            <a:off x="7760919" y="5350057"/>
            <a:ext cx="1383082" cy="646174"/>
          </a:xfrm>
          <a:prstGeom prst="borderCallout3">
            <a:avLst>
              <a:gd name="adj1" fmla="val 22736"/>
              <a:gd name="adj2" fmla="val 215"/>
              <a:gd name="adj3" fmla="val 18750"/>
              <a:gd name="adj4" fmla="val -16667"/>
              <a:gd name="adj5" fmla="val 64124"/>
              <a:gd name="adj6" fmla="val -12011"/>
              <a:gd name="adj7" fmla="val -43552"/>
              <a:gd name="adj8" fmla="val -7875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CA" sz="1200" dirty="0">
                <a:solidFill>
                  <a:prstClr val="black"/>
                </a:solidFill>
                <a:latin typeface="Tahoma" pitchFamily="34" charset="0"/>
              </a:rPr>
              <a:t>CMCC established to share local cases</a:t>
            </a:r>
          </a:p>
        </p:txBody>
      </p:sp>
      <p:sp>
        <p:nvSpPr>
          <p:cNvPr id="6" name="Line Callout 3 5"/>
          <p:cNvSpPr/>
          <p:nvPr/>
        </p:nvSpPr>
        <p:spPr bwMode="auto">
          <a:xfrm>
            <a:off x="7838987" y="6128304"/>
            <a:ext cx="1219200" cy="612648"/>
          </a:xfrm>
          <a:prstGeom prst="borderCallout3">
            <a:avLst>
              <a:gd name="adj1" fmla="val 16648"/>
              <a:gd name="adj2" fmla="val 1174"/>
              <a:gd name="adj3" fmla="val 18750"/>
              <a:gd name="adj4" fmla="val -16667"/>
              <a:gd name="adj5" fmla="val 100000"/>
              <a:gd name="adj6" fmla="val -16667"/>
              <a:gd name="adj7" fmla="val -175034"/>
              <a:gd name="adj8" fmla="val -4636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CA" sz="1200" dirty="0">
                <a:solidFill>
                  <a:prstClr val="black"/>
                </a:solidFill>
                <a:latin typeface="Tahoma" pitchFamily="34" charset="0"/>
              </a:rPr>
              <a:t>8</a:t>
            </a:r>
            <a:r>
              <a:rPr lang="en-CA" sz="1200" dirty="0" smtClean="0">
                <a:solidFill>
                  <a:prstClr val="black"/>
                </a:solidFill>
                <a:latin typeface="Tahoma" pitchFamily="34" charset="0"/>
              </a:rPr>
              <a:t>0</a:t>
            </a:r>
            <a:r>
              <a:rPr lang="en-CA" sz="1200" dirty="0">
                <a:solidFill>
                  <a:prstClr val="black"/>
                </a:solidFill>
                <a:latin typeface="Tahoma" pitchFamily="34" charset="0"/>
              </a:rPr>
              <a:t>+ b-schools establish case centers</a:t>
            </a:r>
          </a:p>
        </p:txBody>
      </p:sp>
      <p:sp>
        <p:nvSpPr>
          <p:cNvPr id="8" name="Line Callout 2 7"/>
          <p:cNvSpPr/>
          <p:nvPr/>
        </p:nvSpPr>
        <p:spPr bwMode="auto">
          <a:xfrm>
            <a:off x="4307039" y="5940917"/>
            <a:ext cx="1676399" cy="865031"/>
          </a:xfrm>
          <a:prstGeom prst="borderCallout2">
            <a:avLst>
              <a:gd name="adj1" fmla="val 20239"/>
              <a:gd name="adj2" fmla="val 1654"/>
              <a:gd name="adj3" fmla="val 20239"/>
              <a:gd name="adj4" fmla="val -8216"/>
              <a:gd name="adj5" fmla="val -98915"/>
              <a:gd name="adj6" fmla="val 1402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CA" sz="1200" dirty="0">
                <a:solidFill>
                  <a:prstClr val="black"/>
                </a:solidFill>
                <a:latin typeface="Tahoma" pitchFamily="34" charset="0"/>
              </a:rPr>
              <a:t>In collaboration with Ivey, Tsinghua faculty co-edit &amp; publish dozens of casebooks</a:t>
            </a:r>
          </a:p>
        </p:txBody>
      </p:sp>
      <p:sp>
        <p:nvSpPr>
          <p:cNvPr id="11" name="Line Callout 2 10"/>
          <p:cNvSpPr/>
          <p:nvPr/>
        </p:nvSpPr>
        <p:spPr bwMode="auto">
          <a:xfrm>
            <a:off x="2511371" y="5837391"/>
            <a:ext cx="1524000" cy="838200"/>
          </a:xfrm>
          <a:prstGeom prst="borderCallout2">
            <a:avLst>
              <a:gd name="adj1" fmla="val 20287"/>
              <a:gd name="adj2" fmla="val -727"/>
              <a:gd name="adj3" fmla="val 18750"/>
              <a:gd name="adj4" fmla="val -16667"/>
              <a:gd name="adj5" fmla="val -87244"/>
              <a:gd name="adj6" fmla="val 8347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CA" sz="1200" dirty="0">
                <a:solidFill>
                  <a:prstClr val="black"/>
                </a:solidFill>
                <a:latin typeface="Tahoma" pitchFamily="34" charset="0"/>
              </a:rPr>
              <a:t>State Education Committee for MBA programs </a:t>
            </a:r>
            <a:r>
              <a:rPr lang="en-CA" sz="1200" dirty="0">
                <a:solidFill>
                  <a:prstClr val="black"/>
                </a:solidFill>
              </a:rPr>
              <a:t>mandates</a:t>
            </a:r>
            <a:r>
              <a:rPr lang="en-CA" sz="1200" dirty="0">
                <a:solidFill>
                  <a:prstClr val="black"/>
                </a:solidFill>
                <a:latin typeface="Tahoma" pitchFamily="34" charset="0"/>
              </a:rPr>
              <a:t> 25% use of cases</a:t>
            </a:r>
          </a:p>
        </p:txBody>
      </p:sp>
      <p:sp>
        <p:nvSpPr>
          <p:cNvPr id="13" name="Line Callout 2 12"/>
          <p:cNvSpPr/>
          <p:nvPr/>
        </p:nvSpPr>
        <p:spPr bwMode="auto">
          <a:xfrm>
            <a:off x="785734" y="5837391"/>
            <a:ext cx="1330328" cy="685800"/>
          </a:xfrm>
          <a:prstGeom prst="borderCallout2">
            <a:avLst>
              <a:gd name="adj1" fmla="val 20628"/>
              <a:gd name="adj2" fmla="val -588"/>
              <a:gd name="adj3" fmla="val 18750"/>
              <a:gd name="adj4" fmla="val -16667"/>
              <a:gd name="adj5" fmla="val -101585"/>
              <a:gd name="adj6" fmla="val 5304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CA" sz="1200" dirty="0">
                <a:solidFill>
                  <a:prstClr val="black"/>
                </a:solidFill>
              </a:rPr>
              <a:t>Dalian introduces “Case Writing Journal”</a:t>
            </a:r>
            <a:endParaRPr lang="en-CA" sz="12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5" name="Line Callout 2 14"/>
          <p:cNvSpPr/>
          <p:nvPr/>
        </p:nvSpPr>
        <p:spPr bwMode="auto">
          <a:xfrm>
            <a:off x="7651798" y="2762520"/>
            <a:ext cx="1419129" cy="1352281"/>
          </a:xfrm>
          <a:prstGeom prst="borderCallout2">
            <a:avLst>
              <a:gd name="adj1" fmla="val 17798"/>
              <a:gd name="adj2" fmla="val 742"/>
              <a:gd name="adj3" fmla="val 18750"/>
              <a:gd name="adj4" fmla="val -16667"/>
              <a:gd name="adj5" fmla="val 166786"/>
              <a:gd name="adj6" fmla="val -176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CA" sz="1200">
                <a:solidFill>
                  <a:prstClr val="black"/>
                </a:solidFill>
                <a:latin typeface="Tahoma" pitchFamily="34" charset="0"/>
              </a:rPr>
              <a:t>In 2013, Ministry of Education unit visits Ivey for guidance re their plan to set up massive case center</a:t>
            </a:r>
            <a:endParaRPr lang="en-CA" sz="12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898525"/>
          </a:xfrm>
        </p:spPr>
        <p:txBody>
          <a:bodyPr/>
          <a:lstStyle/>
          <a:p>
            <a:r>
              <a:rPr lang="en-CA" dirty="0" smtClean="0"/>
              <a:t>This presentation…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82296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en-CA" sz="2400" kern="0" dirty="0" smtClean="0">
                <a:solidFill>
                  <a:prstClr val="black"/>
                </a:solidFill>
                <a:latin typeface="Tahoma"/>
                <a:cs typeface="Tahoma"/>
              </a:rPr>
              <a:t>Focuses on the promotion of a teaching practice common in the West (the use of the case method) to the East (specifically China)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en-CA" sz="2400" kern="0" dirty="0" smtClean="0">
                <a:solidFill>
                  <a:prstClr val="black"/>
                </a:solidFill>
                <a:latin typeface="Tahoma"/>
                <a:cs typeface="Tahoma"/>
              </a:rPr>
              <a:t>Based on: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kern="0" dirty="0" smtClean="0">
                <a:solidFill>
                  <a:prstClr val="black"/>
                </a:solidFill>
                <a:latin typeface="Tahoma"/>
                <a:cs typeface="Tahoma"/>
              </a:rPr>
              <a:t>16</a:t>
            </a:r>
            <a:r>
              <a:rPr lang="en-CA" sz="2400" kern="0" baseline="30000" dirty="0" smtClean="0">
                <a:solidFill>
                  <a:prstClr val="black"/>
                </a:solidFill>
                <a:latin typeface="Tahoma"/>
                <a:cs typeface="Tahoma"/>
              </a:rPr>
              <a:t>+</a:t>
            </a:r>
            <a:r>
              <a:rPr lang="en-CA" sz="2400" kern="0" dirty="0" smtClean="0">
                <a:solidFill>
                  <a:prstClr val="black"/>
                </a:solidFill>
                <a:latin typeface="Tahoma"/>
                <a:cs typeface="Tahoma"/>
              </a:rPr>
              <a:t> years as Executive Director of Ivey Publishing(IP), the World’s second largest producer and distributor of business cases, and my efforts to internationalize IP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kern="0" dirty="0" smtClean="0">
                <a:solidFill>
                  <a:prstClr val="black"/>
                </a:solidFill>
                <a:latin typeface="Tahoma"/>
                <a:cs typeface="Tahoma"/>
              </a:rPr>
              <a:t>30</a:t>
            </a:r>
            <a:r>
              <a:rPr lang="en-CA" sz="2400" kern="0" baseline="30000" dirty="0">
                <a:solidFill>
                  <a:prstClr val="black"/>
                </a:solidFill>
                <a:latin typeface="Tahoma"/>
                <a:cs typeface="Tahoma"/>
              </a:rPr>
              <a:t>+</a:t>
            </a:r>
            <a:r>
              <a:rPr lang="en-CA" sz="2400" kern="0" dirty="0">
                <a:solidFill>
                  <a:prstClr val="black"/>
                </a:solidFill>
                <a:latin typeface="Tahoma"/>
                <a:cs typeface="Tahoma"/>
              </a:rPr>
              <a:t> years teaching in the </a:t>
            </a:r>
            <a:r>
              <a:rPr lang="en-CA" sz="2400" kern="0" dirty="0" smtClean="0">
                <a:solidFill>
                  <a:prstClr val="black"/>
                </a:solidFill>
                <a:latin typeface="Tahoma"/>
                <a:cs typeface="Tahoma"/>
              </a:rPr>
              <a:t>West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kern="0" dirty="0" smtClean="0">
                <a:solidFill>
                  <a:prstClr val="black"/>
                </a:solidFill>
                <a:latin typeface="Tahoma"/>
                <a:cs typeface="Tahoma"/>
              </a:rPr>
              <a:t>30</a:t>
            </a:r>
            <a:r>
              <a:rPr lang="en-CA" sz="2400" kern="0" baseline="30000" dirty="0" smtClean="0">
                <a:solidFill>
                  <a:prstClr val="black"/>
                </a:solidFill>
                <a:latin typeface="Tahoma"/>
                <a:cs typeface="Tahoma"/>
              </a:rPr>
              <a:t>+</a:t>
            </a:r>
            <a:r>
              <a:rPr lang="en-CA" sz="2400" kern="0" dirty="0" smtClean="0">
                <a:solidFill>
                  <a:prstClr val="black"/>
                </a:solidFill>
                <a:latin typeface="Tahoma"/>
                <a:cs typeface="Tahoma"/>
              </a:rPr>
              <a:t> years of annual visits to China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kern="0" dirty="0" smtClean="0">
                <a:solidFill>
                  <a:prstClr val="black"/>
                </a:solidFill>
                <a:latin typeface="Tahoma"/>
                <a:cs typeface="Tahoma"/>
              </a:rPr>
              <a:t>Utilization </a:t>
            </a:r>
            <a:r>
              <a:rPr lang="en-CA" sz="2400" kern="0" dirty="0">
                <a:solidFill>
                  <a:prstClr val="black"/>
                </a:solidFill>
                <a:latin typeface="Tahoma"/>
                <a:cs typeface="Tahoma"/>
              </a:rPr>
              <a:t>of Rogers’ ‘Diffusion of </a:t>
            </a:r>
            <a:r>
              <a:rPr lang="en-CA" sz="2400" kern="0" dirty="0" smtClean="0">
                <a:solidFill>
                  <a:prstClr val="black"/>
                </a:solidFill>
                <a:latin typeface="Tahoma"/>
                <a:cs typeface="Tahoma"/>
              </a:rPr>
              <a:t>Innovation’ model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kern="0" dirty="0" smtClean="0">
                <a:solidFill>
                  <a:prstClr val="black"/>
                </a:solidFill>
                <a:latin typeface="Tahoma"/>
                <a:cs typeface="Tahoma"/>
              </a:rPr>
              <a:t>Experience writing &gt;40 published teaching cases about business in China</a:t>
            </a:r>
            <a:endParaRPr lang="en-CA" sz="2400" kern="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92075"/>
            <a:ext cx="7315201" cy="898525"/>
          </a:xfrm>
        </p:spPr>
        <p:txBody>
          <a:bodyPr/>
          <a:lstStyle/>
          <a:p>
            <a:r>
              <a:rPr lang="en-CA" dirty="0" smtClean="0"/>
              <a:t>Factors Influencing Adoption of an Innovation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088422"/>
              </p:ext>
            </p:extLst>
          </p:nvPr>
        </p:nvGraphicFramePr>
        <p:xfrm>
          <a:off x="685800" y="1143000"/>
          <a:ext cx="7772400" cy="4394200"/>
        </p:xfrm>
        <a:graphic>
          <a:graphicData uri="http://schemas.openxmlformats.org/drawingml/2006/table">
            <a:tbl>
              <a:tblPr firstRow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Factors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In China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i="1" dirty="0" smtClean="0"/>
                        <a:t>Relative Advantage  </a:t>
                      </a:r>
                      <a:r>
                        <a:rPr lang="en-C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̶  </a:t>
                      </a:r>
                      <a:r>
                        <a:rPr lang="en-CA" dirty="0" smtClean="0"/>
                        <a:t>degree to which it is seen as better than the approach it replaces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Advantages very clear to practicing managers(EMBA)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CA" b="1" i="1" dirty="0" smtClean="0"/>
                        <a:t>Compatibility</a:t>
                      </a:r>
                      <a:r>
                        <a:rPr lang="en-CA" dirty="0" smtClean="0"/>
                        <a:t> </a:t>
                      </a:r>
                      <a:r>
                        <a:rPr lang="en-C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̶</a:t>
                      </a:r>
                      <a:r>
                        <a:rPr lang="en-CA" baseline="0" dirty="0" smtClean="0"/>
                        <a:t>  how consistent is it with the needs of potential adopters?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Some faculty like to be seen as relevant/current with foreign practice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i="1" dirty="0" smtClean="0"/>
                        <a:t>Complexity</a:t>
                      </a:r>
                      <a:r>
                        <a:rPr lang="en-CA" dirty="0" smtClean="0"/>
                        <a:t>  ̶  how difficult it is to understand/use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Easier to understand than to use effectively. Some training is helpful.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i="1" dirty="0" smtClean="0"/>
                        <a:t>Triablility</a:t>
                      </a:r>
                      <a:r>
                        <a:rPr lang="en-CA" dirty="0" smtClean="0"/>
                        <a:t>  ̶  the extent to which it can be tested</a:t>
                      </a:r>
                      <a:r>
                        <a:rPr lang="en-CA" baseline="0" dirty="0" smtClean="0"/>
                        <a:t> before the commitment to adopt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Easy to replace/supplement lectures one by one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i="1" dirty="0" smtClean="0"/>
                        <a:t>Observability</a:t>
                      </a:r>
                      <a:r>
                        <a:rPr lang="en-CA" dirty="0" smtClean="0"/>
                        <a:t>  ̶  extent to which it provides desired results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Teaching ratings/enrollments provide answers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30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18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Will the East vs West Education Models     Converge?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4953000"/>
          </a:xfrm>
        </p:spPr>
        <p:txBody>
          <a:bodyPr/>
          <a:lstStyle/>
          <a:p>
            <a:endParaRPr lang="en-CA" dirty="0" smtClean="0"/>
          </a:p>
          <a:p>
            <a:pPr lvl="1"/>
            <a:r>
              <a:rPr lang="en-CA" sz="2400" dirty="0" smtClean="0"/>
              <a:t>Never completely; and any rapid convergence would require a rethink of existing practices.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Should </a:t>
            </a:r>
            <a:r>
              <a:rPr lang="en-CA" sz="32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they converge</a:t>
            </a:r>
            <a:r>
              <a:rPr lang="en-CA" sz="3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0" indent="0">
              <a:buNone/>
            </a:pPr>
            <a:endParaRPr lang="en-CA" sz="32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CA" sz="2400" dirty="0" smtClean="0">
                <a:solidFill>
                  <a:prstClr val="black"/>
                </a:solidFill>
              </a:rPr>
              <a:t>No. It would be ethnocentric for us to assume so. China, and its individual professors, can decide the extent to which they will, or won’t, borrow from the West. </a:t>
            </a:r>
            <a:endParaRPr lang="en-CA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31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01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92075"/>
            <a:ext cx="6418263" cy="703659"/>
          </a:xfrm>
        </p:spPr>
        <p:txBody>
          <a:bodyPr/>
          <a:lstStyle/>
          <a:p>
            <a:pPr algn="ctr"/>
            <a:r>
              <a:rPr lang="en-CA" dirty="0"/>
              <a:t>Diffusion of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181636"/>
            <a:ext cx="8819591" cy="5676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1600" dirty="0" smtClean="0"/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en-CA" sz="1600" dirty="0" smtClean="0"/>
              <a:t> </a:t>
            </a:r>
          </a:p>
          <a:p>
            <a:pPr marL="0" indent="0">
              <a:buNone/>
            </a:pPr>
            <a:endParaRPr lang="en-CA" sz="1600" dirty="0" smtClean="0"/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endParaRPr lang="en-CA" sz="1600" dirty="0" smtClean="0"/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endParaRPr lang="en-CA" sz="1600" dirty="0" smtClean="0"/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en-CA" sz="1100" dirty="0" smtClean="0"/>
              <a:t>  </a:t>
            </a:r>
          </a:p>
          <a:p>
            <a:pPr marL="0" indent="0">
              <a:buNone/>
            </a:pPr>
            <a:endParaRPr lang="en-CA" sz="1100" dirty="0" smtClean="0"/>
          </a:p>
          <a:p>
            <a:pPr marL="0" indent="0">
              <a:buNone/>
            </a:pPr>
            <a:endParaRPr lang="en-CA" sz="1600" dirty="0" smtClean="0"/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endParaRPr lang="en-CA" sz="1600" dirty="0" smtClean="0"/>
          </a:p>
          <a:p>
            <a:pPr marL="0" indent="0">
              <a:buNone/>
            </a:pPr>
            <a:r>
              <a:rPr lang="en-CA" sz="1600" dirty="0" smtClean="0"/>
              <a:t>         </a:t>
            </a:r>
            <a:r>
              <a:rPr lang="en-CA" sz="1200" dirty="0" smtClean="0"/>
              <a:t>1979 </a:t>
            </a:r>
            <a:r>
              <a:rPr lang="en-CA" sz="1600" dirty="0" smtClean="0"/>
              <a:t>              </a:t>
            </a:r>
            <a:r>
              <a:rPr lang="en-CA" sz="1200" dirty="0" smtClean="0"/>
              <a:t>1987                 2002                           2016</a:t>
            </a:r>
            <a:endParaRPr lang="en-CA" sz="1200" dirty="0"/>
          </a:p>
          <a:p>
            <a:pPr marL="0" indent="0">
              <a:buNone/>
            </a:pPr>
            <a:r>
              <a:rPr lang="en-CA" sz="1100" dirty="0" smtClean="0"/>
              <a:t> </a:t>
            </a:r>
            <a:r>
              <a:rPr lang="en-CA" sz="1600" dirty="0" smtClean="0"/>
              <a:t>            </a:t>
            </a:r>
            <a:r>
              <a:rPr lang="en-CA" sz="1100" dirty="0" smtClean="0"/>
              <a:t> </a:t>
            </a:r>
            <a:r>
              <a:rPr lang="en-CA" sz="1600" dirty="0" smtClean="0"/>
              <a:t>                   </a:t>
            </a:r>
            <a:endParaRPr lang="en-CA" sz="1100" dirty="0"/>
          </a:p>
          <a:p>
            <a:pPr marL="0" indent="0">
              <a:buNone/>
            </a:pPr>
            <a:endParaRPr lang="en-CA" sz="1600" dirty="0" smtClean="0"/>
          </a:p>
          <a:p>
            <a:pPr marL="0" indent="0">
              <a:buNone/>
            </a:pPr>
            <a:r>
              <a:rPr lang="en-CA" sz="1600" dirty="0"/>
              <a:t> </a:t>
            </a:r>
            <a:r>
              <a:rPr lang="en-CA" sz="1600" dirty="0" smtClean="0"/>
              <a:t>       Source: </a:t>
            </a:r>
            <a:r>
              <a:rPr lang="en-CA" sz="1600" dirty="0"/>
              <a:t>Rogers, E. M. </a:t>
            </a:r>
            <a:r>
              <a:rPr lang="en-CA" sz="1600" dirty="0" smtClean="0"/>
              <a:t>(1962). </a:t>
            </a:r>
            <a:r>
              <a:rPr lang="en-CA" sz="1600" i="1" dirty="0"/>
              <a:t>Diffusion of innovations</a:t>
            </a:r>
            <a:r>
              <a:rPr lang="en-CA" sz="1600" dirty="0"/>
              <a:t>. New York: Free Press of Glencoe                    </a:t>
            </a:r>
            <a:r>
              <a:rPr lang="en-CA" sz="1600" dirty="0" smtClean="0"/>
              <a:t>	     His theory explains how, why, and at what rate new </a:t>
            </a:r>
            <a:r>
              <a:rPr lang="en-CA" sz="1600" dirty="0"/>
              <a:t>ideas and </a:t>
            </a:r>
            <a:r>
              <a:rPr lang="en-CA" sz="1600" dirty="0" smtClean="0"/>
              <a:t>technology	      	     spread through cultures. </a:t>
            </a:r>
            <a:endParaRPr lang="en-CA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4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134"/>
          <a:stretch/>
        </p:blipFill>
        <p:spPr>
          <a:xfrm>
            <a:off x="912254" y="1181635"/>
            <a:ext cx="8077200" cy="370305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912254" y="1150050"/>
            <a:ext cx="0" cy="464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12254" y="5798250"/>
            <a:ext cx="815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12254" y="4953000"/>
            <a:ext cx="815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43000" y="4953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438400" y="4953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505200" y="4953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105400" y="4953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814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92075"/>
            <a:ext cx="6875463" cy="898525"/>
          </a:xfrm>
        </p:spPr>
        <p:txBody>
          <a:bodyPr/>
          <a:lstStyle/>
          <a:p>
            <a:r>
              <a:rPr lang="en-CA" dirty="0" smtClean="0"/>
              <a:t>East-West Models of Business Education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482256"/>
              </p:ext>
            </p:extLst>
          </p:nvPr>
        </p:nvGraphicFramePr>
        <p:xfrm>
          <a:off x="3200400" y="933953"/>
          <a:ext cx="5638800" cy="4857247"/>
        </p:xfrm>
        <a:graphic>
          <a:graphicData uri="http://schemas.openxmlformats.org/drawingml/2006/table">
            <a:tbl>
              <a:tblPr firstRow="1" bandRow="1"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North America/ W. Europe</a:t>
                      </a:r>
                      <a:endParaRPr lang="en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China</a:t>
                      </a:r>
                      <a:endParaRPr lang="en-C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Individual professors</a:t>
                      </a: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student</a:t>
                      </a:r>
                      <a:endParaRPr kumimoji="0" lang="en-C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Site license </a:t>
                      </a:r>
                    </a:p>
                    <a:p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Existing supply adequate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Want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Mixed</a:t>
                      </a:r>
                    </a:p>
                    <a:p>
                      <a:endParaRPr lang="en-CA" sz="1600" dirty="0" smtClean="0"/>
                    </a:p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Modest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2-3 courses per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3-3</a:t>
                      </a:r>
                      <a:r>
                        <a:rPr kumimoji="0" lang="en-CA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Mixed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Very high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High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Low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Mixed</a:t>
                      </a:r>
                    </a:p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Low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Mixed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Extremely low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5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85797"/>
              </p:ext>
            </p:extLst>
          </p:nvPr>
        </p:nvGraphicFramePr>
        <p:xfrm>
          <a:off x="228600" y="1513840"/>
          <a:ext cx="2971800" cy="4277360"/>
        </p:xfrm>
        <a:graphic>
          <a:graphicData uri="http://schemas.openxmlformats.org/drawingml/2006/table">
            <a:tbl>
              <a:tblPr firstRow="1" bandRow="1"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Case distribution</a:t>
                      </a:r>
                    </a:p>
                    <a:p>
                      <a:endParaRPr lang="en-C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Local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faculty with PhD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Importance attached to performance 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classroom teaching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Average teaching 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Emphasis on lecturing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Cost of books</a:t>
                      </a:r>
                      <a:endParaRPr lang="en-C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Daily prep required by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Average undergrad tuition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7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6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599" y="92076"/>
            <a:ext cx="7408863" cy="625474"/>
          </a:xfrm>
        </p:spPr>
        <p:txBody>
          <a:bodyPr/>
          <a:lstStyle/>
          <a:p>
            <a:r>
              <a:rPr lang="en-CA" dirty="0" smtClean="0"/>
              <a:t>Case Method vs Lecture</a:t>
            </a:r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23330" y="761999"/>
            <a:ext cx="358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CA" kern="0" dirty="0" smtClean="0"/>
              <a:t>Case Method </a:t>
            </a:r>
          </a:p>
          <a:p>
            <a:pPr marL="0" indent="0">
              <a:buFontTx/>
              <a:buNone/>
            </a:pPr>
            <a:endParaRPr lang="en-CA" kern="0" dirty="0" smtClean="0"/>
          </a:p>
          <a:p>
            <a:pPr marL="0" indent="0">
              <a:buFontTx/>
              <a:buNone/>
            </a:pPr>
            <a:endParaRPr lang="en-CA" kern="0" dirty="0" smtClean="0"/>
          </a:p>
          <a:p>
            <a:pPr marL="0" indent="0">
              <a:buFontTx/>
              <a:buNone/>
            </a:pPr>
            <a:endParaRPr lang="en-CA" kern="0" dirty="0" smtClean="0"/>
          </a:p>
          <a:p>
            <a:pPr marL="0" indent="0">
              <a:buFontTx/>
              <a:buNone/>
            </a:pPr>
            <a:endParaRPr lang="en-CA" kern="0" dirty="0" smtClean="0"/>
          </a:p>
          <a:p>
            <a:pPr marL="0" indent="0">
              <a:buFontTx/>
              <a:buNone/>
            </a:pPr>
            <a:endParaRPr lang="en-CA" kern="0" dirty="0" smtClean="0"/>
          </a:p>
          <a:p>
            <a:pPr marL="0" indent="0">
              <a:buFontTx/>
              <a:buNone/>
            </a:pPr>
            <a:endParaRPr lang="en-CA" kern="0" dirty="0" smtClean="0"/>
          </a:p>
          <a:p>
            <a:pPr marL="0" indent="0">
              <a:buFontTx/>
              <a:buNone/>
            </a:pPr>
            <a:endParaRPr lang="en-CA" kern="0" dirty="0" smtClean="0"/>
          </a:p>
          <a:p>
            <a:pPr marL="0" indent="0">
              <a:buFontTx/>
              <a:buNone/>
            </a:pPr>
            <a:endParaRPr lang="en-CA" kern="0" dirty="0" smtClean="0"/>
          </a:p>
          <a:p>
            <a:pPr marL="0" indent="0">
              <a:buFontTx/>
              <a:buNone/>
            </a:pPr>
            <a:r>
              <a:rPr lang="en-CA" kern="0" dirty="0" smtClean="0"/>
              <a:t> 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1730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Lecture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7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19" t="44792" r="45021" b="10417"/>
          <a:stretch/>
        </p:blipFill>
        <p:spPr>
          <a:xfrm>
            <a:off x="1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Teach with Cases?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u="sng" dirty="0" smtClean="0"/>
              <a:t>Student Reasons</a:t>
            </a:r>
          </a:p>
          <a:p>
            <a:pPr lvl="0"/>
            <a:r>
              <a:rPr lang="en-CA" dirty="0" smtClean="0">
                <a:solidFill>
                  <a:prstClr val="black"/>
                </a:solidFill>
              </a:rPr>
              <a:t>Engages students; they retain learning longer</a:t>
            </a:r>
          </a:p>
          <a:p>
            <a:pPr lvl="0"/>
            <a:r>
              <a:rPr lang="en-CA" dirty="0" smtClean="0">
                <a:solidFill>
                  <a:prstClr val="black"/>
                </a:solidFill>
              </a:rPr>
              <a:t>Develops their decision making skills, and critical thinking skills, making them better future leaders</a:t>
            </a:r>
          </a:p>
          <a:p>
            <a:pPr lvl="0"/>
            <a:r>
              <a:rPr lang="en-CA" dirty="0" smtClean="0">
                <a:solidFill>
                  <a:prstClr val="black"/>
                </a:solidFill>
              </a:rPr>
              <a:t>100% of top MBA-schools use cases (on average for about one-third of class sessions)</a:t>
            </a:r>
          </a:p>
          <a:p>
            <a:pPr marL="0" lvl="0" indent="0">
              <a:buNone/>
            </a:pPr>
            <a:r>
              <a:rPr lang="en-CA" u="sng" dirty="0" smtClean="0">
                <a:solidFill>
                  <a:prstClr val="black"/>
                </a:solidFill>
              </a:rPr>
              <a:t>Professor Reasons</a:t>
            </a:r>
          </a:p>
          <a:p>
            <a:pPr lvl="0"/>
            <a:r>
              <a:rPr lang="en-CA" dirty="0" smtClean="0">
                <a:solidFill>
                  <a:prstClr val="black"/>
                </a:solidFill>
              </a:rPr>
              <a:t>It’s </a:t>
            </a:r>
            <a:r>
              <a:rPr lang="en-CA" u="sng" dirty="0" smtClean="0">
                <a:solidFill>
                  <a:prstClr val="black"/>
                </a:solidFill>
              </a:rPr>
              <a:t>not</a:t>
            </a:r>
            <a:r>
              <a:rPr lang="en-CA" dirty="0" smtClean="0">
                <a:solidFill>
                  <a:prstClr val="black"/>
                </a:solidFill>
              </a:rPr>
              <a:t> boring!</a:t>
            </a:r>
          </a:p>
          <a:p>
            <a:pPr lvl="0"/>
            <a:r>
              <a:rPr lang="en-CA" u="sng" dirty="0" smtClean="0">
                <a:solidFill>
                  <a:prstClr val="black"/>
                </a:solidFill>
              </a:rPr>
              <a:t>You</a:t>
            </a:r>
            <a:r>
              <a:rPr lang="en-CA" dirty="0" smtClean="0">
                <a:solidFill>
                  <a:prstClr val="black"/>
                </a:solidFill>
              </a:rPr>
              <a:t> learn when teaching a case</a:t>
            </a:r>
          </a:p>
          <a:p>
            <a:pPr lvl="0"/>
            <a:r>
              <a:rPr lang="en-CA" dirty="0" smtClean="0">
                <a:solidFill>
                  <a:prstClr val="black"/>
                </a:solidFill>
              </a:rPr>
              <a:t>MOOCs will reduce the need for b-school lecturers</a:t>
            </a:r>
          </a:p>
          <a:p>
            <a:pPr lvl="0"/>
            <a:r>
              <a:rPr lang="en-CA" dirty="0" smtClean="0">
                <a:solidFill>
                  <a:prstClr val="black"/>
                </a:solidFill>
              </a:rPr>
              <a:t>Can be easily linked to models/frameworks/theories</a:t>
            </a:r>
            <a:endParaRPr lang="en-CA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CA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CA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2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Ivey has long been active in Greater China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/>
              <a:t>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/>
              <a:t>Teaching</a:t>
            </a:r>
            <a:endParaRPr lang="en-CA" sz="2400" dirty="0"/>
          </a:p>
          <a:p>
            <a:r>
              <a:rPr lang="en-CA" dirty="0"/>
              <a:t>First North American business to establish </a:t>
            </a:r>
            <a:r>
              <a:rPr lang="en-CA" dirty="0" smtClean="0"/>
              <a:t>a degree </a:t>
            </a:r>
            <a:r>
              <a:rPr lang="en-CA" dirty="0"/>
              <a:t>program </a:t>
            </a:r>
            <a:r>
              <a:rPr lang="en-CA" dirty="0" smtClean="0"/>
              <a:t>campus there (in HK)</a:t>
            </a:r>
            <a:endParaRPr lang="en-CA" dirty="0"/>
          </a:p>
          <a:p>
            <a:r>
              <a:rPr lang="en-CA" dirty="0" smtClean="0"/>
              <a:t>Extensive case </a:t>
            </a:r>
            <a:r>
              <a:rPr lang="en-CA" dirty="0"/>
              <a:t>study writing </a:t>
            </a:r>
            <a:r>
              <a:rPr lang="en-CA" dirty="0" smtClean="0"/>
              <a:t>(and distribution, via </a:t>
            </a:r>
            <a:r>
              <a:rPr lang="en-CA" dirty="0"/>
              <a:t>Ivey Publishing)</a:t>
            </a:r>
          </a:p>
          <a:p>
            <a:r>
              <a:rPr lang="en-CA" dirty="0" smtClean="0"/>
              <a:t>From 1984-94 </a:t>
            </a:r>
            <a:r>
              <a:rPr lang="en-CA" dirty="0"/>
              <a:t>via CIDA-sponsored “China Project” with Tsinghua’s School of Economics and </a:t>
            </a:r>
            <a:r>
              <a:rPr lang="en-CA" dirty="0" smtClean="0"/>
              <a:t>Management, and 2 other Chinese b-schools.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06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Slate">
      <a:dk1>
        <a:sysClr val="windowText" lastClr="000000"/>
      </a:dk1>
      <a:lt1>
        <a:sysClr val="window" lastClr="FFFFFF"/>
      </a:lt1>
      <a:dk2>
        <a:srgbClr val="433838"/>
      </a:dk2>
      <a:lt2>
        <a:srgbClr val="D8D8DC"/>
      </a:lt2>
      <a:accent1>
        <a:srgbClr val="9AA977"/>
      </a:accent1>
      <a:accent2>
        <a:srgbClr val="7BA8A9"/>
      </a:accent2>
      <a:accent3>
        <a:srgbClr val="907E8C"/>
      </a:accent3>
      <a:accent4>
        <a:srgbClr val="6AA07E"/>
      </a:accent4>
      <a:accent5>
        <a:srgbClr val="A5826D"/>
      </a:accent5>
      <a:accent6>
        <a:srgbClr val="BAB5A6"/>
      </a:accent6>
      <a:hlink>
        <a:srgbClr val="50797A"/>
      </a:hlink>
      <a:folHlink>
        <a:srgbClr val="806268"/>
      </a:folHlink>
    </a:clrScheme>
    <a:fontScheme name="Office Theme">
      <a:majorFont>
        <a:latin typeface="Times New Roman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19801</TotalTime>
  <Words>2320</Words>
  <Application>Microsoft Office PowerPoint</Application>
  <PresentationFormat>On-screen Show (4:3)</PresentationFormat>
  <Paragraphs>330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Tahoma</vt:lpstr>
      <vt:lpstr>Times New Roman</vt:lpstr>
      <vt:lpstr>Wingdings</vt:lpstr>
      <vt:lpstr>Office Theme</vt:lpstr>
      <vt:lpstr>The Transferability of Western Business Education to the East*</vt:lpstr>
      <vt:lpstr>Objectives of the JMS Call For Papers</vt:lpstr>
      <vt:lpstr>This presentation…</vt:lpstr>
      <vt:lpstr>Diffusion of Innovation</vt:lpstr>
      <vt:lpstr>East-West Models of Business Education</vt:lpstr>
      <vt:lpstr>Case Method vs Lecture</vt:lpstr>
      <vt:lpstr>Lecture</vt:lpstr>
      <vt:lpstr>Why Teach with Cases?</vt:lpstr>
      <vt:lpstr>Background</vt:lpstr>
      <vt:lpstr>Cont’d.</vt:lpstr>
      <vt:lpstr>Evolving Perspectives of the Tsinghua Dean</vt:lpstr>
      <vt:lpstr>Phase I of China Project</vt:lpstr>
      <vt:lpstr>What worked?  </vt:lpstr>
      <vt:lpstr>Phase II of China Project</vt:lpstr>
      <vt:lpstr>Cont’d.</vt:lpstr>
      <vt:lpstr>Initiatives</vt:lpstr>
      <vt:lpstr>Cont’d.</vt:lpstr>
      <vt:lpstr>Examples</vt:lpstr>
      <vt:lpstr>     Casebook Series Presentation to Premier Zhu Rongji</vt:lpstr>
      <vt:lpstr>Ivey Casebooks(in Chinese or English) via Chinese Commercial Publishers, cumulative</vt:lpstr>
      <vt:lpstr>Cont’d.</vt:lpstr>
      <vt:lpstr>Cont’d.</vt:lpstr>
      <vt:lpstr>Cont’d.</vt:lpstr>
      <vt:lpstr>    Chinese Government is Embracing the Case Method</vt:lpstr>
      <vt:lpstr>Progress</vt:lpstr>
      <vt:lpstr>Insights in Case Studies from the East</vt:lpstr>
      <vt:lpstr>   Yet, Broad-Based Adoption of the Case Method Has Been Slow in Many B-Schools. Why?</vt:lpstr>
      <vt:lpstr>Selective Ivey Case-Related Milestones Re China Case Method Introduction</vt:lpstr>
      <vt:lpstr>Selective China-Initiated Milestones Re Case Method Introduction</vt:lpstr>
      <vt:lpstr>Factors Influencing Adoption of an Innovation</vt:lpstr>
      <vt:lpstr>    Will the East vs West Education Models     Converge?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Move Towards the Middle: Dismantling the Rice Paper Ceiling</dc:title>
  <dc:creator>Beamish</dc:creator>
  <cp:lastModifiedBy>van den Berg, Christopher</cp:lastModifiedBy>
  <cp:revision>302</cp:revision>
  <cp:lastPrinted>2018-08-03T15:43:34Z</cp:lastPrinted>
  <dcterms:created xsi:type="dcterms:W3CDTF">1601-01-01T00:00:00Z</dcterms:created>
  <dcterms:modified xsi:type="dcterms:W3CDTF">2020-08-28T19:30:06Z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TC010690261033</vt:lpwstr>
  </property>
</Properties>
</file>