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8" r:id="rId4"/>
  </p:sldMasterIdLst>
  <p:notesMasterIdLst>
    <p:notesMasterId r:id="rId21"/>
  </p:notesMasterIdLst>
  <p:handoutMasterIdLst>
    <p:handoutMasterId r:id="rId22"/>
  </p:handoutMasterIdLst>
  <p:sldIdLst>
    <p:sldId id="268" r:id="rId5"/>
    <p:sldId id="786" r:id="rId6"/>
    <p:sldId id="783" r:id="rId7"/>
    <p:sldId id="784" r:id="rId8"/>
    <p:sldId id="785" r:id="rId9"/>
    <p:sldId id="773" r:id="rId10"/>
    <p:sldId id="774" r:id="rId11"/>
    <p:sldId id="776" r:id="rId12"/>
    <p:sldId id="777" r:id="rId13"/>
    <p:sldId id="778" r:id="rId14"/>
    <p:sldId id="779" r:id="rId15"/>
    <p:sldId id="780" r:id="rId16"/>
    <p:sldId id="781" r:id="rId17"/>
    <p:sldId id="782" r:id="rId18"/>
    <p:sldId id="771" r:id="rId19"/>
    <p:sldId id="50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F5F2622-66DF-45A8-AE31-E1360ABBB3C7}">
          <p14:sldIdLst>
            <p14:sldId id="268"/>
            <p14:sldId id="786"/>
            <p14:sldId id="783"/>
            <p14:sldId id="784"/>
            <p14:sldId id="785"/>
            <p14:sldId id="773"/>
            <p14:sldId id="774"/>
            <p14:sldId id="776"/>
            <p14:sldId id="777"/>
            <p14:sldId id="778"/>
            <p14:sldId id="779"/>
            <p14:sldId id="780"/>
            <p14:sldId id="781"/>
            <p14:sldId id="782"/>
            <p14:sldId id="771"/>
            <p14:sldId id="505"/>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orge, Jake" initials="GJ" lastIdx="28" clrIdx="0">
    <p:extLst>
      <p:ext uri="{19B8F6BF-5375-455C-9EA6-DF929625EA0E}">
        <p15:presenceInfo xmlns:p15="http://schemas.microsoft.com/office/powerpoint/2012/main" userId="S-1-5-21-530382873-534002363-142223018-49129" providerId="AD"/>
      </p:ext>
    </p:extLst>
  </p:cmAuthor>
  <p:cmAuthor id="2" name="Munafo, Abbie" initials="MA" lastIdx="48" clrIdx="1">
    <p:extLst>
      <p:ext uri="{19B8F6BF-5375-455C-9EA6-DF929625EA0E}">
        <p15:presenceInfo xmlns:p15="http://schemas.microsoft.com/office/powerpoint/2012/main" userId="S-1-5-21-530382873-534002363-142223018-50689" providerId="AD"/>
      </p:ext>
    </p:extLst>
  </p:cmAuthor>
  <p:cmAuthor id="3" name="Farias, Brenda" initials="FB" lastIdx="3" clrIdx="2">
    <p:extLst>
      <p:ext uri="{19B8F6BF-5375-455C-9EA6-DF929625EA0E}">
        <p15:presenceInfo xmlns:p15="http://schemas.microsoft.com/office/powerpoint/2012/main" userId="S-1-5-21-530382873-534002363-142223018-58386" providerId="AD"/>
      </p:ext>
    </p:extLst>
  </p:cmAuthor>
  <p:cmAuthor id="4" name="Kevin Steinberg" initials="KS" lastIdx="1" clrIdx="3">
    <p:extLst>
      <p:ext uri="{19B8F6BF-5375-455C-9EA6-DF929625EA0E}">
        <p15:presenceInfo xmlns:p15="http://schemas.microsoft.com/office/powerpoint/2012/main" userId="Kevin Steinberg" providerId="None"/>
      </p:ext>
    </p:extLst>
  </p:cmAuthor>
  <p:cmAuthor id="5" name="Geoff Brigham" initials="GB" lastIdx="1" clrIdx="4">
    <p:extLst>
      <p:ext uri="{19B8F6BF-5375-455C-9EA6-DF929625EA0E}">
        <p15:presenceInfo xmlns:p15="http://schemas.microsoft.com/office/powerpoint/2012/main" userId="S::GBrigham@misoenergy.org::54b8a389-2f64-41bf-9998-57c0965c53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6412"/>
    <a:srgbClr val="000000"/>
    <a:srgbClr val="AE78D6"/>
    <a:srgbClr val="FBFBFB"/>
    <a:srgbClr val="E5F1F3"/>
    <a:srgbClr val="CCEFF5"/>
    <a:srgbClr val="94A62A"/>
    <a:srgbClr val="5A5A5A"/>
    <a:srgbClr val="FFFFFF"/>
    <a:srgbClr val="37BA9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83" autoAdjust="0"/>
    <p:restoredTop sz="91905" autoAdjust="0"/>
  </p:normalViewPr>
  <p:slideViewPr>
    <p:cSldViewPr snapToGrid="0" snapToObjects="1">
      <p:cViewPr varScale="1">
        <p:scale>
          <a:sx n="87" d="100"/>
          <a:sy n="87" d="100"/>
        </p:scale>
        <p:origin x="90" y="456"/>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44" d="100"/>
          <a:sy n="44" d="100"/>
        </p:scale>
        <p:origin x="2796" y="4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22BEDBF-4B1A-D14B-B2E8-86B124685FB2}" type="datetimeFigureOut">
              <a:rPr lang="en-US" smtClean="0"/>
              <a:t>10/28/2020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FD8B14C-3EA3-324D-8C14-8036283303BC}" type="slidenum">
              <a:rPr lang="en-US" smtClean="0"/>
              <a:t>‹#›</a:t>
            </a:fld>
            <a:endParaRPr lang="en-US" dirty="0"/>
          </a:p>
        </p:txBody>
      </p:sp>
    </p:spTree>
    <p:extLst>
      <p:ext uri="{BB962C8B-B14F-4D97-AF65-F5344CB8AC3E}">
        <p14:creationId xmlns:p14="http://schemas.microsoft.com/office/powerpoint/2010/main" val="35694278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4E22F6-37B7-784B-978A-F085B1D6F4AC}" type="datetimeFigureOut">
              <a:rPr lang="en-US" smtClean="0"/>
              <a:t>10/28/2020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1D8E7A-F6DA-5A4C-BF56-6CCEDAF8B339}" type="slidenum">
              <a:rPr lang="en-US" smtClean="0"/>
              <a:t>‹#›</a:t>
            </a:fld>
            <a:endParaRPr lang="en-US" dirty="0"/>
          </a:p>
        </p:txBody>
      </p:sp>
    </p:spTree>
    <p:extLst>
      <p:ext uri="{BB962C8B-B14F-4D97-AF65-F5344CB8AC3E}">
        <p14:creationId xmlns:p14="http://schemas.microsoft.com/office/powerpoint/2010/main" val="416226557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1D8E7A-F6DA-5A4C-BF56-6CCEDAF8B339}" type="slidenum">
              <a:rPr lang="en-US" smtClean="0"/>
              <a:t>5</a:t>
            </a:fld>
            <a:endParaRPr lang="en-US" dirty="0"/>
          </a:p>
        </p:txBody>
      </p:sp>
    </p:spTree>
    <p:extLst>
      <p:ext uri="{BB962C8B-B14F-4D97-AF65-F5344CB8AC3E}">
        <p14:creationId xmlns:p14="http://schemas.microsoft.com/office/powerpoint/2010/main" val="4083433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1D8E7A-F6DA-5A4C-BF56-6CCEDAF8B339}" type="slidenum">
              <a:rPr lang="en-US" smtClean="0"/>
              <a:t>15</a:t>
            </a:fld>
            <a:endParaRPr lang="en-US" dirty="0"/>
          </a:p>
        </p:txBody>
      </p:sp>
    </p:spTree>
    <p:extLst>
      <p:ext uri="{BB962C8B-B14F-4D97-AF65-F5344CB8AC3E}">
        <p14:creationId xmlns:p14="http://schemas.microsoft.com/office/powerpoint/2010/main" val="2488658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1D8E7A-F6DA-5A4C-BF56-6CCEDAF8B339}" type="slidenum">
              <a:rPr lang="en-US" smtClean="0"/>
              <a:t>16</a:t>
            </a:fld>
            <a:endParaRPr lang="en-US" dirty="0"/>
          </a:p>
        </p:txBody>
      </p:sp>
    </p:spTree>
    <p:extLst>
      <p:ext uri="{BB962C8B-B14F-4D97-AF65-F5344CB8AC3E}">
        <p14:creationId xmlns:p14="http://schemas.microsoft.com/office/powerpoint/2010/main" val="26726290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mailto:Mrothleder@caiso.com" TargetMode="External"/><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hyperlink" Target="mailto:wlasher@ercot.com" TargetMode="External"/><Relationship Id="rId5" Type="http://schemas.openxmlformats.org/officeDocument/2006/relationships/hyperlink" Target="mailto:rdoying@misoenergy.org" TargetMode="External"/><Relationship Id="rId4" Type="http://schemas.openxmlformats.org/officeDocument/2006/relationships/hyperlink" Target="mailto:swright@misoenergy.org" TargetMode="Externa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mailto:swright@misoenergy.org" TargetMode="External"/><Relationship Id="rId2" Type="http://schemas.openxmlformats.org/officeDocument/2006/relationships/hyperlink" Target="mailto:Mrothleder@caiso.com" TargetMode="External"/><Relationship Id="rId1" Type="http://schemas.openxmlformats.org/officeDocument/2006/relationships/slideMaster" Target="../slideMasters/slideMaster1.xml"/><Relationship Id="rId5" Type="http://schemas.openxmlformats.org/officeDocument/2006/relationships/hyperlink" Target="mailto:wlasher@ercot.com" TargetMode="External"/><Relationship Id="rId4" Type="http://schemas.openxmlformats.org/officeDocument/2006/relationships/hyperlink" Target="mailto:rdoying@misoenergy.org"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hyperlink" Target="mailto:Mrothleder@caiso.com" TargetMode="External"/><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hyperlink" Target="mailto:wlasher@ercot.com" TargetMode="External"/><Relationship Id="rId5" Type="http://schemas.openxmlformats.org/officeDocument/2006/relationships/hyperlink" Target="mailto:rdoying@misoenergy.org" TargetMode="External"/><Relationship Id="rId4" Type="http://schemas.openxmlformats.org/officeDocument/2006/relationships/hyperlink" Target="mailto:swright@misoenergy.org" TargetMode="External"/></Relationships>
</file>

<file path=ppt/slideLayouts/_rels/slideLayout21.xml.rels><?xml version="1.0" encoding="UTF-8" standalone="yes"?>
<Relationships xmlns="http://schemas.openxmlformats.org/package/2006/relationships"><Relationship Id="rId3" Type="http://schemas.openxmlformats.org/officeDocument/2006/relationships/hyperlink" Target="mailto:swright@misoenergy.org" TargetMode="External"/><Relationship Id="rId2" Type="http://schemas.openxmlformats.org/officeDocument/2006/relationships/hyperlink" Target="mailto:Mrothleder@caiso.com" TargetMode="External"/><Relationship Id="rId1" Type="http://schemas.openxmlformats.org/officeDocument/2006/relationships/slideMaster" Target="../slideMasters/slideMaster1.xml"/><Relationship Id="rId5" Type="http://schemas.openxmlformats.org/officeDocument/2006/relationships/hyperlink" Target="mailto:wlasher@ercot.com" TargetMode="External"/><Relationship Id="rId4" Type="http://schemas.openxmlformats.org/officeDocument/2006/relationships/hyperlink" Target="mailto:rdoying@misoenergy.org" TargetMode="Externa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mailto:Mrothleder@caiso.com" TargetMode="External"/><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hyperlink" Target="mailto:wlasher@ercot.com" TargetMode="External"/><Relationship Id="rId5" Type="http://schemas.openxmlformats.org/officeDocument/2006/relationships/hyperlink" Target="mailto:rdoying@misoenergy.org" TargetMode="External"/><Relationship Id="rId4" Type="http://schemas.openxmlformats.org/officeDocument/2006/relationships/hyperlink" Target="mailto:swright@misoenergy.org" TargetMode="Externa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mailto:swright@misoenergy.org" TargetMode="External"/><Relationship Id="rId2" Type="http://schemas.openxmlformats.org/officeDocument/2006/relationships/hyperlink" Target="mailto:Mrothleder@caiso.com" TargetMode="External"/><Relationship Id="rId1" Type="http://schemas.openxmlformats.org/officeDocument/2006/relationships/slideMaster" Target="../slideMasters/slideMaster1.xml"/><Relationship Id="rId5" Type="http://schemas.openxmlformats.org/officeDocument/2006/relationships/hyperlink" Target="mailto:wlasher@ercot.com" TargetMode="External"/><Relationship Id="rId4" Type="http://schemas.openxmlformats.org/officeDocument/2006/relationships/hyperlink" Target="mailto:rdoying@misoenergy.org"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Slide">
    <p:bg>
      <p:bgPr>
        <a:solidFill>
          <a:srgbClr val="002B54"/>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609600" y="6280229"/>
            <a:ext cx="9388510" cy="338554"/>
          </a:xfrm>
          <a:prstGeom prst="rect">
            <a:avLst/>
          </a:prstGeom>
        </p:spPr>
        <p:txBody>
          <a:bodyPr/>
          <a:lstStyle/>
          <a:p>
            <a:r>
              <a:rPr lang="en-US" dirty="0"/>
              <a:t>Brattle</a:t>
            </a:r>
          </a:p>
        </p:txBody>
      </p:sp>
      <p:sp>
        <p:nvSpPr>
          <p:cNvPr id="4" name="Slide Number Placeholder 3"/>
          <p:cNvSpPr>
            <a:spLocks noGrp="1"/>
          </p:cNvSpPr>
          <p:nvPr>
            <p:ph type="sldNum" sz="quarter" idx="11"/>
          </p:nvPr>
        </p:nvSpPr>
        <p:spPr/>
        <p:txBody>
          <a:bodyPr/>
          <a:lstStyle>
            <a:lvl1pPr>
              <a:defRPr>
                <a:solidFill>
                  <a:schemeClr val="tx1">
                    <a:lumMod val="50000"/>
                    <a:lumOff val="50000"/>
                  </a:schemeClr>
                </a:solidFill>
              </a:defRPr>
            </a:lvl1pPr>
          </a:lstStyle>
          <a:p>
            <a:fld id="{590DAB12-68F0-43F3-9CAA-0DFBA7404834}" type="slidenum">
              <a:rPr lang="en-US" smtClean="0"/>
              <a:pPr/>
              <a:t>‹#›</a:t>
            </a:fld>
            <a:endParaRPr lang="en-US" dirty="0"/>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7802" b="8010"/>
          <a:stretch/>
        </p:blipFill>
        <p:spPr>
          <a:xfrm>
            <a:off x="0" y="0"/>
            <a:ext cx="12192000" cy="6841067"/>
          </a:xfrm>
          <a:prstGeom prst="rect">
            <a:avLst/>
          </a:prstGeom>
        </p:spPr>
      </p:pic>
      <p:cxnSp>
        <p:nvCxnSpPr>
          <p:cNvPr id="8" name="Straight Connector 7"/>
          <p:cNvCxnSpPr/>
          <p:nvPr userDrawn="1"/>
        </p:nvCxnSpPr>
        <p:spPr>
          <a:xfrm>
            <a:off x="610134" y="3858796"/>
            <a:ext cx="1812897" cy="0"/>
          </a:xfrm>
          <a:prstGeom prst="line">
            <a:avLst/>
          </a:prstGeom>
          <a:ln w="25400">
            <a:solidFill>
              <a:srgbClr val="DEDEDE"/>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hasCustomPrompt="1"/>
          </p:nvPr>
        </p:nvSpPr>
        <p:spPr>
          <a:xfrm>
            <a:off x="609600" y="511278"/>
            <a:ext cx="10972800" cy="3347222"/>
          </a:xfrm>
        </p:spPr>
        <p:txBody>
          <a:bodyPr lIns="0" bIns="457200" anchor="b">
            <a:normAutofit/>
          </a:bodyPr>
          <a:lstStyle>
            <a:lvl1pPr>
              <a:lnSpc>
                <a:spcPct val="90000"/>
              </a:lnSpc>
              <a:defRPr sz="6000" b="1">
                <a:solidFill>
                  <a:schemeClr val="bg1"/>
                </a:solidFill>
                <a:latin typeface="+mj-lt"/>
              </a:defRPr>
            </a:lvl1pPr>
            <a:lvl2pPr>
              <a:defRPr b="1">
                <a:solidFill>
                  <a:schemeClr val="bg1"/>
                </a:solidFill>
                <a:latin typeface="+mj-lt"/>
              </a:defRPr>
            </a:lvl2pPr>
            <a:lvl3pPr>
              <a:defRPr b="1">
                <a:solidFill>
                  <a:schemeClr val="bg1"/>
                </a:solidFill>
                <a:latin typeface="+mj-lt"/>
              </a:defRPr>
            </a:lvl3pPr>
            <a:lvl4pPr>
              <a:defRPr b="1">
                <a:solidFill>
                  <a:schemeClr val="bg1"/>
                </a:solidFill>
                <a:latin typeface="+mj-lt"/>
              </a:defRPr>
            </a:lvl4pPr>
            <a:lvl5pPr>
              <a:defRPr b="1">
                <a:solidFill>
                  <a:schemeClr val="bg1"/>
                </a:solidFill>
                <a:latin typeface="+mj-lt"/>
              </a:defRPr>
            </a:lvl5pPr>
          </a:lstStyle>
          <a:p>
            <a:pPr lvl="0"/>
            <a:r>
              <a:rPr lang="en-US" dirty="0"/>
              <a:t>Presentation Title</a:t>
            </a:r>
          </a:p>
        </p:txBody>
      </p:sp>
      <p:sp>
        <p:nvSpPr>
          <p:cNvPr id="6" name="Text Placeholder 5"/>
          <p:cNvSpPr>
            <a:spLocks noGrp="1"/>
          </p:cNvSpPr>
          <p:nvPr>
            <p:ph type="body" sz="quarter" idx="20" hasCustomPrompt="1"/>
          </p:nvPr>
        </p:nvSpPr>
        <p:spPr>
          <a:xfrm>
            <a:off x="608921" y="3858499"/>
            <a:ext cx="7924121" cy="694645"/>
          </a:xfrm>
        </p:spPr>
        <p:txBody>
          <a:bodyPr lIns="0" tIns="274320">
            <a:noAutofit/>
          </a:bodyPr>
          <a:lstStyle>
            <a:lvl1pPr>
              <a:defRPr sz="1800" b="1">
                <a:solidFill>
                  <a:schemeClr val="bg1"/>
                </a:solidFill>
                <a:latin typeface="Calibri" panose="020F0502020204030204" pitchFamily="34" charset="0"/>
                <a:cs typeface="Calibri" panose="020F0502020204030204" pitchFamily="34" charset="0"/>
              </a:defRPr>
            </a:lvl1pPr>
          </a:lstStyle>
          <a:p>
            <a:pPr lvl="0"/>
            <a:r>
              <a:rPr lang="en-US" dirty="0"/>
              <a:t>June 3, 2020</a:t>
            </a: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39400" y="5891314"/>
            <a:ext cx="1143000" cy="316401"/>
          </a:xfrm>
          <a:prstGeom prst="rect">
            <a:avLst/>
          </a:prstGeom>
        </p:spPr>
      </p:pic>
      <p:sp>
        <p:nvSpPr>
          <p:cNvPr id="7" name="Text Placeholder 6"/>
          <p:cNvSpPr>
            <a:spLocks noGrp="1"/>
          </p:cNvSpPr>
          <p:nvPr>
            <p:ph type="body" sz="quarter" idx="23" hasCustomPrompt="1"/>
          </p:nvPr>
        </p:nvSpPr>
        <p:spPr>
          <a:xfrm>
            <a:off x="609600" y="4697413"/>
            <a:ext cx="3657600" cy="422275"/>
          </a:xfrm>
        </p:spPr>
        <p:txBody>
          <a:bodyPr tIns="91440">
            <a:noAutofit/>
          </a:bodyPr>
          <a:lstStyle>
            <a:lvl1pPr>
              <a:defRPr sz="1600" b="1" i="0" cap="all" spc="50" baseline="0">
                <a:solidFill>
                  <a:schemeClr val="accent2"/>
                </a:solidFill>
                <a:latin typeface="Calibri" panose="020F0502020204030204" pitchFamily="34" charset="0"/>
                <a:cs typeface="Calibri" panose="020F0502020204030204" pitchFamily="34" charset="0"/>
              </a:defRPr>
            </a:lvl1pPr>
          </a:lstStyle>
          <a:p>
            <a:pPr lvl="0"/>
            <a:r>
              <a:rPr lang="en-US" dirty="0"/>
              <a:t>Presented by</a:t>
            </a:r>
          </a:p>
        </p:txBody>
      </p:sp>
      <p:sp>
        <p:nvSpPr>
          <p:cNvPr id="17" name="Text Placeholder 6"/>
          <p:cNvSpPr>
            <a:spLocks noGrp="1"/>
          </p:cNvSpPr>
          <p:nvPr>
            <p:ph type="body" sz="quarter" idx="24" hasCustomPrompt="1"/>
          </p:nvPr>
        </p:nvSpPr>
        <p:spPr>
          <a:xfrm>
            <a:off x="4875442" y="4697413"/>
            <a:ext cx="3657600" cy="422275"/>
          </a:xfrm>
        </p:spPr>
        <p:txBody>
          <a:bodyPr tIns="91440">
            <a:noAutofit/>
          </a:bodyPr>
          <a:lstStyle>
            <a:lvl1pPr>
              <a:defRPr sz="1600" b="1" i="0" cap="all" spc="50" baseline="0">
                <a:solidFill>
                  <a:schemeClr val="accent2"/>
                </a:solidFill>
                <a:latin typeface="Calibri" panose="020F0502020204030204" pitchFamily="34" charset="0"/>
                <a:cs typeface="Calibri" panose="020F0502020204030204" pitchFamily="34" charset="0"/>
              </a:defRPr>
            </a:lvl1pPr>
          </a:lstStyle>
          <a:p>
            <a:pPr lvl="0"/>
            <a:r>
              <a:rPr lang="en-US" dirty="0"/>
              <a:t>Presented For</a:t>
            </a:r>
          </a:p>
        </p:txBody>
      </p:sp>
      <p:sp>
        <p:nvSpPr>
          <p:cNvPr id="18" name="Text Placeholder 17"/>
          <p:cNvSpPr>
            <a:spLocks noGrp="1"/>
          </p:cNvSpPr>
          <p:nvPr>
            <p:ph type="body" sz="quarter" idx="25"/>
          </p:nvPr>
        </p:nvSpPr>
        <p:spPr>
          <a:xfrm>
            <a:off x="609600" y="5189538"/>
            <a:ext cx="3657600" cy="982662"/>
          </a:xfrm>
        </p:spPr>
        <p:txBody>
          <a:bodyPr tIns="0">
            <a:normAutofit/>
          </a:bodyPr>
          <a:lstStyle>
            <a:lvl1pPr>
              <a:defRPr sz="2200">
                <a:solidFill>
                  <a:schemeClr val="bg1"/>
                </a:solidFill>
                <a:latin typeface="Calibri" panose="020F0502020204030204" pitchFamily="34" charset="0"/>
                <a:cs typeface="Calibri" panose="020F0502020204030204" pitchFamily="34" charset="0"/>
              </a:defRPr>
            </a:lvl1pPr>
          </a:lstStyle>
          <a:p>
            <a:pPr lvl="0"/>
            <a:r>
              <a:rPr lang="en-US" dirty="0"/>
              <a:t>Edit Master text styles</a:t>
            </a:r>
          </a:p>
        </p:txBody>
      </p:sp>
      <p:sp>
        <p:nvSpPr>
          <p:cNvPr id="20" name="Text Placeholder 17"/>
          <p:cNvSpPr>
            <a:spLocks noGrp="1"/>
          </p:cNvSpPr>
          <p:nvPr>
            <p:ph type="body" sz="quarter" idx="26"/>
          </p:nvPr>
        </p:nvSpPr>
        <p:spPr>
          <a:xfrm>
            <a:off x="4875442" y="5189538"/>
            <a:ext cx="3647768" cy="982662"/>
          </a:xfrm>
        </p:spPr>
        <p:txBody>
          <a:bodyPr tIns="0">
            <a:normAutofit/>
          </a:bodyPr>
          <a:lstStyle>
            <a:lvl1pPr>
              <a:defRPr sz="2200">
                <a:solidFill>
                  <a:schemeClr val="bg1"/>
                </a:solidFill>
                <a:latin typeface="Calibri" panose="020F0502020204030204" pitchFamily="34" charset="0"/>
                <a:cs typeface="Calibri" panose="020F0502020204030204" pitchFamily="34" charset="0"/>
              </a:defRPr>
            </a:lvl1pPr>
          </a:lstStyle>
          <a:p>
            <a:pPr lvl="0"/>
            <a:r>
              <a:rPr lang="en-US" dirty="0"/>
              <a:t>Edit Master text styles</a:t>
            </a:r>
          </a:p>
        </p:txBody>
      </p:sp>
    </p:spTree>
    <p:extLst>
      <p:ext uri="{BB962C8B-B14F-4D97-AF65-F5344CB8AC3E}">
        <p14:creationId xmlns:p14="http://schemas.microsoft.com/office/powerpoint/2010/main" val="27026994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iorities__ALL">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1057" y="-594"/>
            <a:ext cx="12193057" cy="6858594"/>
          </a:xfrm>
          <a:prstGeom prst="rect">
            <a:avLst/>
          </a:prstGeom>
        </p:spPr>
      </p:pic>
      <p:sp>
        <p:nvSpPr>
          <p:cNvPr id="6" name="Rectangle 5"/>
          <p:cNvSpPr/>
          <p:nvPr userDrawn="1"/>
        </p:nvSpPr>
        <p:spPr>
          <a:xfrm>
            <a:off x="-1057" y="-966"/>
            <a:ext cx="12192000" cy="6858000"/>
          </a:xfrm>
          <a:prstGeom prst="rect">
            <a:avLst/>
          </a:prstGeom>
          <a:gradFill>
            <a:gsLst>
              <a:gs pos="100000">
                <a:schemeClr val="tx2">
                  <a:alpha val="70000"/>
                </a:schemeClr>
              </a:gs>
              <a:gs pos="2000">
                <a:schemeClr val="tx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userDrawn="1"/>
        </p:nvSpPr>
        <p:spPr>
          <a:xfrm>
            <a:off x="4371975" y="1903567"/>
            <a:ext cx="1318260" cy="131826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Footer Placeholder 11"/>
          <p:cNvSpPr>
            <a:spLocks noGrp="1"/>
          </p:cNvSpPr>
          <p:nvPr>
            <p:ph type="ftr" sz="quarter" idx="10"/>
          </p:nvPr>
        </p:nvSpPr>
        <p:spPr>
          <a:xfrm>
            <a:off x="609600" y="6280229"/>
            <a:ext cx="9388510" cy="338554"/>
          </a:xfrm>
          <a:prstGeom prst="rect">
            <a:avLst/>
          </a:prstGeom>
        </p:spPr>
        <p:txBody>
          <a:bodyPr/>
          <a:lstStyle>
            <a:lvl1pPr>
              <a:defRPr>
                <a:solidFill>
                  <a:schemeClr val="tx1">
                    <a:lumMod val="25000"/>
                    <a:lumOff val="75000"/>
                  </a:schemeClr>
                </a:solidFill>
              </a:defRPr>
            </a:lvl1pPr>
          </a:lstStyle>
          <a:p>
            <a:r>
              <a:rPr lang="en-US" dirty="0"/>
              <a:t>Privileged and Confidential. Prepared at the Request of Counsel.</a:t>
            </a:r>
          </a:p>
        </p:txBody>
      </p:sp>
      <p:sp>
        <p:nvSpPr>
          <p:cNvPr id="15" name="Slide Number Placeholder 14"/>
          <p:cNvSpPr>
            <a:spLocks noGrp="1"/>
          </p:cNvSpPr>
          <p:nvPr>
            <p:ph type="sldNum" sz="quarter" idx="11"/>
          </p:nvPr>
        </p:nvSpPr>
        <p:spPr/>
        <p:txBody>
          <a:bodyPr/>
          <a:lstStyle>
            <a:lvl1pPr>
              <a:defRPr>
                <a:solidFill>
                  <a:schemeClr val="tx1">
                    <a:lumMod val="10000"/>
                    <a:lumOff val="90000"/>
                  </a:schemeClr>
                </a:solidFill>
              </a:defRPr>
            </a:lvl1pPr>
          </a:lstStyle>
          <a:p>
            <a:r>
              <a:rPr lang="en-US" b="0" dirty="0"/>
              <a:t>Brattle.com | </a:t>
            </a:r>
            <a:fld id="{590DAB12-68F0-43F3-9CAA-0DFBA7404834}" type="slidenum">
              <a:rPr lang="en-US" smtClean="0"/>
              <a:pPr/>
              <a:t>‹#›</a:t>
            </a:fld>
            <a:endParaRPr lang="en-US" dirty="0"/>
          </a:p>
        </p:txBody>
      </p:sp>
      <p:sp>
        <p:nvSpPr>
          <p:cNvPr id="19" name="Text Placeholder 18"/>
          <p:cNvSpPr>
            <a:spLocks noGrp="1"/>
          </p:cNvSpPr>
          <p:nvPr>
            <p:ph type="body" sz="quarter" idx="12" hasCustomPrompt="1"/>
          </p:nvPr>
        </p:nvSpPr>
        <p:spPr>
          <a:xfrm>
            <a:off x="609600" y="1"/>
            <a:ext cx="10972800" cy="5772150"/>
          </a:xfrm>
        </p:spPr>
        <p:txBody>
          <a:bodyPr anchor="ctr">
            <a:normAutofit/>
          </a:bodyPr>
          <a:lstStyle>
            <a:lvl1pPr algn="ctr">
              <a:defRPr sz="5000">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dirty="0"/>
              <a:t>Quote Slide</a:t>
            </a:r>
          </a:p>
        </p:txBody>
      </p:sp>
    </p:spTree>
    <p:extLst>
      <p:ext uri="{BB962C8B-B14F-4D97-AF65-F5344CB8AC3E}">
        <p14:creationId xmlns:p14="http://schemas.microsoft.com/office/powerpoint/2010/main" val="3121318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5" name="Rectangle 4"/>
          <p:cNvSpPr/>
          <p:nvPr userDrawn="1"/>
        </p:nvSpPr>
        <p:spPr>
          <a:xfrm flipV="1">
            <a:off x="0" y="0"/>
            <a:ext cx="12218670" cy="6858000"/>
          </a:xfrm>
          <a:prstGeom prst="rect">
            <a:avLst/>
          </a:prstGeom>
          <a:gradFill>
            <a:gsLst>
              <a:gs pos="100000">
                <a:schemeClr val="tx2">
                  <a:alpha val="70000"/>
                </a:schemeClr>
              </a:gs>
              <a:gs pos="2000">
                <a:schemeClr val="tx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dirty="0"/>
          </a:p>
        </p:txBody>
      </p:sp>
      <p:sp>
        <p:nvSpPr>
          <p:cNvPr id="6" name="Title 1"/>
          <p:cNvSpPr>
            <a:spLocks noGrp="1"/>
          </p:cNvSpPr>
          <p:nvPr>
            <p:ph type="title"/>
          </p:nvPr>
        </p:nvSpPr>
        <p:spPr>
          <a:xfrm>
            <a:off x="609600" y="856921"/>
            <a:ext cx="10972800" cy="743280"/>
          </a:xfrm>
        </p:spPr>
        <p:txBody>
          <a:bodyPr>
            <a:spAutoFit/>
          </a:bodyPr>
          <a:lstStyle>
            <a:lvl1pPr>
              <a:lnSpc>
                <a:spcPct val="90000"/>
              </a:lnSpc>
              <a:defRPr>
                <a:solidFill>
                  <a:schemeClr val="bg1"/>
                </a:solidFill>
              </a:defRPr>
            </a:lvl1pPr>
          </a:lstStyle>
          <a:p>
            <a:endParaRPr lang="en-US" dirty="0"/>
          </a:p>
        </p:txBody>
      </p:sp>
      <p:sp>
        <p:nvSpPr>
          <p:cNvPr id="8" name="Text Placeholder 12"/>
          <p:cNvSpPr>
            <a:spLocks noGrp="1"/>
          </p:cNvSpPr>
          <p:nvPr>
            <p:ph type="body" sz="quarter" idx="13" hasCustomPrompt="1"/>
          </p:nvPr>
        </p:nvSpPr>
        <p:spPr>
          <a:xfrm>
            <a:off x="609600" y="241368"/>
            <a:ext cx="10972800" cy="615553"/>
          </a:xfrm>
        </p:spPr>
        <p:txBody>
          <a:bodyPr wrap="square" anchor="b" anchorCtr="0">
            <a:spAutoFit/>
          </a:bodyPr>
          <a:lstStyle>
            <a:lvl1pPr>
              <a:defRPr sz="1600" b="1" i="0" cap="all" spc="100" baseline="0">
                <a:solidFill>
                  <a:schemeClr val="accent2"/>
                </a:solidFill>
                <a:latin typeface="Calibri" panose="020F0502020204030204" pitchFamily="34" charset="0"/>
              </a:defRPr>
            </a:lvl1pPr>
            <a:lvl5pPr>
              <a:defRPr>
                <a:solidFill>
                  <a:schemeClr val="accent2">
                    <a:lumMod val="60000"/>
                    <a:lumOff val="40000"/>
                  </a:schemeClr>
                </a:solidFill>
              </a:defRPr>
            </a:lvl5pPr>
          </a:lstStyle>
          <a:p>
            <a:pPr lvl="0"/>
            <a:r>
              <a:rPr lang="en-US" dirty="0"/>
              <a:t>Section title</a:t>
            </a:r>
          </a:p>
        </p:txBody>
      </p:sp>
      <p:sp>
        <p:nvSpPr>
          <p:cNvPr id="2" name="Footer Placeholder 1"/>
          <p:cNvSpPr>
            <a:spLocks noGrp="1"/>
          </p:cNvSpPr>
          <p:nvPr>
            <p:ph type="ftr" sz="quarter" idx="14"/>
          </p:nvPr>
        </p:nvSpPr>
        <p:spPr>
          <a:xfrm>
            <a:off x="609600" y="6280229"/>
            <a:ext cx="9388510" cy="338554"/>
          </a:xfrm>
          <a:prstGeom prst="rect">
            <a:avLst/>
          </a:prstGeom>
        </p:spPr>
        <p:txBody>
          <a:bodyPr/>
          <a:lstStyle>
            <a:lvl1pPr>
              <a:defRPr>
                <a:solidFill>
                  <a:schemeClr val="tx1">
                    <a:lumMod val="25000"/>
                    <a:lumOff val="75000"/>
                  </a:schemeClr>
                </a:solidFill>
              </a:defRPr>
            </a:lvl1pPr>
          </a:lstStyle>
          <a:p>
            <a:r>
              <a:rPr lang="en-US" dirty="0"/>
              <a:t>Privileged and Confidential. Prepared at the Request of Counsel.</a:t>
            </a:r>
          </a:p>
        </p:txBody>
      </p:sp>
      <p:sp>
        <p:nvSpPr>
          <p:cNvPr id="9" name="Slide Number Placeholder 8"/>
          <p:cNvSpPr>
            <a:spLocks noGrp="1"/>
          </p:cNvSpPr>
          <p:nvPr>
            <p:ph type="sldNum" sz="quarter" idx="15"/>
          </p:nvPr>
        </p:nvSpPr>
        <p:spPr/>
        <p:txBody>
          <a:bodyPr/>
          <a:lstStyle>
            <a:lvl1pPr>
              <a:defRPr>
                <a:solidFill>
                  <a:schemeClr val="tx1">
                    <a:lumMod val="10000"/>
                    <a:lumOff val="90000"/>
                  </a:schemeClr>
                </a:solidFill>
              </a:defRPr>
            </a:lvl1pPr>
          </a:lstStyle>
          <a:p>
            <a:r>
              <a:rPr lang="en-US" b="0" dirty="0"/>
              <a:t>Brattle.com | </a:t>
            </a:r>
            <a:fld id="{590DAB12-68F0-43F3-9CAA-0DFBA7404834}" type="slidenum">
              <a:rPr lang="en-US" smtClean="0"/>
              <a:pPr/>
              <a:t>‹#›</a:t>
            </a:fld>
            <a:endParaRPr lang="en-US" dirty="0"/>
          </a:p>
        </p:txBody>
      </p:sp>
    </p:spTree>
    <p:extLst>
      <p:ext uri="{BB962C8B-B14F-4D97-AF65-F5344CB8AC3E}">
        <p14:creationId xmlns:p14="http://schemas.microsoft.com/office/powerpoint/2010/main" val="41211918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eatured Principal">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t="16376" b="52658"/>
          <a:stretch/>
        </p:blipFill>
        <p:spPr>
          <a:xfrm>
            <a:off x="0" y="0"/>
            <a:ext cx="12200118" cy="2520778"/>
          </a:xfrm>
          <a:prstGeom prst="rect">
            <a:avLst/>
          </a:prstGeom>
          <a:solidFill>
            <a:schemeClr val="bg1"/>
          </a:solidFill>
        </p:spPr>
      </p:pic>
      <p:sp>
        <p:nvSpPr>
          <p:cNvPr id="15" name="Rectangle 14"/>
          <p:cNvSpPr/>
          <p:nvPr userDrawn="1"/>
        </p:nvSpPr>
        <p:spPr>
          <a:xfrm>
            <a:off x="0" y="-1"/>
            <a:ext cx="12200118" cy="2514601"/>
          </a:xfrm>
          <a:prstGeom prst="rect">
            <a:avLst/>
          </a:prstGeom>
          <a:solidFill>
            <a:srgbClr val="0D3B7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Freeform 17"/>
          <p:cNvSpPr/>
          <p:nvPr userDrawn="1"/>
        </p:nvSpPr>
        <p:spPr>
          <a:xfrm>
            <a:off x="-163625" y="1"/>
            <a:ext cx="5250434" cy="2665539"/>
          </a:xfrm>
          <a:custGeom>
            <a:avLst/>
            <a:gdLst>
              <a:gd name="connsiteX0" fmla="*/ 509705 w 5250434"/>
              <a:gd name="connsiteY0" fmla="*/ 0 h 2665539"/>
              <a:gd name="connsiteX1" fmla="*/ 4445151 w 5250434"/>
              <a:gd name="connsiteY1" fmla="*/ 0 h 2665539"/>
              <a:gd name="connsiteX2" fmla="*/ 5250434 w 5250434"/>
              <a:gd name="connsiteY2" fmla="*/ 2663631 h 2665539"/>
              <a:gd name="connsiteX3" fmla="*/ 5250434 w 5250434"/>
              <a:gd name="connsiteY3" fmla="*/ 2665539 h 2665539"/>
              <a:gd name="connsiteX4" fmla="*/ 0 w 5250434"/>
              <a:gd name="connsiteY4" fmla="*/ 2665539 h 2665539"/>
              <a:gd name="connsiteX5" fmla="*/ 0 w 5250434"/>
              <a:gd name="connsiteY5" fmla="*/ 2663631 h 2665539"/>
              <a:gd name="connsiteX6" fmla="*/ 1314988 w 5250434"/>
              <a:gd name="connsiteY6" fmla="*/ 2663631 h 2665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50434" h="2665539">
                <a:moveTo>
                  <a:pt x="509705" y="0"/>
                </a:moveTo>
                <a:lnTo>
                  <a:pt x="4445151" y="0"/>
                </a:lnTo>
                <a:lnTo>
                  <a:pt x="5250434" y="2663631"/>
                </a:lnTo>
                <a:lnTo>
                  <a:pt x="5250434" y="2665539"/>
                </a:lnTo>
                <a:lnTo>
                  <a:pt x="0" y="2665539"/>
                </a:lnTo>
                <a:lnTo>
                  <a:pt x="0" y="2663631"/>
                </a:lnTo>
                <a:lnTo>
                  <a:pt x="1314988" y="2663631"/>
                </a:lnTo>
                <a:close/>
              </a:path>
            </a:pathLst>
          </a:cu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Picture Placeholder 120"/>
          <p:cNvSpPr>
            <a:spLocks noGrp="1"/>
          </p:cNvSpPr>
          <p:nvPr>
            <p:ph type="pic" sz="quarter" idx="16"/>
          </p:nvPr>
        </p:nvSpPr>
        <p:spPr>
          <a:xfrm>
            <a:off x="482441" y="-1"/>
            <a:ext cx="4502809" cy="2826611"/>
          </a:xfrm>
          <a:custGeom>
            <a:avLst/>
            <a:gdLst>
              <a:gd name="connsiteX0" fmla="*/ 0 w 4470914"/>
              <a:gd name="connsiteY0" fmla="*/ 0 h 2806590"/>
              <a:gd name="connsiteX1" fmla="*/ 3622410 w 4470914"/>
              <a:gd name="connsiteY1" fmla="*/ 0 h 2806590"/>
              <a:gd name="connsiteX2" fmla="*/ 4470914 w 4470914"/>
              <a:gd name="connsiteY2" fmla="*/ 2806590 h 2806590"/>
              <a:gd name="connsiteX3" fmla="*/ 848504 w 4470914"/>
              <a:gd name="connsiteY3" fmla="*/ 2806590 h 2806590"/>
            </a:gdLst>
            <a:ahLst/>
            <a:cxnLst>
              <a:cxn ang="0">
                <a:pos x="connsiteX0" y="connsiteY0"/>
              </a:cxn>
              <a:cxn ang="0">
                <a:pos x="connsiteX1" y="connsiteY1"/>
              </a:cxn>
              <a:cxn ang="0">
                <a:pos x="connsiteX2" y="connsiteY2"/>
              </a:cxn>
              <a:cxn ang="0">
                <a:pos x="connsiteX3" y="connsiteY3"/>
              </a:cxn>
            </a:cxnLst>
            <a:rect l="l" t="t" r="r" b="b"/>
            <a:pathLst>
              <a:path w="4470914" h="2806590">
                <a:moveTo>
                  <a:pt x="0" y="0"/>
                </a:moveTo>
                <a:lnTo>
                  <a:pt x="3622410" y="0"/>
                </a:lnTo>
                <a:lnTo>
                  <a:pt x="4470914" y="2806590"/>
                </a:lnTo>
                <a:lnTo>
                  <a:pt x="848504" y="2806590"/>
                </a:lnTo>
                <a:close/>
              </a:path>
            </a:pathLst>
          </a:custGeom>
        </p:spPr>
        <p:txBody>
          <a:bodyPr wrap="square" anchor="ctr">
            <a:noAutofit/>
          </a:bodyPr>
          <a:lstStyle>
            <a:lvl1pPr algn="ctr">
              <a:defRPr>
                <a:solidFill>
                  <a:schemeClr val="bg1"/>
                </a:solidFill>
              </a:defRPr>
            </a:lvl1pPr>
          </a:lstStyle>
          <a:p>
            <a:r>
              <a:rPr lang="en-US" dirty="0"/>
              <a:t>Click icon to add picture</a:t>
            </a:r>
          </a:p>
        </p:txBody>
      </p:sp>
      <p:cxnSp>
        <p:nvCxnSpPr>
          <p:cNvPr id="19" name="Straight Connector 18"/>
          <p:cNvCxnSpPr/>
          <p:nvPr userDrawn="1"/>
        </p:nvCxnSpPr>
        <p:spPr>
          <a:xfrm>
            <a:off x="5343398" y="928864"/>
            <a:ext cx="2286000" cy="0"/>
          </a:xfrm>
          <a:prstGeom prst="line">
            <a:avLst/>
          </a:prstGeom>
          <a:ln w="25400">
            <a:solidFill>
              <a:srgbClr val="FFFFFF">
                <a:alpha val="50000"/>
              </a:srgbClr>
            </a:solidFill>
          </a:ln>
        </p:spPr>
        <p:style>
          <a:lnRef idx="1">
            <a:schemeClr val="accent1"/>
          </a:lnRef>
          <a:fillRef idx="0">
            <a:schemeClr val="accent1"/>
          </a:fillRef>
          <a:effectRef idx="0">
            <a:schemeClr val="accent1"/>
          </a:effectRef>
          <a:fontRef idx="minor">
            <a:schemeClr val="tx1"/>
          </a:fontRef>
        </p:style>
      </p:cxnSp>
      <p:sp>
        <p:nvSpPr>
          <p:cNvPr id="20" name="Title 1"/>
          <p:cNvSpPr>
            <a:spLocks noGrp="1"/>
          </p:cNvSpPr>
          <p:nvPr>
            <p:ph type="title" hasCustomPrompt="1"/>
          </p:nvPr>
        </p:nvSpPr>
        <p:spPr>
          <a:xfrm>
            <a:off x="5343398" y="1153012"/>
            <a:ext cx="5802398" cy="558614"/>
          </a:xfrm>
        </p:spPr>
        <p:txBody>
          <a:bodyPr wrap="square" bIns="0">
            <a:spAutoFit/>
          </a:bodyPr>
          <a:lstStyle>
            <a:lvl1pPr>
              <a:lnSpc>
                <a:spcPct val="90000"/>
              </a:lnSpc>
              <a:defRPr baseline="0">
                <a:solidFill>
                  <a:schemeClr val="bg1"/>
                </a:solidFill>
              </a:defRPr>
            </a:lvl1pPr>
          </a:lstStyle>
          <a:p>
            <a:r>
              <a:rPr lang="en-US" dirty="0" err="1"/>
              <a:t>Firstname</a:t>
            </a:r>
            <a:r>
              <a:rPr lang="en-US" dirty="0"/>
              <a:t> </a:t>
            </a:r>
            <a:r>
              <a:rPr lang="en-US" dirty="0" err="1"/>
              <a:t>Lastname</a:t>
            </a:r>
            <a:endParaRPr lang="en-US" dirty="0"/>
          </a:p>
        </p:txBody>
      </p:sp>
      <p:sp>
        <p:nvSpPr>
          <p:cNvPr id="21" name="Text Placeholder 12"/>
          <p:cNvSpPr>
            <a:spLocks noGrp="1"/>
          </p:cNvSpPr>
          <p:nvPr>
            <p:ph type="body" sz="quarter" idx="13" hasCustomPrompt="1"/>
          </p:nvPr>
        </p:nvSpPr>
        <p:spPr>
          <a:xfrm>
            <a:off x="5343397" y="1713415"/>
            <a:ext cx="5163964" cy="523220"/>
          </a:xfrm>
        </p:spPr>
        <p:txBody>
          <a:bodyPr wrap="square" tIns="182880" anchor="b" anchorCtr="0">
            <a:spAutoFit/>
          </a:bodyPr>
          <a:lstStyle>
            <a:lvl1pPr>
              <a:defRPr sz="1600" b="1" i="0" cap="all" spc="100" baseline="0">
                <a:solidFill>
                  <a:schemeClr val="bg1"/>
                </a:solidFill>
                <a:latin typeface="Calibri" panose="020F0502020204030204" pitchFamily="34" charset="0"/>
              </a:defRPr>
            </a:lvl1pPr>
          </a:lstStyle>
          <a:p>
            <a:pPr lvl="0"/>
            <a:r>
              <a:rPr lang="en-US" dirty="0"/>
              <a:t>Title | Office Location</a:t>
            </a:r>
          </a:p>
        </p:txBody>
      </p:sp>
      <p:sp>
        <p:nvSpPr>
          <p:cNvPr id="22" name="Text Placeholder 45"/>
          <p:cNvSpPr>
            <a:spLocks noGrp="1"/>
          </p:cNvSpPr>
          <p:nvPr>
            <p:ph type="body" sz="quarter" idx="15"/>
          </p:nvPr>
        </p:nvSpPr>
        <p:spPr>
          <a:xfrm>
            <a:off x="609600" y="2928938"/>
            <a:ext cx="10972800" cy="3243262"/>
          </a:xfrm>
        </p:spPr>
        <p:txBody>
          <a:bodyPr numCol="2" spcCol="4572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p:cNvSpPr>
            <a:spLocks noGrp="1"/>
          </p:cNvSpPr>
          <p:nvPr>
            <p:ph type="ftr" sz="quarter" idx="17"/>
          </p:nvPr>
        </p:nvSpPr>
        <p:spPr>
          <a:xfrm>
            <a:off x="609600" y="6280229"/>
            <a:ext cx="9388510" cy="338554"/>
          </a:xfrm>
          <a:prstGeom prst="rect">
            <a:avLst/>
          </a:prstGeom>
        </p:spPr>
        <p:txBody>
          <a:bodyPr/>
          <a:lstStyle/>
          <a:p>
            <a:r>
              <a:rPr lang="en-US"/>
              <a:t>Privileged and Confidential. Prepared at the Request of Counsel.</a:t>
            </a:r>
            <a:endParaRPr lang="en-US" dirty="0"/>
          </a:p>
        </p:txBody>
      </p:sp>
      <p:sp>
        <p:nvSpPr>
          <p:cNvPr id="3" name="Slide Number Placeholder 2"/>
          <p:cNvSpPr>
            <a:spLocks noGrp="1"/>
          </p:cNvSpPr>
          <p:nvPr>
            <p:ph type="sldNum" sz="quarter" idx="18"/>
          </p:nvPr>
        </p:nvSpPr>
        <p:spPr/>
        <p:txBody>
          <a:bodyPr/>
          <a:lstStyle/>
          <a:p>
            <a:r>
              <a:rPr lang="en-US" b="0"/>
              <a:t>Brattle.com | </a:t>
            </a:r>
            <a:fld id="{590DAB12-68F0-43F3-9CAA-0DFBA7404834}" type="slidenum">
              <a:rPr lang="en-US" smtClean="0"/>
              <a:pPr/>
              <a:t>‹#›</a:t>
            </a:fld>
            <a:endParaRPr lang="en-US" dirty="0"/>
          </a:p>
        </p:txBody>
      </p:sp>
    </p:spTree>
    <p:extLst>
      <p:ext uri="{BB962C8B-B14F-4D97-AF65-F5344CB8AC3E}">
        <p14:creationId xmlns:p14="http://schemas.microsoft.com/office/powerpoint/2010/main" val="2147306548"/>
      </p:ext>
    </p:extLst>
  </p:cSld>
  <p:clrMapOvr>
    <a:masterClrMapping/>
  </p:clrMapOvr>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esented By">
    <p:spTree>
      <p:nvGrpSpPr>
        <p:cNvPr id="1" name=""/>
        <p:cNvGrpSpPr/>
        <p:nvPr/>
      </p:nvGrpSpPr>
      <p:grpSpPr>
        <a:xfrm>
          <a:off x="0" y="0"/>
          <a:ext cx="0" cy="0"/>
          <a:chOff x="0" y="0"/>
          <a:chExt cx="0" cy="0"/>
        </a:xfrm>
      </p:grpSpPr>
      <p:cxnSp>
        <p:nvCxnSpPr>
          <p:cNvPr id="4" name="Straight Connector 3"/>
          <p:cNvCxnSpPr/>
          <p:nvPr userDrawn="1"/>
        </p:nvCxnSpPr>
        <p:spPr>
          <a:xfrm>
            <a:off x="601335" y="1600200"/>
            <a:ext cx="2286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 Placeholder 12"/>
          <p:cNvSpPr>
            <a:spLocks noGrp="1"/>
          </p:cNvSpPr>
          <p:nvPr>
            <p:ph type="body" sz="quarter" idx="13" hasCustomPrompt="1"/>
          </p:nvPr>
        </p:nvSpPr>
        <p:spPr>
          <a:xfrm>
            <a:off x="609600" y="287534"/>
            <a:ext cx="10972800" cy="569387"/>
          </a:xfrm>
        </p:spPr>
        <p:txBody>
          <a:bodyPr wrap="square" bIns="45720" anchor="b" anchorCtr="0">
            <a:spAutoFit/>
          </a:bodyPr>
          <a:lstStyle>
            <a:lvl1pPr>
              <a:defRPr sz="1600" b="1" i="0" cap="all" spc="100" baseline="0">
                <a:solidFill>
                  <a:schemeClr val="accent2"/>
                </a:solidFill>
                <a:latin typeface="Calibri" panose="020F0502020204030204" pitchFamily="34" charset="0"/>
              </a:defRPr>
            </a:lvl1pPr>
          </a:lstStyle>
          <a:p>
            <a:pPr lvl="0"/>
            <a:r>
              <a:rPr lang="en-US" dirty="0"/>
              <a:t>Section title</a:t>
            </a:r>
          </a:p>
        </p:txBody>
      </p:sp>
      <p:sp>
        <p:nvSpPr>
          <p:cNvPr id="12" name="Title 1"/>
          <p:cNvSpPr>
            <a:spLocks noGrp="1"/>
          </p:cNvSpPr>
          <p:nvPr>
            <p:ph type="title"/>
          </p:nvPr>
        </p:nvSpPr>
        <p:spPr>
          <a:xfrm>
            <a:off x="609600" y="856921"/>
            <a:ext cx="10972800" cy="743280"/>
          </a:xfrm>
        </p:spPr>
        <p:txBody>
          <a:bodyPr>
            <a:spAutoFit/>
          </a:bodyPr>
          <a:lstStyle>
            <a:lvl1pPr>
              <a:lnSpc>
                <a:spcPct val="90000"/>
              </a:lnSpc>
              <a:defRPr/>
            </a:lvl1pPr>
          </a:lstStyle>
          <a:p>
            <a:r>
              <a:rPr lang="en-US" dirty="0"/>
              <a:t>Click to edit Master title style</a:t>
            </a:r>
          </a:p>
        </p:txBody>
      </p:sp>
      <p:sp>
        <p:nvSpPr>
          <p:cNvPr id="2" name="Footer Placeholder 1"/>
          <p:cNvSpPr>
            <a:spLocks noGrp="1"/>
          </p:cNvSpPr>
          <p:nvPr>
            <p:ph type="ftr" sz="quarter" idx="14"/>
          </p:nvPr>
        </p:nvSpPr>
        <p:spPr>
          <a:xfrm>
            <a:off x="609600" y="6280229"/>
            <a:ext cx="9388510" cy="338554"/>
          </a:xfrm>
          <a:prstGeom prst="rect">
            <a:avLst/>
          </a:prstGeom>
        </p:spPr>
        <p:txBody>
          <a:bodyPr/>
          <a:lstStyle/>
          <a:p>
            <a:r>
              <a:rPr lang="en-US"/>
              <a:t>Privileged and Confidential. Prepared at the Request of Counsel.</a:t>
            </a:r>
            <a:endParaRPr lang="en-US" dirty="0"/>
          </a:p>
        </p:txBody>
      </p:sp>
      <p:sp>
        <p:nvSpPr>
          <p:cNvPr id="3" name="Slide Number Placeholder 2"/>
          <p:cNvSpPr>
            <a:spLocks noGrp="1"/>
          </p:cNvSpPr>
          <p:nvPr>
            <p:ph type="sldNum" sz="quarter" idx="15"/>
          </p:nvPr>
        </p:nvSpPr>
        <p:spPr/>
        <p:txBody>
          <a:bodyPr/>
          <a:lstStyle/>
          <a:p>
            <a:r>
              <a:rPr lang="en-US" b="0"/>
              <a:t>Brattle.com | </a:t>
            </a:r>
            <a:fld id="{590DAB12-68F0-43F3-9CAA-0DFBA7404834}" type="slidenum">
              <a:rPr lang="en-US" smtClean="0"/>
              <a:pPr/>
              <a:t>‹#›</a:t>
            </a:fld>
            <a:endParaRPr lang="en-US" dirty="0"/>
          </a:p>
        </p:txBody>
      </p:sp>
      <p:sp>
        <p:nvSpPr>
          <p:cNvPr id="9" name="Picture Placeholder 8"/>
          <p:cNvSpPr>
            <a:spLocks noGrp="1"/>
          </p:cNvSpPr>
          <p:nvPr>
            <p:ph type="pic" sz="quarter" idx="16"/>
          </p:nvPr>
        </p:nvSpPr>
        <p:spPr>
          <a:xfrm>
            <a:off x="1127146" y="1819428"/>
            <a:ext cx="2286000" cy="2286000"/>
          </a:xfrm>
          <a:prstGeom prst="ellipse">
            <a:avLst/>
          </a:prstGeom>
          <a:solidFill>
            <a:schemeClr val="bg1"/>
          </a:solidFill>
          <a:effectLst>
            <a:outerShdw blurRad="127000" dist="76200" dir="5400000" algn="t" rotWithShape="0">
              <a:prstClr val="black">
                <a:alpha val="10000"/>
              </a:prstClr>
            </a:outerShdw>
          </a:effectLst>
        </p:spPr>
        <p:txBody>
          <a:bodyPr anchor="ctr"/>
          <a:lstStyle>
            <a:lvl1pPr algn="ctr">
              <a:defRPr/>
            </a:lvl1pPr>
          </a:lstStyle>
          <a:p>
            <a:endParaRPr lang="en-US"/>
          </a:p>
        </p:txBody>
      </p:sp>
      <p:sp>
        <p:nvSpPr>
          <p:cNvPr id="11" name="Picture Placeholder 8"/>
          <p:cNvSpPr>
            <a:spLocks noGrp="1"/>
          </p:cNvSpPr>
          <p:nvPr>
            <p:ph type="pic" sz="quarter" idx="17"/>
          </p:nvPr>
        </p:nvSpPr>
        <p:spPr>
          <a:xfrm>
            <a:off x="8617084" y="1819428"/>
            <a:ext cx="2286000" cy="2286000"/>
          </a:xfrm>
          <a:prstGeom prst="ellipse">
            <a:avLst/>
          </a:prstGeom>
          <a:solidFill>
            <a:schemeClr val="bg1"/>
          </a:solidFill>
          <a:effectLst>
            <a:outerShdw blurRad="127000" dist="76200" dir="5400000" algn="t" rotWithShape="0">
              <a:prstClr val="black">
                <a:alpha val="10000"/>
              </a:prstClr>
            </a:outerShdw>
          </a:effectLst>
        </p:spPr>
        <p:txBody>
          <a:bodyPr anchor="ctr"/>
          <a:lstStyle>
            <a:lvl1pPr algn="ctr">
              <a:defRPr/>
            </a:lvl1pPr>
          </a:lstStyle>
          <a:p>
            <a:endParaRPr lang="en-US"/>
          </a:p>
        </p:txBody>
      </p:sp>
      <p:sp>
        <p:nvSpPr>
          <p:cNvPr id="13" name="Picture Placeholder 8"/>
          <p:cNvSpPr>
            <a:spLocks noGrp="1"/>
          </p:cNvSpPr>
          <p:nvPr>
            <p:ph type="pic" sz="quarter" idx="18"/>
          </p:nvPr>
        </p:nvSpPr>
        <p:spPr>
          <a:xfrm>
            <a:off x="4872115" y="1819428"/>
            <a:ext cx="2286000" cy="2286000"/>
          </a:xfrm>
          <a:prstGeom prst="ellipse">
            <a:avLst/>
          </a:prstGeom>
          <a:solidFill>
            <a:schemeClr val="bg1"/>
          </a:solidFill>
          <a:effectLst>
            <a:outerShdw blurRad="127000" dist="76200" dir="5400000" algn="t" rotWithShape="0">
              <a:prstClr val="black">
                <a:alpha val="10000"/>
              </a:prstClr>
            </a:outerShdw>
          </a:effectLst>
        </p:spPr>
        <p:txBody>
          <a:bodyPr anchor="ctr"/>
          <a:lstStyle>
            <a:lvl1pPr algn="ctr">
              <a:defRPr/>
            </a:lvl1pPr>
          </a:lstStyle>
          <a:p>
            <a:endParaRPr lang="en-US"/>
          </a:p>
        </p:txBody>
      </p:sp>
      <p:sp>
        <p:nvSpPr>
          <p:cNvPr id="14" name="Text Placeholder 13"/>
          <p:cNvSpPr>
            <a:spLocks noGrp="1"/>
          </p:cNvSpPr>
          <p:nvPr>
            <p:ph type="body" sz="quarter" idx="19"/>
          </p:nvPr>
        </p:nvSpPr>
        <p:spPr>
          <a:xfrm>
            <a:off x="770752" y="4141391"/>
            <a:ext cx="2998787" cy="922222"/>
          </a:xfrm>
        </p:spPr>
        <p:txBody>
          <a:bodyPr/>
          <a:lstStyle>
            <a:lvl1pPr algn="ctr">
              <a:defRPr/>
            </a:lvl1pPr>
          </a:lstStyle>
          <a:p>
            <a:pPr lvl="0"/>
            <a:r>
              <a:rPr lang="en-US" dirty="0"/>
              <a:t>Edit Master text styles</a:t>
            </a:r>
          </a:p>
        </p:txBody>
      </p:sp>
      <p:sp>
        <p:nvSpPr>
          <p:cNvPr id="15" name="Text Placeholder 13"/>
          <p:cNvSpPr>
            <a:spLocks noGrp="1"/>
          </p:cNvSpPr>
          <p:nvPr>
            <p:ph type="body" sz="quarter" idx="20"/>
          </p:nvPr>
        </p:nvSpPr>
        <p:spPr>
          <a:xfrm>
            <a:off x="4515721" y="4141392"/>
            <a:ext cx="2998787" cy="922222"/>
          </a:xfrm>
        </p:spPr>
        <p:txBody>
          <a:bodyPr/>
          <a:lstStyle>
            <a:lvl1pPr algn="ctr">
              <a:defRPr/>
            </a:lvl1pPr>
          </a:lstStyle>
          <a:p>
            <a:pPr lvl="0"/>
            <a:r>
              <a:rPr lang="en-US" dirty="0"/>
              <a:t>Edit Master text styles</a:t>
            </a:r>
          </a:p>
        </p:txBody>
      </p:sp>
      <p:sp>
        <p:nvSpPr>
          <p:cNvPr id="16" name="Text Placeholder 13"/>
          <p:cNvSpPr>
            <a:spLocks noGrp="1"/>
          </p:cNvSpPr>
          <p:nvPr>
            <p:ph type="body" sz="quarter" idx="21"/>
          </p:nvPr>
        </p:nvSpPr>
        <p:spPr>
          <a:xfrm>
            <a:off x="8260690" y="4141392"/>
            <a:ext cx="2998787" cy="922222"/>
          </a:xfrm>
        </p:spPr>
        <p:txBody>
          <a:bodyPr/>
          <a:lstStyle>
            <a:lvl1pPr algn="ctr">
              <a:defRPr/>
            </a:lvl1pPr>
          </a:lstStyle>
          <a:p>
            <a:pPr lvl="0"/>
            <a:r>
              <a:rPr lang="en-US" dirty="0"/>
              <a:t>Edit Master text styles</a:t>
            </a:r>
          </a:p>
        </p:txBody>
      </p:sp>
    </p:spTree>
    <p:extLst>
      <p:ext uri="{BB962C8B-B14F-4D97-AF65-F5344CB8AC3E}">
        <p14:creationId xmlns:p14="http://schemas.microsoft.com/office/powerpoint/2010/main" val="1293531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actices Dark">
    <p:bg>
      <p:bgPr>
        <a:solidFill>
          <a:srgbClr val="002B54"/>
        </a:solid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601335" y="1600200"/>
            <a:ext cx="2286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609600" y="856921"/>
            <a:ext cx="10972800" cy="743280"/>
          </a:xfrm>
        </p:spPr>
        <p:txBody>
          <a:bodyPr>
            <a:spAutoFit/>
          </a:bodyPr>
          <a:lstStyle>
            <a:lvl1pPr>
              <a:lnSpc>
                <a:spcPct val="90000"/>
              </a:lnSpc>
              <a:defRPr>
                <a:solidFill>
                  <a:schemeClr val="bg1"/>
                </a:solidFill>
              </a:defRPr>
            </a:lvl1pPr>
          </a:lstStyle>
          <a:p>
            <a:r>
              <a:rPr lang="en-US" dirty="0"/>
              <a:t>Our Practices and Industries</a:t>
            </a:r>
          </a:p>
        </p:txBody>
      </p:sp>
      <p:sp>
        <p:nvSpPr>
          <p:cNvPr id="13" name="Text Placeholder 12"/>
          <p:cNvSpPr>
            <a:spLocks noGrp="1"/>
          </p:cNvSpPr>
          <p:nvPr>
            <p:ph type="body" sz="quarter" idx="13" hasCustomPrompt="1"/>
          </p:nvPr>
        </p:nvSpPr>
        <p:spPr>
          <a:xfrm>
            <a:off x="609600" y="241368"/>
            <a:ext cx="10972800" cy="615553"/>
          </a:xfrm>
        </p:spPr>
        <p:txBody>
          <a:bodyPr wrap="square" anchor="b" anchorCtr="0">
            <a:spAutoFit/>
          </a:bodyPr>
          <a:lstStyle>
            <a:lvl1pPr>
              <a:defRPr sz="1600" b="1" i="0" cap="all" spc="100" baseline="0">
                <a:solidFill>
                  <a:schemeClr val="accent2"/>
                </a:solidFill>
                <a:latin typeface="Calibri" panose="020F0502020204030204" pitchFamily="34" charset="0"/>
              </a:defRPr>
            </a:lvl1pPr>
            <a:lvl5pPr>
              <a:defRPr>
                <a:solidFill>
                  <a:schemeClr val="accent2">
                    <a:lumMod val="60000"/>
                    <a:lumOff val="40000"/>
                  </a:schemeClr>
                </a:solidFill>
              </a:defRPr>
            </a:lvl5pPr>
          </a:lstStyle>
          <a:p>
            <a:pPr lvl="0"/>
            <a:r>
              <a:rPr lang="en-US" dirty="0"/>
              <a:t>Section title</a:t>
            </a:r>
          </a:p>
        </p:txBody>
      </p:sp>
      <p:grpSp>
        <p:nvGrpSpPr>
          <p:cNvPr id="34" name="Group 33"/>
          <p:cNvGrpSpPr/>
          <p:nvPr userDrawn="1"/>
        </p:nvGrpSpPr>
        <p:grpSpPr>
          <a:xfrm>
            <a:off x="609600" y="1742373"/>
            <a:ext cx="10429875" cy="1367726"/>
            <a:chOff x="609600" y="1742373"/>
            <a:chExt cx="11388625" cy="1367726"/>
          </a:xfrm>
        </p:grpSpPr>
        <p:sp>
          <p:nvSpPr>
            <p:cNvPr id="35" name="Rectangle 34"/>
            <p:cNvSpPr/>
            <p:nvPr userDrawn="1"/>
          </p:nvSpPr>
          <p:spPr>
            <a:xfrm>
              <a:off x="609600" y="1742373"/>
              <a:ext cx="2193583" cy="338554"/>
            </a:xfrm>
            <a:prstGeom prst="rect">
              <a:avLst/>
            </a:prstGeom>
          </p:spPr>
          <p:txBody>
            <a:bodyPr wrap="square" lIns="0">
              <a:spAutoFit/>
            </a:bodyPr>
            <a:lstStyle/>
            <a:p>
              <a:pPr marL="0" marR="0" lvl="4" indent="0" algn="l" defTabSz="457200" rtl="0" eaLnBrk="1" fontAlgn="auto" latinLnBrk="0" hangingPunct="1">
                <a:lnSpc>
                  <a:spcPct val="100000"/>
                </a:lnSpc>
                <a:spcBef>
                  <a:spcPts val="1700"/>
                </a:spcBef>
                <a:spcAft>
                  <a:spcPts val="0"/>
                </a:spcAft>
                <a:buClr>
                  <a:srgbClr val="1B232B">
                    <a:lumMod val="50000"/>
                    <a:lumOff val="50000"/>
                  </a:srgbClr>
                </a:buClr>
                <a:buSzTx/>
                <a:buFont typeface="+mj-lt"/>
                <a:buNone/>
                <a:tabLst/>
                <a:defRPr/>
              </a:pPr>
              <a:r>
                <a:rPr kumimoji="0" lang="en-US" sz="1600" b="1" i="0" u="none" strike="noStrike" kern="1200" cap="all" spc="100" normalizeH="0" baseline="0" noProof="0" dirty="0">
                  <a:ln>
                    <a:noFill/>
                  </a:ln>
                  <a:solidFill>
                    <a:srgbClr val="2297AA"/>
                  </a:solidFill>
                  <a:effectLst/>
                  <a:uLnTx/>
                  <a:uFillTx/>
                  <a:latin typeface="+mn-lt"/>
                  <a:ea typeface="+mn-ea"/>
                  <a:cs typeface="+mn-cs"/>
                </a:rPr>
                <a:t>ENERGY &amp; UTILITIES</a:t>
              </a:r>
            </a:p>
          </p:txBody>
        </p:sp>
        <p:sp>
          <p:nvSpPr>
            <p:cNvPr id="36" name="TextBox 35"/>
            <p:cNvSpPr txBox="1"/>
            <p:nvPr userDrawn="1"/>
          </p:nvSpPr>
          <p:spPr>
            <a:xfrm>
              <a:off x="609600" y="2074219"/>
              <a:ext cx="11388625" cy="1035880"/>
            </a:xfrm>
            <a:prstGeom prst="rect">
              <a:avLst/>
            </a:prstGeom>
            <a:noFill/>
          </p:spPr>
          <p:txBody>
            <a:bodyPr wrap="square" lIns="182880" tIns="0" numCol="3" spcCol="182880" rtlCol="0">
              <a:noAutofit/>
            </a:bodyPr>
            <a:lstStyle/>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Competition &amp; Market Manipulation </a:t>
              </a:r>
            </a:p>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Distributed Energy Resources </a:t>
              </a:r>
            </a:p>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Electric Transmission </a:t>
              </a:r>
            </a:p>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Electricity Market Modeling &amp; </a:t>
              </a:r>
              <a:br>
                <a:rPr lang="en-US" sz="1300" kern="1200" dirty="0">
                  <a:solidFill>
                    <a:srgbClr val="FFFFFF"/>
                  </a:solidFill>
                  <a:latin typeface="+mn-lt"/>
                  <a:ea typeface="+mn-ea"/>
                  <a:cs typeface="+mn-cs"/>
                </a:rPr>
              </a:br>
              <a:r>
                <a:rPr lang="en-US" sz="1300" kern="1200" dirty="0">
                  <a:solidFill>
                    <a:srgbClr val="FFFFFF"/>
                  </a:solidFill>
                  <a:latin typeface="+mn-lt"/>
                  <a:ea typeface="+mn-ea"/>
                  <a:cs typeface="+mn-cs"/>
                </a:rPr>
                <a:t>Resource Planning </a:t>
              </a:r>
            </a:p>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Electrification &amp; Growth Opportunities</a:t>
              </a:r>
            </a:p>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Energy Litigation</a:t>
              </a:r>
            </a:p>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Energy Storage</a:t>
              </a:r>
            </a:p>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Environmental Policy, Planning, &amp; Compliance</a:t>
              </a:r>
            </a:p>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Finance and Ratemaking </a:t>
              </a:r>
            </a:p>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Gas/Electric Coordination </a:t>
              </a:r>
            </a:p>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Market Design  </a:t>
              </a:r>
            </a:p>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Natural Gas &amp; Petroleum </a:t>
              </a:r>
            </a:p>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Nuclear </a:t>
              </a:r>
            </a:p>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Renewable &amp; Alternative Energy </a:t>
              </a:r>
            </a:p>
          </p:txBody>
        </p:sp>
      </p:grpSp>
      <p:grpSp>
        <p:nvGrpSpPr>
          <p:cNvPr id="37" name="Group 36"/>
          <p:cNvGrpSpPr/>
          <p:nvPr userDrawn="1"/>
        </p:nvGrpSpPr>
        <p:grpSpPr>
          <a:xfrm>
            <a:off x="609600" y="3354338"/>
            <a:ext cx="10429876" cy="1595191"/>
            <a:chOff x="609600" y="3357927"/>
            <a:chExt cx="11388626" cy="1595191"/>
          </a:xfrm>
        </p:grpSpPr>
        <p:sp>
          <p:nvSpPr>
            <p:cNvPr id="38" name="Rectangle 37"/>
            <p:cNvSpPr/>
            <p:nvPr userDrawn="1"/>
          </p:nvSpPr>
          <p:spPr>
            <a:xfrm>
              <a:off x="609600" y="3357927"/>
              <a:ext cx="2193583" cy="338554"/>
            </a:xfrm>
            <a:prstGeom prst="rect">
              <a:avLst/>
            </a:prstGeom>
          </p:spPr>
          <p:txBody>
            <a:bodyPr wrap="square" lIns="0">
              <a:spAutoFit/>
            </a:bodyPr>
            <a:lstStyle/>
            <a:p>
              <a:pPr marL="0" marR="0" lvl="4" indent="0" algn="l" defTabSz="457200" rtl="0" eaLnBrk="1" fontAlgn="auto" latinLnBrk="0" hangingPunct="1">
                <a:lnSpc>
                  <a:spcPct val="100000"/>
                </a:lnSpc>
                <a:spcBef>
                  <a:spcPts val="1700"/>
                </a:spcBef>
                <a:spcAft>
                  <a:spcPts val="0"/>
                </a:spcAft>
                <a:buClr>
                  <a:srgbClr val="1B232B">
                    <a:lumMod val="50000"/>
                    <a:lumOff val="50000"/>
                  </a:srgbClr>
                </a:buClr>
                <a:buSzTx/>
                <a:buFont typeface="+mj-lt"/>
                <a:buNone/>
                <a:tabLst/>
                <a:defRPr/>
              </a:pPr>
              <a:r>
                <a:rPr kumimoji="0" lang="en-US" sz="1600" b="1" i="0" u="none" strike="noStrike" kern="1200" cap="all" spc="100" normalizeH="0" baseline="0" noProof="0" dirty="0">
                  <a:ln>
                    <a:noFill/>
                  </a:ln>
                  <a:solidFill>
                    <a:srgbClr val="2297AA"/>
                  </a:solidFill>
                  <a:effectLst/>
                  <a:uLnTx/>
                  <a:uFillTx/>
                  <a:latin typeface="+mn-lt"/>
                  <a:ea typeface="+mn-ea"/>
                  <a:cs typeface="+mn-cs"/>
                </a:rPr>
                <a:t>Litigation</a:t>
              </a:r>
            </a:p>
          </p:txBody>
        </p:sp>
        <p:sp>
          <p:nvSpPr>
            <p:cNvPr id="39" name="TextBox 38"/>
            <p:cNvSpPr txBox="1"/>
            <p:nvPr userDrawn="1"/>
          </p:nvSpPr>
          <p:spPr>
            <a:xfrm>
              <a:off x="609602" y="3679263"/>
              <a:ext cx="11388624" cy="1273855"/>
            </a:xfrm>
            <a:prstGeom prst="rect">
              <a:avLst/>
            </a:prstGeom>
            <a:noFill/>
          </p:spPr>
          <p:txBody>
            <a:bodyPr wrap="square" lIns="182880" tIns="0" numCol="3" spcCol="182880" rtlCol="0">
              <a:noAutofit/>
            </a:bodyPr>
            <a:lstStyle/>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Accounting </a:t>
              </a:r>
            </a:p>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Analysis of Market Manipulation</a:t>
              </a:r>
            </a:p>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Antitrust/Competition </a:t>
              </a:r>
            </a:p>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Bankruptcy &amp; Restructuring </a:t>
              </a:r>
            </a:p>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Big Data &amp; Document Analytics </a:t>
              </a:r>
            </a:p>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Commercial Damages </a:t>
              </a:r>
            </a:p>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Environmental Litigation  &amp; Regulation</a:t>
              </a:r>
            </a:p>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Intellectual Property </a:t>
              </a:r>
            </a:p>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International Arbitration </a:t>
              </a:r>
            </a:p>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International Trade </a:t>
              </a:r>
            </a:p>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Labor &amp; Employment </a:t>
              </a:r>
            </a:p>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Mergers &amp; Acquisitions Litigation </a:t>
              </a:r>
            </a:p>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Product Liability </a:t>
              </a:r>
            </a:p>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Securities &amp; Finance</a:t>
              </a:r>
            </a:p>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Tax Controversy &amp; Transfer Pricing </a:t>
              </a:r>
            </a:p>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Valuation </a:t>
              </a:r>
            </a:p>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White Collar Investigations &amp; Litigation</a:t>
              </a:r>
            </a:p>
          </p:txBody>
        </p:sp>
      </p:grpSp>
      <p:grpSp>
        <p:nvGrpSpPr>
          <p:cNvPr id="40" name="Group 39"/>
          <p:cNvGrpSpPr/>
          <p:nvPr userDrawn="1"/>
        </p:nvGrpSpPr>
        <p:grpSpPr>
          <a:xfrm>
            <a:off x="609600" y="5193768"/>
            <a:ext cx="10429876" cy="998010"/>
            <a:chOff x="609600" y="5130381"/>
            <a:chExt cx="11388626" cy="998010"/>
          </a:xfrm>
        </p:grpSpPr>
        <p:sp>
          <p:nvSpPr>
            <p:cNvPr id="41" name="Rectangle 40"/>
            <p:cNvSpPr/>
            <p:nvPr userDrawn="1"/>
          </p:nvSpPr>
          <p:spPr>
            <a:xfrm>
              <a:off x="609600" y="5130381"/>
              <a:ext cx="2193583" cy="338554"/>
            </a:xfrm>
            <a:prstGeom prst="rect">
              <a:avLst/>
            </a:prstGeom>
          </p:spPr>
          <p:txBody>
            <a:bodyPr wrap="square" lIns="0">
              <a:spAutoFit/>
            </a:bodyPr>
            <a:lstStyle/>
            <a:p>
              <a:pPr marL="0" marR="0" lvl="4" indent="0" algn="l" defTabSz="457200" rtl="0" eaLnBrk="1" fontAlgn="auto" latinLnBrk="0" hangingPunct="1">
                <a:lnSpc>
                  <a:spcPct val="100000"/>
                </a:lnSpc>
                <a:spcBef>
                  <a:spcPts val="1700"/>
                </a:spcBef>
                <a:spcAft>
                  <a:spcPts val="0"/>
                </a:spcAft>
                <a:buClr>
                  <a:srgbClr val="1B232B">
                    <a:lumMod val="50000"/>
                    <a:lumOff val="50000"/>
                  </a:srgbClr>
                </a:buClr>
                <a:buSzTx/>
                <a:buFont typeface="+mj-lt"/>
                <a:buNone/>
                <a:tabLst/>
                <a:defRPr/>
              </a:pPr>
              <a:r>
                <a:rPr kumimoji="0" lang="en-US" sz="1600" b="1" i="0" u="none" strike="noStrike" kern="1200" cap="all" spc="100" normalizeH="0" baseline="0" noProof="0" dirty="0">
                  <a:ln>
                    <a:noFill/>
                  </a:ln>
                  <a:solidFill>
                    <a:srgbClr val="2297AA"/>
                  </a:solidFill>
                  <a:effectLst/>
                  <a:uLnTx/>
                  <a:uFillTx/>
                  <a:latin typeface="+mn-lt"/>
                  <a:ea typeface="+mn-ea"/>
                  <a:cs typeface="+mn-cs"/>
                </a:rPr>
                <a:t>Industries</a:t>
              </a:r>
            </a:p>
          </p:txBody>
        </p:sp>
        <p:sp>
          <p:nvSpPr>
            <p:cNvPr id="42" name="TextBox 41"/>
            <p:cNvSpPr txBox="1"/>
            <p:nvPr userDrawn="1"/>
          </p:nvSpPr>
          <p:spPr>
            <a:xfrm>
              <a:off x="609602" y="5466158"/>
              <a:ext cx="11388624" cy="662233"/>
            </a:xfrm>
            <a:prstGeom prst="rect">
              <a:avLst/>
            </a:prstGeom>
            <a:noFill/>
          </p:spPr>
          <p:txBody>
            <a:bodyPr wrap="square" lIns="182880" tIns="0" numCol="3" spcCol="182880" rtlCol="0">
              <a:noAutofit/>
            </a:bodyPr>
            <a:lstStyle/>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Electric Power </a:t>
              </a:r>
            </a:p>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Financial Institutions </a:t>
              </a:r>
            </a:p>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Infrastructure</a:t>
              </a:r>
            </a:p>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Natural Gas &amp; Petroleum </a:t>
              </a:r>
            </a:p>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Pharmaceuticals &amp; Medical Devices </a:t>
              </a:r>
            </a:p>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Telecommunications, Internet, &amp; Media </a:t>
              </a:r>
            </a:p>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Transportation </a:t>
              </a:r>
            </a:p>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Water </a:t>
              </a:r>
            </a:p>
          </p:txBody>
        </p:sp>
      </p:grpSp>
      <p:cxnSp>
        <p:nvCxnSpPr>
          <p:cNvPr id="43" name="Straight Connector 42"/>
          <p:cNvCxnSpPr/>
          <p:nvPr userDrawn="1"/>
        </p:nvCxnSpPr>
        <p:spPr>
          <a:xfrm>
            <a:off x="609600" y="3305882"/>
            <a:ext cx="10972798" cy="0"/>
          </a:xfrm>
          <a:prstGeom prst="line">
            <a:avLst/>
          </a:prstGeom>
          <a:ln w="19050">
            <a:solidFill>
              <a:schemeClr val="bg2">
                <a:lumMod val="95000"/>
                <a:alpha val="15000"/>
              </a:schemeClr>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a:xfrm>
            <a:off x="609600" y="5154566"/>
            <a:ext cx="10972798" cy="0"/>
          </a:xfrm>
          <a:prstGeom prst="line">
            <a:avLst/>
          </a:prstGeom>
          <a:ln w="19050">
            <a:solidFill>
              <a:schemeClr val="bg2">
                <a:lumMod val="95000"/>
                <a:alpha val="15000"/>
              </a:schemeClr>
            </a:solidFill>
          </a:ln>
          <a:effectLst/>
        </p:spPr>
        <p:style>
          <a:lnRef idx="2">
            <a:schemeClr val="accent1"/>
          </a:lnRef>
          <a:fillRef idx="0">
            <a:schemeClr val="accent1"/>
          </a:fillRef>
          <a:effectRef idx="1">
            <a:schemeClr val="accent1"/>
          </a:effectRef>
          <a:fontRef idx="minor">
            <a:schemeClr val="tx1"/>
          </a:fontRef>
        </p:style>
      </p:cxnSp>
      <p:pic>
        <p:nvPicPr>
          <p:cNvPr id="71" name="Picture 70"/>
          <p:cNvPicPr>
            <a:picLocks noChangeAspect="1"/>
          </p:cNvPicPr>
          <p:nvPr userDrawn="1"/>
        </p:nvPicPr>
        <p:blipFill>
          <a:blip r:embed="rId2">
            <a:extLst>
              <a:ext uri="{BEBA8EAE-BF5A-486C-A8C5-ECC9F3942E4B}">
                <a14:imgProps xmlns:a14="http://schemas.microsoft.com/office/drawing/2010/main">
                  <a14:imgLayer r:embed="rId3">
                    <a14:imgEffect>
                      <a14:saturation sat="168000"/>
                    </a14:imgEffect>
                    <a14:imgEffect>
                      <a14:brightnessContrast bright="29000" contrast="-50000"/>
                    </a14:imgEffect>
                  </a14:imgLayer>
                </a14:imgProps>
              </a:ext>
              <a:ext uri="{28A0092B-C50C-407E-A947-70E740481C1C}">
                <a14:useLocalDpi xmlns:a14="http://schemas.microsoft.com/office/drawing/2010/main" val="0"/>
              </a:ext>
            </a:extLst>
          </a:blip>
          <a:stretch>
            <a:fillRect/>
          </a:stretch>
        </p:blipFill>
        <p:spPr>
          <a:xfrm flipH="1">
            <a:off x="6515100" y="0"/>
            <a:ext cx="5676900" cy="3193256"/>
          </a:xfrm>
          <a:prstGeom prst="rect">
            <a:avLst/>
          </a:prstGeom>
        </p:spPr>
      </p:pic>
      <p:sp>
        <p:nvSpPr>
          <p:cNvPr id="3" name="Footer Placeholder 2"/>
          <p:cNvSpPr>
            <a:spLocks noGrp="1"/>
          </p:cNvSpPr>
          <p:nvPr>
            <p:ph type="ftr" sz="quarter" idx="14"/>
          </p:nvPr>
        </p:nvSpPr>
        <p:spPr>
          <a:xfrm>
            <a:off x="609600" y="6280229"/>
            <a:ext cx="9388510" cy="338554"/>
          </a:xfrm>
          <a:prstGeom prst="rect">
            <a:avLst/>
          </a:prstGeom>
        </p:spPr>
        <p:txBody>
          <a:bodyPr/>
          <a:lstStyle/>
          <a:p>
            <a:r>
              <a:rPr lang="en-US"/>
              <a:t>Privileged and Confidential. Prepared at the Request of Counsel.</a:t>
            </a:r>
            <a:endParaRPr lang="en-US" dirty="0"/>
          </a:p>
        </p:txBody>
      </p:sp>
      <p:sp>
        <p:nvSpPr>
          <p:cNvPr id="4" name="Slide Number Placeholder 3"/>
          <p:cNvSpPr>
            <a:spLocks noGrp="1"/>
          </p:cNvSpPr>
          <p:nvPr>
            <p:ph type="sldNum" sz="quarter" idx="15"/>
          </p:nvPr>
        </p:nvSpPr>
        <p:spPr/>
        <p:txBody>
          <a:bodyPr/>
          <a:lstStyle/>
          <a:p>
            <a:r>
              <a:rPr lang="en-US" b="0"/>
              <a:t>Brattle.com | </a:t>
            </a:r>
            <a:fld id="{590DAB12-68F0-43F3-9CAA-0DFBA7404834}" type="slidenum">
              <a:rPr lang="en-US" smtClean="0"/>
              <a:pPr/>
              <a:t>‹#›</a:t>
            </a:fld>
            <a:endParaRPr lang="en-US" dirty="0"/>
          </a:p>
        </p:txBody>
      </p:sp>
    </p:spTree>
    <p:extLst>
      <p:ext uri="{BB962C8B-B14F-4D97-AF65-F5344CB8AC3E}">
        <p14:creationId xmlns:p14="http://schemas.microsoft.com/office/powerpoint/2010/main" val="1810727024"/>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ractices Light">
    <p:spTree>
      <p:nvGrpSpPr>
        <p:cNvPr id="1" name=""/>
        <p:cNvGrpSpPr/>
        <p:nvPr/>
      </p:nvGrpSpPr>
      <p:grpSpPr>
        <a:xfrm>
          <a:off x="0" y="0"/>
          <a:ext cx="0" cy="0"/>
          <a:chOff x="0" y="0"/>
          <a:chExt cx="0" cy="0"/>
        </a:xfrm>
      </p:grpSpPr>
      <p:cxnSp>
        <p:nvCxnSpPr>
          <p:cNvPr id="5" name="Straight Connector 4"/>
          <p:cNvCxnSpPr/>
          <p:nvPr userDrawn="1"/>
        </p:nvCxnSpPr>
        <p:spPr>
          <a:xfrm>
            <a:off x="601335" y="1600200"/>
            <a:ext cx="2286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609600" y="856921"/>
            <a:ext cx="10972800" cy="743280"/>
          </a:xfrm>
        </p:spPr>
        <p:txBody>
          <a:bodyPr>
            <a:spAutoFit/>
          </a:bodyPr>
          <a:lstStyle>
            <a:lvl1pPr>
              <a:lnSpc>
                <a:spcPct val="90000"/>
              </a:lnSpc>
              <a:defRPr/>
            </a:lvl1pPr>
          </a:lstStyle>
          <a:p>
            <a:r>
              <a:rPr lang="en-US" dirty="0"/>
              <a:t>Our Practices and Industries</a:t>
            </a:r>
          </a:p>
        </p:txBody>
      </p:sp>
      <p:sp>
        <p:nvSpPr>
          <p:cNvPr id="13" name="Text Placeholder 12"/>
          <p:cNvSpPr>
            <a:spLocks noGrp="1"/>
          </p:cNvSpPr>
          <p:nvPr>
            <p:ph type="body" sz="quarter" idx="13" hasCustomPrompt="1"/>
          </p:nvPr>
        </p:nvSpPr>
        <p:spPr>
          <a:xfrm>
            <a:off x="609600" y="241368"/>
            <a:ext cx="10972800" cy="615553"/>
          </a:xfrm>
        </p:spPr>
        <p:txBody>
          <a:bodyPr wrap="square" anchor="b" anchorCtr="0">
            <a:spAutoFit/>
          </a:bodyPr>
          <a:lstStyle>
            <a:lvl1pPr>
              <a:defRPr sz="1600" b="1" i="0" cap="all" spc="100" baseline="0">
                <a:solidFill>
                  <a:schemeClr val="accent2"/>
                </a:solidFill>
                <a:latin typeface="Calibri" panose="020F0502020204030204" pitchFamily="34" charset="0"/>
              </a:defRPr>
            </a:lvl1pPr>
          </a:lstStyle>
          <a:p>
            <a:pPr lvl="0"/>
            <a:r>
              <a:rPr lang="en-US" dirty="0"/>
              <a:t>Section title</a:t>
            </a:r>
          </a:p>
        </p:txBody>
      </p:sp>
      <p:grpSp>
        <p:nvGrpSpPr>
          <p:cNvPr id="7" name="Group 6"/>
          <p:cNvGrpSpPr/>
          <p:nvPr userDrawn="1"/>
        </p:nvGrpSpPr>
        <p:grpSpPr>
          <a:xfrm>
            <a:off x="609600" y="1742373"/>
            <a:ext cx="10516509" cy="1367726"/>
            <a:chOff x="609600" y="1742373"/>
            <a:chExt cx="11483223" cy="1367726"/>
          </a:xfrm>
        </p:grpSpPr>
        <p:sp>
          <p:nvSpPr>
            <p:cNvPr id="4" name="Rectangle 3"/>
            <p:cNvSpPr/>
            <p:nvPr userDrawn="1"/>
          </p:nvSpPr>
          <p:spPr>
            <a:xfrm>
              <a:off x="609600" y="1742373"/>
              <a:ext cx="2193583" cy="338554"/>
            </a:xfrm>
            <a:prstGeom prst="rect">
              <a:avLst/>
            </a:prstGeom>
          </p:spPr>
          <p:txBody>
            <a:bodyPr wrap="square" lIns="0">
              <a:spAutoFit/>
            </a:bodyPr>
            <a:lstStyle/>
            <a:p>
              <a:pPr marL="0" marR="0" lvl="4" indent="0" algn="l" defTabSz="457200" rtl="0" eaLnBrk="1" fontAlgn="auto" latinLnBrk="0" hangingPunct="1">
                <a:lnSpc>
                  <a:spcPct val="100000"/>
                </a:lnSpc>
                <a:spcBef>
                  <a:spcPts val="1700"/>
                </a:spcBef>
                <a:spcAft>
                  <a:spcPts val="0"/>
                </a:spcAft>
                <a:buClr>
                  <a:srgbClr val="1B232B">
                    <a:lumMod val="50000"/>
                    <a:lumOff val="50000"/>
                  </a:srgbClr>
                </a:buClr>
                <a:buSzTx/>
                <a:buFont typeface="+mj-lt"/>
                <a:buNone/>
                <a:tabLst/>
                <a:defRPr/>
              </a:pPr>
              <a:r>
                <a:rPr kumimoji="0" lang="en-US" sz="1600" b="1" i="0" u="none" strike="noStrike" kern="1200" cap="all" spc="100" normalizeH="0" baseline="0" noProof="0" dirty="0">
                  <a:ln>
                    <a:noFill/>
                  </a:ln>
                  <a:solidFill>
                    <a:srgbClr val="2297AA"/>
                  </a:solidFill>
                  <a:effectLst/>
                  <a:uLnTx/>
                  <a:uFillTx/>
                  <a:latin typeface="+mn-lt"/>
                  <a:ea typeface="+mn-ea"/>
                  <a:cs typeface="+mn-cs"/>
                </a:rPr>
                <a:t>ENERGY &amp; UTILITIES</a:t>
              </a:r>
            </a:p>
          </p:txBody>
        </p:sp>
        <p:sp>
          <p:nvSpPr>
            <p:cNvPr id="6" name="TextBox 5"/>
            <p:cNvSpPr txBox="1"/>
            <p:nvPr userDrawn="1"/>
          </p:nvSpPr>
          <p:spPr>
            <a:xfrm>
              <a:off x="609601" y="2074219"/>
              <a:ext cx="11483222" cy="1035880"/>
            </a:xfrm>
            <a:prstGeom prst="rect">
              <a:avLst/>
            </a:prstGeom>
            <a:noFill/>
          </p:spPr>
          <p:txBody>
            <a:bodyPr wrap="square" lIns="182880" tIns="0" numCol="3" spcCol="182880" rtlCol="0">
              <a:noAutofit/>
            </a:bodyPr>
            <a:lstStyle/>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Competition &amp; Market Manipulation </a:t>
              </a: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Distributed Energy Resources </a:t>
              </a: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Electric Transmission </a:t>
              </a: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Electricity Market Modeling &amp; </a:t>
              </a:r>
              <a:br>
                <a:rPr lang="en-US" sz="1300" kern="1200" dirty="0">
                  <a:solidFill>
                    <a:schemeClr val="tx1"/>
                  </a:solidFill>
                  <a:latin typeface="+mn-lt"/>
                  <a:ea typeface="+mn-ea"/>
                  <a:cs typeface="+mn-cs"/>
                </a:rPr>
              </a:br>
              <a:r>
                <a:rPr lang="en-US" sz="1300" kern="1200" dirty="0">
                  <a:solidFill>
                    <a:schemeClr val="tx1"/>
                  </a:solidFill>
                  <a:latin typeface="+mn-lt"/>
                  <a:ea typeface="+mn-ea"/>
                  <a:cs typeface="+mn-cs"/>
                </a:rPr>
                <a:t>Resource Planning </a:t>
              </a: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Electrification &amp; Growth Opportunities</a:t>
              </a: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Energy Litigation</a:t>
              </a: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Energy Storage</a:t>
              </a: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Environmental Policy, Planning, &amp; Compliance</a:t>
              </a: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Finance and Ratemaking </a:t>
              </a: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Gas/Electric Coordination </a:t>
              </a: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Market Design  </a:t>
              </a: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Natural Gas &amp; Petroleum </a:t>
              </a: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Nuclear </a:t>
              </a: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Renewable &amp; Alternative Energy </a:t>
              </a:r>
            </a:p>
          </p:txBody>
        </p:sp>
      </p:grpSp>
      <p:grpSp>
        <p:nvGrpSpPr>
          <p:cNvPr id="10" name="Group 9"/>
          <p:cNvGrpSpPr/>
          <p:nvPr userDrawn="1"/>
        </p:nvGrpSpPr>
        <p:grpSpPr>
          <a:xfrm>
            <a:off x="609600" y="3354338"/>
            <a:ext cx="10434817" cy="1595191"/>
            <a:chOff x="609600" y="3357927"/>
            <a:chExt cx="11394022" cy="1595191"/>
          </a:xfrm>
        </p:grpSpPr>
        <p:sp>
          <p:nvSpPr>
            <p:cNvPr id="63" name="Rectangle 62"/>
            <p:cNvSpPr/>
            <p:nvPr userDrawn="1"/>
          </p:nvSpPr>
          <p:spPr>
            <a:xfrm>
              <a:off x="609600" y="3357927"/>
              <a:ext cx="2193583" cy="338554"/>
            </a:xfrm>
            <a:prstGeom prst="rect">
              <a:avLst/>
            </a:prstGeom>
          </p:spPr>
          <p:txBody>
            <a:bodyPr wrap="square" lIns="0">
              <a:spAutoFit/>
            </a:bodyPr>
            <a:lstStyle/>
            <a:p>
              <a:pPr marL="0" marR="0" lvl="4" indent="0" algn="l" defTabSz="457200" rtl="0" eaLnBrk="1" fontAlgn="auto" latinLnBrk="0" hangingPunct="1">
                <a:lnSpc>
                  <a:spcPct val="100000"/>
                </a:lnSpc>
                <a:spcBef>
                  <a:spcPts val="1700"/>
                </a:spcBef>
                <a:spcAft>
                  <a:spcPts val="0"/>
                </a:spcAft>
                <a:buClr>
                  <a:srgbClr val="1B232B">
                    <a:lumMod val="50000"/>
                    <a:lumOff val="50000"/>
                  </a:srgbClr>
                </a:buClr>
                <a:buSzTx/>
                <a:buFont typeface="+mj-lt"/>
                <a:buNone/>
                <a:tabLst/>
                <a:defRPr/>
              </a:pPr>
              <a:r>
                <a:rPr kumimoji="0" lang="en-US" sz="1600" b="1" i="0" u="none" strike="noStrike" kern="1200" cap="all" spc="100" normalizeH="0" baseline="0" noProof="0" dirty="0">
                  <a:ln>
                    <a:noFill/>
                  </a:ln>
                  <a:solidFill>
                    <a:srgbClr val="2297AA"/>
                  </a:solidFill>
                  <a:effectLst/>
                  <a:uLnTx/>
                  <a:uFillTx/>
                  <a:latin typeface="+mn-lt"/>
                  <a:ea typeface="+mn-ea"/>
                  <a:cs typeface="+mn-cs"/>
                </a:rPr>
                <a:t>Litigation</a:t>
              </a:r>
            </a:p>
          </p:txBody>
        </p:sp>
        <p:sp>
          <p:nvSpPr>
            <p:cNvPr id="65" name="TextBox 64"/>
            <p:cNvSpPr txBox="1"/>
            <p:nvPr userDrawn="1"/>
          </p:nvSpPr>
          <p:spPr>
            <a:xfrm>
              <a:off x="609602" y="3679263"/>
              <a:ext cx="11394020" cy="1273855"/>
            </a:xfrm>
            <a:prstGeom prst="rect">
              <a:avLst/>
            </a:prstGeom>
            <a:noFill/>
          </p:spPr>
          <p:txBody>
            <a:bodyPr wrap="square" lIns="182880" tIns="0" numCol="3" spcCol="182880" rtlCol="0">
              <a:noAutofit/>
            </a:bodyPr>
            <a:lstStyle/>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Accounting </a:t>
              </a: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Alternative</a:t>
              </a:r>
              <a:r>
                <a:rPr lang="en-US" sz="1300" kern="1200" baseline="0" dirty="0">
                  <a:solidFill>
                    <a:schemeClr val="tx1"/>
                  </a:solidFill>
                  <a:latin typeface="+mn-lt"/>
                  <a:ea typeface="+mn-ea"/>
                  <a:cs typeface="+mn-cs"/>
                </a:rPr>
                <a:t> Investments</a:t>
              </a:r>
              <a:endParaRPr lang="en-US" sz="1300" kern="1200" dirty="0">
                <a:solidFill>
                  <a:schemeClr val="tx1"/>
                </a:solidFill>
                <a:latin typeface="+mn-lt"/>
                <a:ea typeface="+mn-ea"/>
                <a:cs typeface="+mn-cs"/>
              </a:endParaRP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Analysis of Market Manipulation</a:t>
              </a: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Antitrust/Competition </a:t>
              </a: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Bankruptcy &amp; Restructuring </a:t>
              </a: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Big Data &amp; Document Analytics </a:t>
              </a: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Commercial Damages </a:t>
              </a: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Environmental Litigation  &amp; Regulation</a:t>
              </a: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Intellectual Property </a:t>
              </a: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International Arbitration </a:t>
              </a: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International Trade </a:t>
              </a: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Labor &amp; Employment </a:t>
              </a: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Mergers &amp; Acquisitions Litigation </a:t>
              </a: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Product Liability </a:t>
              </a: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Securities &amp; Finance</a:t>
              </a: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Tax Controversy &amp; Transfer Pricing </a:t>
              </a: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Valuation </a:t>
              </a: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White Collar Investigations &amp; Litigation</a:t>
              </a:r>
            </a:p>
          </p:txBody>
        </p:sp>
      </p:grpSp>
      <p:grpSp>
        <p:nvGrpSpPr>
          <p:cNvPr id="14" name="Group 13"/>
          <p:cNvGrpSpPr/>
          <p:nvPr userDrawn="1"/>
        </p:nvGrpSpPr>
        <p:grpSpPr>
          <a:xfrm>
            <a:off x="609600" y="5193768"/>
            <a:ext cx="10434819" cy="998010"/>
            <a:chOff x="609600" y="5130381"/>
            <a:chExt cx="11394024" cy="998010"/>
          </a:xfrm>
        </p:grpSpPr>
        <p:sp>
          <p:nvSpPr>
            <p:cNvPr id="66" name="Rectangle 65"/>
            <p:cNvSpPr/>
            <p:nvPr userDrawn="1"/>
          </p:nvSpPr>
          <p:spPr>
            <a:xfrm>
              <a:off x="609600" y="5130381"/>
              <a:ext cx="2193583" cy="338554"/>
            </a:xfrm>
            <a:prstGeom prst="rect">
              <a:avLst/>
            </a:prstGeom>
          </p:spPr>
          <p:txBody>
            <a:bodyPr wrap="square" lIns="0">
              <a:spAutoFit/>
            </a:bodyPr>
            <a:lstStyle/>
            <a:p>
              <a:pPr marL="0" marR="0" lvl="4" indent="0" algn="l" defTabSz="457200" rtl="0" eaLnBrk="1" fontAlgn="auto" latinLnBrk="0" hangingPunct="1">
                <a:lnSpc>
                  <a:spcPct val="100000"/>
                </a:lnSpc>
                <a:spcBef>
                  <a:spcPts val="1700"/>
                </a:spcBef>
                <a:spcAft>
                  <a:spcPts val="0"/>
                </a:spcAft>
                <a:buClr>
                  <a:srgbClr val="1B232B">
                    <a:lumMod val="50000"/>
                    <a:lumOff val="50000"/>
                  </a:srgbClr>
                </a:buClr>
                <a:buSzTx/>
                <a:buFont typeface="+mj-lt"/>
                <a:buNone/>
                <a:tabLst/>
                <a:defRPr/>
              </a:pPr>
              <a:r>
                <a:rPr kumimoji="0" lang="en-US" sz="1600" b="1" i="0" u="none" strike="noStrike" kern="1200" cap="all" spc="100" normalizeH="0" baseline="0" noProof="0" dirty="0">
                  <a:ln>
                    <a:noFill/>
                  </a:ln>
                  <a:solidFill>
                    <a:srgbClr val="2297AA"/>
                  </a:solidFill>
                  <a:effectLst/>
                  <a:uLnTx/>
                  <a:uFillTx/>
                  <a:latin typeface="+mn-lt"/>
                  <a:ea typeface="+mn-ea"/>
                  <a:cs typeface="+mn-cs"/>
                </a:rPr>
                <a:t>Industries</a:t>
              </a:r>
            </a:p>
          </p:txBody>
        </p:sp>
        <p:sp>
          <p:nvSpPr>
            <p:cNvPr id="67" name="TextBox 66"/>
            <p:cNvSpPr txBox="1"/>
            <p:nvPr userDrawn="1"/>
          </p:nvSpPr>
          <p:spPr>
            <a:xfrm>
              <a:off x="609602" y="5466158"/>
              <a:ext cx="11394022" cy="662233"/>
            </a:xfrm>
            <a:prstGeom prst="rect">
              <a:avLst/>
            </a:prstGeom>
            <a:noFill/>
          </p:spPr>
          <p:txBody>
            <a:bodyPr wrap="square" lIns="182880" tIns="0" numCol="3" spcCol="182880" rtlCol="0">
              <a:noAutofit/>
            </a:bodyPr>
            <a:lstStyle/>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Electric Power </a:t>
              </a: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Financial Institutions </a:t>
              </a: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Infrastructure</a:t>
              </a: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Natural Gas &amp; Petroleum </a:t>
              </a: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Pharmaceuticals &amp; Medical Devices </a:t>
              </a: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Telecommunications, Internet, &amp; Media </a:t>
              </a: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Transportation </a:t>
              </a: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Water </a:t>
              </a:r>
            </a:p>
          </p:txBody>
        </p:sp>
      </p:grpSp>
      <p:cxnSp>
        <p:nvCxnSpPr>
          <p:cNvPr id="16" name="Straight Connector 15"/>
          <p:cNvCxnSpPr/>
          <p:nvPr userDrawn="1"/>
        </p:nvCxnSpPr>
        <p:spPr>
          <a:xfrm>
            <a:off x="609600" y="3305882"/>
            <a:ext cx="10972798" cy="0"/>
          </a:xfrm>
          <a:prstGeom prst="line">
            <a:avLst/>
          </a:prstGeom>
          <a:ln w="19050">
            <a:solidFill>
              <a:schemeClr val="bg2">
                <a:lumMod val="95000"/>
              </a:schemeClr>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userDrawn="1"/>
        </p:nvCxnSpPr>
        <p:spPr>
          <a:xfrm>
            <a:off x="609600" y="5154566"/>
            <a:ext cx="10972798" cy="0"/>
          </a:xfrm>
          <a:prstGeom prst="line">
            <a:avLst/>
          </a:prstGeom>
          <a:ln w="19050">
            <a:solidFill>
              <a:schemeClr val="bg2">
                <a:lumMod val="95000"/>
              </a:schemeClr>
            </a:solidFill>
          </a:ln>
          <a:effectLst/>
        </p:spPr>
        <p:style>
          <a:lnRef idx="2">
            <a:schemeClr val="accent1"/>
          </a:lnRef>
          <a:fillRef idx="0">
            <a:schemeClr val="accent1"/>
          </a:fillRef>
          <a:effectRef idx="1">
            <a:schemeClr val="accent1"/>
          </a:effectRef>
          <a:fontRef idx="minor">
            <a:schemeClr val="tx1"/>
          </a:fontRef>
        </p:style>
      </p:cxnSp>
      <p:pic>
        <p:nvPicPr>
          <p:cNvPr id="238" name="Picture 23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6515100" y="0"/>
            <a:ext cx="5676900" cy="3193256"/>
          </a:xfrm>
          <a:prstGeom prst="rect">
            <a:avLst/>
          </a:prstGeom>
        </p:spPr>
      </p:pic>
      <p:sp>
        <p:nvSpPr>
          <p:cNvPr id="239" name="Rectangle 238"/>
          <p:cNvSpPr/>
          <p:nvPr userDrawn="1"/>
        </p:nvSpPr>
        <p:spPr>
          <a:xfrm>
            <a:off x="9520989" y="0"/>
            <a:ext cx="2671011" cy="2679032"/>
          </a:xfrm>
          <a:prstGeom prst="rect">
            <a:avLst/>
          </a:prstGeom>
          <a:solidFill>
            <a:schemeClr val="bg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Footer Placeholder 2"/>
          <p:cNvSpPr>
            <a:spLocks noGrp="1"/>
          </p:cNvSpPr>
          <p:nvPr>
            <p:ph type="ftr" sz="quarter" idx="14"/>
          </p:nvPr>
        </p:nvSpPr>
        <p:spPr>
          <a:xfrm>
            <a:off x="609600" y="6280229"/>
            <a:ext cx="9388510" cy="338554"/>
          </a:xfrm>
          <a:prstGeom prst="rect">
            <a:avLst/>
          </a:prstGeom>
        </p:spPr>
        <p:txBody>
          <a:bodyPr/>
          <a:lstStyle/>
          <a:p>
            <a:r>
              <a:rPr lang="en-US"/>
              <a:t>Privileged and Confidential. Prepared at the Request of Counsel.</a:t>
            </a:r>
            <a:endParaRPr lang="en-US" dirty="0"/>
          </a:p>
        </p:txBody>
      </p:sp>
      <p:sp>
        <p:nvSpPr>
          <p:cNvPr id="11" name="Slide Number Placeholder 10"/>
          <p:cNvSpPr>
            <a:spLocks noGrp="1"/>
          </p:cNvSpPr>
          <p:nvPr>
            <p:ph type="sldNum" sz="quarter" idx="15"/>
          </p:nvPr>
        </p:nvSpPr>
        <p:spPr/>
        <p:txBody>
          <a:bodyPr/>
          <a:lstStyle/>
          <a:p>
            <a:r>
              <a:rPr lang="en-US" b="0"/>
              <a:t>Brattle.com | </a:t>
            </a:r>
            <a:fld id="{590DAB12-68F0-43F3-9CAA-0DFBA7404834}" type="slidenum">
              <a:rPr lang="en-US" smtClean="0"/>
              <a:pPr/>
              <a:t>‹#›</a:t>
            </a:fld>
            <a:endParaRPr lang="en-US" dirty="0"/>
          </a:p>
        </p:txBody>
      </p:sp>
    </p:spTree>
    <p:extLst>
      <p:ext uri="{BB962C8B-B14F-4D97-AF65-F5344CB8AC3E}">
        <p14:creationId xmlns:p14="http://schemas.microsoft.com/office/powerpoint/2010/main" val="2370891752"/>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ur Offices Dark">
    <p:bg>
      <p:bgPr>
        <a:solidFill>
          <a:srgbClr val="002B54"/>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lum bright="8000"/>
            <a:extLst>
              <a:ext uri="{28A0092B-C50C-407E-A947-70E740481C1C}">
                <a14:useLocalDpi xmlns:a14="http://schemas.microsoft.com/office/drawing/2010/main" val="0"/>
              </a:ext>
            </a:extLst>
          </a:blip>
          <a:stretch>
            <a:fillRect/>
          </a:stretch>
        </p:blipFill>
        <p:spPr>
          <a:xfrm>
            <a:off x="585537" y="1226909"/>
            <a:ext cx="11020927" cy="5569247"/>
          </a:xfrm>
          <a:prstGeom prst="rect">
            <a:avLst/>
          </a:prstGeom>
        </p:spPr>
      </p:pic>
      <p:cxnSp>
        <p:nvCxnSpPr>
          <p:cNvPr id="5" name="Straight Connector 4"/>
          <p:cNvCxnSpPr/>
          <p:nvPr userDrawn="1"/>
        </p:nvCxnSpPr>
        <p:spPr>
          <a:xfrm>
            <a:off x="601335" y="1600200"/>
            <a:ext cx="2286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609600" y="856921"/>
            <a:ext cx="10972800" cy="743280"/>
          </a:xfrm>
        </p:spPr>
        <p:txBody>
          <a:bodyPr>
            <a:spAutoFit/>
          </a:bodyPr>
          <a:lstStyle>
            <a:lvl1pPr>
              <a:lnSpc>
                <a:spcPct val="90000"/>
              </a:lnSpc>
              <a:defRPr baseline="0">
                <a:solidFill>
                  <a:schemeClr val="bg1"/>
                </a:solidFill>
              </a:defRPr>
            </a:lvl1pPr>
          </a:lstStyle>
          <a:p>
            <a:r>
              <a:rPr lang="en-US" dirty="0"/>
              <a:t>Our Offices</a:t>
            </a:r>
          </a:p>
        </p:txBody>
      </p:sp>
      <p:sp>
        <p:nvSpPr>
          <p:cNvPr id="13" name="Text Placeholder 12"/>
          <p:cNvSpPr>
            <a:spLocks noGrp="1"/>
          </p:cNvSpPr>
          <p:nvPr>
            <p:ph type="body" sz="quarter" idx="13" hasCustomPrompt="1"/>
          </p:nvPr>
        </p:nvSpPr>
        <p:spPr>
          <a:xfrm>
            <a:off x="609600" y="241368"/>
            <a:ext cx="10972800" cy="615553"/>
          </a:xfrm>
        </p:spPr>
        <p:txBody>
          <a:bodyPr wrap="square" anchor="b" anchorCtr="0">
            <a:spAutoFit/>
          </a:bodyPr>
          <a:lstStyle>
            <a:lvl1pPr>
              <a:defRPr sz="1600" b="1" i="0" cap="all" spc="100" baseline="0">
                <a:solidFill>
                  <a:schemeClr val="accent2"/>
                </a:solidFill>
                <a:latin typeface="Calibri" panose="020F0502020204030204" pitchFamily="34" charset="0"/>
              </a:defRPr>
            </a:lvl1pPr>
            <a:lvl5pPr>
              <a:defRPr>
                <a:solidFill>
                  <a:schemeClr val="accent2">
                    <a:lumMod val="60000"/>
                    <a:lumOff val="40000"/>
                  </a:schemeClr>
                </a:solidFill>
              </a:defRPr>
            </a:lvl5pPr>
          </a:lstStyle>
          <a:p>
            <a:pPr lvl="0"/>
            <a:r>
              <a:rPr lang="en-US" dirty="0"/>
              <a:t>Section title</a:t>
            </a:r>
          </a:p>
        </p:txBody>
      </p:sp>
      <p:sp>
        <p:nvSpPr>
          <p:cNvPr id="4992" name="Oval 4991"/>
          <p:cNvSpPr/>
          <p:nvPr userDrawn="1"/>
        </p:nvSpPr>
        <p:spPr>
          <a:xfrm>
            <a:off x="3472546" y="3305693"/>
            <a:ext cx="176463" cy="176463"/>
          </a:xfrm>
          <a:prstGeom prst="ellipse">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93" name="Oval 4992"/>
          <p:cNvSpPr/>
          <p:nvPr userDrawn="1"/>
        </p:nvSpPr>
        <p:spPr>
          <a:xfrm>
            <a:off x="3342691" y="3482156"/>
            <a:ext cx="176463" cy="176463"/>
          </a:xfrm>
          <a:prstGeom prst="ellipse">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94" name="Oval 4993"/>
          <p:cNvSpPr/>
          <p:nvPr userDrawn="1"/>
        </p:nvSpPr>
        <p:spPr>
          <a:xfrm>
            <a:off x="3370314" y="3330040"/>
            <a:ext cx="176463" cy="176463"/>
          </a:xfrm>
          <a:prstGeom prst="ellipse">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95" name="Oval 4994"/>
          <p:cNvSpPr/>
          <p:nvPr userDrawn="1"/>
        </p:nvSpPr>
        <p:spPr>
          <a:xfrm>
            <a:off x="1968956" y="3508590"/>
            <a:ext cx="176463" cy="176463"/>
          </a:xfrm>
          <a:prstGeom prst="ellipse">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96" name="Oval 4995"/>
          <p:cNvSpPr/>
          <p:nvPr userDrawn="1"/>
        </p:nvSpPr>
        <p:spPr>
          <a:xfrm>
            <a:off x="2921230" y="3305693"/>
            <a:ext cx="176463" cy="176463"/>
          </a:xfrm>
          <a:prstGeom prst="ellipse">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97" name="Oval 4996"/>
          <p:cNvSpPr/>
          <p:nvPr userDrawn="1"/>
        </p:nvSpPr>
        <p:spPr>
          <a:xfrm>
            <a:off x="3196888" y="3174602"/>
            <a:ext cx="176463" cy="176463"/>
          </a:xfrm>
          <a:prstGeom prst="ellipse">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98" name="Oval 4997"/>
          <p:cNvSpPr/>
          <p:nvPr userDrawn="1"/>
        </p:nvSpPr>
        <p:spPr>
          <a:xfrm>
            <a:off x="5642503" y="2914891"/>
            <a:ext cx="176463" cy="176463"/>
          </a:xfrm>
          <a:prstGeom prst="ellipse">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99" name="Oval 4998"/>
          <p:cNvSpPr/>
          <p:nvPr userDrawn="1"/>
        </p:nvSpPr>
        <p:spPr>
          <a:xfrm>
            <a:off x="5599218" y="3091354"/>
            <a:ext cx="176463" cy="176463"/>
          </a:xfrm>
          <a:prstGeom prst="ellipse">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00" name="Oval 4999"/>
          <p:cNvSpPr/>
          <p:nvPr userDrawn="1"/>
        </p:nvSpPr>
        <p:spPr>
          <a:xfrm>
            <a:off x="5560537" y="3393924"/>
            <a:ext cx="176463" cy="176463"/>
          </a:xfrm>
          <a:prstGeom prst="ellipse">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01" name="Oval 5000"/>
          <p:cNvSpPr/>
          <p:nvPr userDrawn="1"/>
        </p:nvSpPr>
        <p:spPr>
          <a:xfrm>
            <a:off x="6007768" y="3305692"/>
            <a:ext cx="176463" cy="176463"/>
          </a:xfrm>
          <a:prstGeom prst="ellipse">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02" name="Oval 5001"/>
          <p:cNvSpPr/>
          <p:nvPr userDrawn="1"/>
        </p:nvSpPr>
        <p:spPr>
          <a:xfrm>
            <a:off x="10320057" y="5751306"/>
            <a:ext cx="176463" cy="176463"/>
          </a:xfrm>
          <a:prstGeom prst="ellipse">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03" name="TextBox 5002"/>
          <p:cNvSpPr txBox="1"/>
          <p:nvPr userDrawn="1"/>
        </p:nvSpPr>
        <p:spPr>
          <a:xfrm>
            <a:off x="3649009" y="3145311"/>
            <a:ext cx="1163290" cy="307777"/>
          </a:xfrm>
          <a:prstGeom prst="rect">
            <a:avLst/>
          </a:prstGeom>
          <a:noFill/>
        </p:spPr>
        <p:txBody>
          <a:bodyPr wrap="square" rtlCol="0">
            <a:spAutoFit/>
          </a:bodyPr>
          <a:lstStyle/>
          <a:p>
            <a:r>
              <a:rPr lang="en-US" sz="1400" b="1" cap="all" baseline="0" dirty="0">
                <a:solidFill>
                  <a:schemeClr val="bg1"/>
                </a:solidFill>
              </a:rPr>
              <a:t>Boston</a:t>
            </a:r>
          </a:p>
        </p:txBody>
      </p:sp>
      <p:sp>
        <p:nvSpPr>
          <p:cNvPr id="5004" name="TextBox 5003"/>
          <p:cNvSpPr txBox="1"/>
          <p:nvPr userDrawn="1"/>
        </p:nvSpPr>
        <p:spPr>
          <a:xfrm>
            <a:off x="3563022" y="3395205"/>
            <a:ext cx="1353610" cy="307777"/>
          </a:xfrm>
          <a:prstGeom prst="rect">
            <a:avLst/>
          </a:prstGeom>
          <a:noFill/>
        </p:spPr>
        <p:txBody>
          <a:bodyPr wrap="square" rtlCol="0">
            <a:spAutoFit/>
          </a:bodyPr>
          <a:lstStyle/>
          <a:p>
            <a:r>
              <a:rPr lang="en-US" sz="1400" b="1" cap="all" baseline="0" dirty="0">
                <a:solidFill>
                  <a:schemeClr val="bg1"/>
                </a:solidFill>
              </a:rPr>
              <a:t>New York</a:t>
            </a:r>
          </a:p>
        </p:txBody>
      </p:sp>
      <p:sp>
        <p:nvSpPr>
          <p:cNvPr id="5005" name="TextBox 5004"/>
          <p:cNvSpPr txBox="1"/>
          <p:nvPr userDrawn="1"/>
        </p:nvSpPr>
        <p:spPr>
          <a:xfrm>
            <a:off x="3427577" y="3645099"/>
            <a:ext cx="1646688" cy="307777"/>
          </a:xfrm>
          <a:prstGeom prst="rect">
            <a:avLst/>
          </a:prstGeom>
          <a:noFill/>
        </p:spPr>
        <p:txBody>
          <a:bodyPr wrap="square" rtlCol="0">
            <a:spAutoFit/>
          </a:bodyPr>
          <a:lstStyle/>
          <a:p>
            <a:r>
              <a:rPr lang="en-US" sz="1400" b="1" cap="all" baseline="0" dirty="0">
                <a:solidFill>
                  <a:schemeClr val="bg1"/>
                </a:solidFill>
              </a:rPr>
              <a:t>Washington</a:t>
            </a:r>
          </a:p>
        </p:txBody>
      </p:sp>
      <p:sp>
        <p:nvSpPr>
          <p:cNvPr id="5006" name="TextBox 5005"/>
          <p:cNvSpPr txBox="1"/>
          <p:nvPr userDrawn="1"/>
        </p:nvSpPr>
        <p:spPr>
          <a:xfrm>
            <a:off x="257954" y="3617559"/>
            <a:ext cx="1822239" cy="307777"/>
          </a:xfrm>
          <a:prstGeom prst="rect">
            <a:avLst/>
          </a:prstGeom>
          <a:noFill/>
        </p:spPr>
        <p:txBody>
          <a:bodyPr wrap="square" rtlCol="0">
            <a:spAutoFit/>
          </a:bodyPr>
          <a:lstStyle/>
          <a:p>
            <a:pPr algn="r"/>
            <a:r>
              <a:rPr lang="en-US" sz="1400" b="1" cap="all" baseline="0" dirty="0">
                <a:solidFill>
                  <a:schemeClr val="bg1"/>
                </a:solidFill>
              </a:rPr>
              <a:t>San Francisco</a:t>
            </a:r>
          </a:p>
        </p:txBody>
      </p:sp>
      <p:sp>
        <p:nvSpPr>
          <p:cNvPr id="5009" name="TextBox 5008"/>
          <p:cNvSpPr txBox="1"/>
          <p:nvPr userDrawn="1"/>
        </p:nvSpPr>
        <p:spPr>
          <a:xfrm>
            <a:off x="1141107" y="3142945"/>
            <a:ext cx="1822239" cy="307777"/>
          </a:xfrm>
          <a:prstGeom prst="rect">
            <a:avLst/>
          </a:prstGeom>
          <a:noFill/>
        </p:spPr>
        <p:txBody>
          <a:bodyPr wrap="square" rtlCol="0">
            <a:spAutoFit/>
          </a:bodyPr>
          <a:lstStyle/>
          <a:p>
            <a:pPr algn="r"/>
            <a:r>
              <a:rPr lang="en-US" sz="1400" b="1" cap="all" baseline="0" dirty="0">
                <a:solidFill>
                  <a:schemeClr val="bg1"/>
                </a:solidFill>
              </a:rPr>
              <a:t>Chicago</a:t>
            </a:r>
          </a:p>
        </p:txBody>
      </p:sp>
      <p:sp>
        <p:nvSpPr>
          <p:cNvPr id="5012" name="TextBox 5011"/>
          <p:cNvSpPr txBox="1"/>
          <p:nvPr userDrawn="1"/>
        </p:nvSpPr>
        <p:spPr>
          <a:xfrm>
            <a:off x="1496066" y="2874279"/>
            <a:ext cx="1822239" cy="307777"/>
          </a:xfrm>
          <a:prstGeom prst="rect">
            <a:avLst/>
          </a:prstGeom>
          <a:noFill/>
        </p:spPr>
        <p:txBody>
          <a:bodyPr wrap="square" rtlCol="0">
            <a:spAutoFit/>
          </a:bodyPr>
          <a:lstStyle/>
          <a:p>
            <a:pPr algn="r"/>
            <a:r>
              <a:rPr lang="en-US" sz="1400" b="1" cap="all" baseline="0" dirty="0">
                <a:solidFill>
                  <a:schemeClr val="bg1"/>
                </a:solidFill>
              </a:rPr>
              <a:t>Toronto</a:t>
            </a:r>
          </a:p>
        </p:txBody>
      </p:sp>
      <p:sp>
        <p:nvSpPr>
          <p:cNvPr id="5013" name="TextBox 5012"/>
          <p:cNvSpPr txBox="1"/>
          <p:nvPr userDrawn="1"/>
        </p:nvSpPr>
        <p:spPr>
          <a:xfrm>
            <a:off x="5606297" y="3536879"/>
            <a:ext cx="1163290" cy="307777"/>
          </a:xfrm>
          <a:prstGeom prst="rect">
            <a:avLst/>
          </a:prstGeom>
          <a:noFill/>
        </p:spPr>
        <p:txBody>
          <a:bodyPr wrap="square" rtlCol="0">
            <a:spAutoFit/>
          </a:bodyPr>
          <a:lstStyle/>
          <a:p>
            <a:r>
              <a:rPr lang="en-US" sz="1400" b="1" cap="all" baseline="0" dirty="0">
                <a:solidFill>
                  <a:schemeClr val="bg1"/>
                </a:solidFill>
              </a:rPr>
              <a:t>Madrid</a:t>
            </a:r>
          </a:p>
        </p:txBody>
      </p:sp>
      <p:sp>
        <p:nvSpPr>
          <p:cNvPr id="5014" name="TextBox 5013"/>
          <p:cNvSpPr txBox="1"/>
          <p:nvPr userDrawn="1"/>
        </p:nvSpPr>
        <p:spPr>
          <a:xfrm>
            <a:off x="4715751" y="2970497"/>
            <a:ext cx="925217" cy="307777"/>
          </a:xfrm>
          <a:prstGeom prst="rect">
            <a:avLst/>
          </a:prstGeom>
          <a:noFill/>
        </p:spPr>
        <p:txBody>
          <a:bodyPr wrap="square" rtlCol="0">
            <a:spAutoFit/>
          </a:bodyPr>
          <a:lstStyle/>
          <a:p>
            <a:r>
              <a:rPr lang="en-US" sz="1400" b="1" cap="all" baseline="0" dirty="0">
                <a:solidFill>
                  <a:schemeClr val="bg1"/>
                </a:solidFill>
              </a:rPr>
              <a:t>Brussels</a:t>
            </a:r>
          </a:p>
        </p:txBody>
      </p:sp>
      <p:sp>
        <p:nvSpPr>
          <p:cNvPr id="5015" name="TextBox 5014"/>
          <p:cNvSpPr txBox="1"/>
          <p:nvPr userDrawn="1"/>
        </p:nvSpPr>
        <p:spPr>
          <a:xfrm>
            <a:off x="4864105" y="2693479"/>
            <a:ext cx="845739" cy="307777"/>
          </a:xfrm>
          <a:prstGeom prst="rect">
            <a:avLst/>
          </a:prstGeom>
          <a:noFill/>
        </p:spPr>
        <p:txBody>
          <a:bodyPr wrap="square" rtlCol="0">
            <a:spAutoFit/>
          </a:bodyPr>
          <a:lstStyle/>
          <a:p>
            <a:r>
              <a:rPr lang="en-US" sz="1400" b="1" cap="all" baseline="0" dirty="0">
                <a:solidFill>
                  <a:schemeClr val="bg1"/>
                </a:solidFill>
              </a:rPr>
              <a:t>London</a:t>
            </a:r>
          </a:p>
        </p:txBody>
      </p:sp>
      <p:sp>
        <p:nvSpPr>
          <p:cNvPr id="5016" name="TextBox 5015"/>
          <p:cNvSpPr txBox="1"/>
          <p:nvPr userDrawn="1"/>
        </p:nvSpPr>
        <p:spPr>
          <a:xfrm>
            <a:off x="6130386" y="3124385"/>
            <a:ext cx="1646688" cy="307777"/>
          </a:xfrm>
          <a:prstGeom prst="rect">
            <a:avLst/>
          </a:prstGeom>
          <a:noFill/>
        </p:spPr>
        <p:txBody>
          <a:bodyPr wrap="square" rtlCol="0">
            <a:spAutoFit/>
          </a:bodyPr>
          <a:lstStyle/>
          <a:p>
            <a:r>
              <a:rPr lang="en-US" sz="1400" b="1" cap="all" baseline="0" dirty="0">
                <a:solidFill>
                  <a:schemeClr val="bg1"/>
                </a:solidFill>
              </a:rPr>
              <a:t>Rome</a:t>
            </a:r>
          </a:p>
        </p:txBody>
      </p:sp>
      <p:sp>
        <p:nvSpPr>
          <p:cNvPr id="5017" name="TextBox 5016"/>
          <p:cNvSpPr txBox="1"/>
          <p:nvPr userDrawn="1"/>
        </p:nvSpPr>
        <p:spPr>
          <a:xfrm>
            <a:off x="10419110" y="5508569"/>
            <a:ext cx="1163290" cy="307777"/>
          </a:xfrm>
          <a:prstGeom prst="rect">
            <a:avLst/>
          </a:prstGeom>
          <a:noFill/>
        </p:spPr>
        <p:txBody>
          <a:bodyPr wrap="square" rtlCol="0">
            <a:spAutoFit/>
          </a:bodyPr>
          <a:lstStyle/>
          <a:p>
            <a:r>
              <a:rPr lang="en-US" sz="1400" b="1" cap="all" baseline="0" dirty="0">
                <a:solidFill>
                  <a:schemeClr val="bg1"/>
                </a:solidFill>
              </a:rPr>
              <a:t>Sydney</a:t>
            </a:r>
          </a:p>
        </p:txBody>
      </p:sp>
      <p:grpSp>
        <p:nvGrpSpPr>
          <p:cNvPr id="5023" name="Group 5022"/>
          <p:cNvGrpSpPr/>
          <p:nvPr userDrawn="1"/>
        </p:nvGrpSpPr>
        <p:grpSpPr>
          <a:xfrm>
            <a:off x="1527340" y="1897767"/>
            <a:ext cx="9137320" cy="461665"/>
            <a:chOff x="1417002" y="5794234"/>
            <a:chExt cx="9137320" cy="461665"/>
          </a:xfrm>
        </p:grpSpPr>
        <p:sp>
          <p:nvSpPr>
            <p:cNvPr id="5018" name="TextBox 5017"/>
            <p:cNvSpPr txBox="1"/>
            <p:nvPr userDrawn="1"/>
          </p:nvSpPr>
          <p:spPr>
            <a:xfrm>
              <a:off x="1417002" y="5794234"/>
              <a:ext cx="2498909" cy="461665"/>
            </a:xfrm>
            <a:prstGeom prst="rect">
              <a:avLst/>
            </a:prstGeom>
            <a:noFill/>
          </p:spPr>
          <p:txBody>
            <a:bodyPr wrap="square" rtlCol="0">
              <a:spAutoFit/>
            </a:bodyPr>
            <a:lstStyle/>
            <a:p>
              <a:pPr algn="ctr"/>
              <a:r>
                <a:rPr lang="en-US" sz="2400" b="1" cap="all" baseline="0" dirty="0">
                  <a:solidFill>
                    <a:schemeClr val="bg1"/>
                  </a:solidFill>
                </a:rPr>
                <a:t>North America</a:t>
              </a:r>
            </a:p>
          </p:txBody>
        </p:sp>
        <p:sp>
          <p:nvSpPr>
            <p:cNvPr id="5021" name="TextBox 5020"/>
            <p:cNvSpPr txBox="1"/>
            <p:nvPr userDrawn="1"/>
          </p:nvSpPr>
          <p:spPr>
            <a:xfrm>
              <a:off x="5530630" y="5794234"/>
              <a:ext cx="1382324" cy="461665"/>
            </a:xfrm>
            <a:prstGeom prst="rect">
              <a:avLst/>
            </a:prstGeom>
            <a:noFill/>
          </p:spPr>
          <p:txBody>
            <a:bodyPr wrap="square" rtlCol="0">
              <a:spAutoFit/>
            </a:bodyPr>
            <a:lstStyle/>
            <a:p>
              <a:pPr algn="ctr"/>
              <a:r>
                <a:rPr lang="en-US" sz="2400" b="1" cap="all" baseline="0" dirty="0">
                  <a:solidFill>
                    <a:schemeClr val="bg1"/>
                  </a:solidFill>
                </a:rPr>
                <a:t>Europe</a:t>
              </a:r>
            </a:p>
          </p:txBody>
        </p:sp>
        <p:sp>
          <p:nvSpPr>
            <p:cNvPr id="5022" name="TextBox 5021"/>
            <p:cNvSpPr txBox="1"/>
            <p:nvPr userDrawn="1"/>
          </p:nvSpPr>
          <p:spPr>
            <a:xfrm>
              <a:off x="8527672" y="5794234"/>
              <a:ext cx="2026650" cy="461665"/>
            </a:xfrm>
            <a:prstGeom prst="rect">
              <a:avLst/>
            </a:prstGeom>
            <a:noFill/>
          </p:spPr>
          <p:txBody>
            <a:bodyPr wrap="square" rtlCol="0">
              <a:spAutoFit/>
            </a:bodyPr>
            <a:lstStyle/>
            <a:p>
              <a:pPr algn="ctr"/>
              <a:r>
                <a:rPr lang="en-US" sz="2400" b="1" cap="all" baseline="0" dirty="0">
                  <a:solidFill>
                    <a:schemeClr val="bg1"/>
                  </a:solidFill>
                </a:rPr>
                <a:t>Asia-Pacific</a:t>
              </a:r>
            </a:p>
          </p:txBody>
        </p:sp>
      </p:grpSp>
      <p:sp>
        <p:nvSpPr>
          <p:cNvPr id="3" name="Footer Placeholder 2"/>
          <p:cNvSpPr>
            <a:spLocks noGrp="1"/>
          </p:cNvSpPr>
          <p:nvPr>
            <p:ph type="ftr" sz="quarter" idx="14"/>
          </p:nvPr>
        </p:nvSpPr>
        <p:spPr>
          <a:xfrm>
            <a:off x="609600" y="6280229"/>
            <a:ext cx="9388510" cy="338554"/>
          </a:xfrm>
          <a:prstGeom prst="rect">
            <a:avLst/>
          </a:prstGeom>
        </p:spPr>
        <p:txBody>
          <a:bodyPr/>
          <a:lstStyle>
            <a:lvl1pPr>
              <a:defRPr>
                <a:solidFill>
                  <a:schemeClr val="tx1">
                    <a:lumMod val="25000"/>
                    <a:lumOff val="75000"/>
                  </a:schemeClr>
                </a:solidFill>
              </a:defRPr>
            </a:lvl1pPr>
          </a:lstStyle>
          <a:p>
            <a:r>
              <a:rPr lang="en-US" dirty="0"/>
              <a:t>Privileged and Confidential. Prepared at the Request of Counsel.</a:t>
            </a:r>
          </a:p>
        </p:txBody>
      </p:sp>
      <p:sp>
        <p:nvSpPr>
          <p:cNvPr id="4" name="Slide Number Placeholder 3"/>
          <p:cNvSpPr>
            <a:spLocks noGrp="1"/>
          </p:cNvSpPr>
          <p:nvPr>
            <p:ph type="sldNum" sz="quarter" idx="15"/>
          </p:nvPr>
        </p:nvSpPr>
        <p:spPr/>
        <p:txBody>
          <a:bodyPr/>
          <a:lstStyle>
            <a:lvl1pPr>
              <a:defRPr>
                <a:solidFill>
                  <a:schemeClr val="tx1">
                    <a:lumMod val="10000"/>
                    <a:lumOff val="90000"/>
                  </a:schemeClr>
                </a:solidFill>
              </a:defRPr>
            </a:lvl1pPr>
          </a:lstStyle>
          <a:p>
            <a:r>
              <a:rPr lang="en-US" b="0" dirty="0"/>
              <a:t>Brattle.com | </a:t>
            </a:r>
            <a:fld id="{590DAB12-68F0-43F3-9CAA-0DFBA7404834}" type="slidenum">
              <a:rPr lang="en-US" smtClean="0"/>
              <a:pPr/>
              <a:t>‹#›</a:t>
            </a:fld>
            <a:endParaRPr lang="en-US" dirty="0"/>
          </a:p>
        </p:txBody>
      </p:sp>
    </p:spTree>
    <p:extLst>
      <p:ext uri="{BB962C8B-B14F-4D97-AF65-F5344CB8AC3E}">
        <p14:creationId xmlns:p14="http://schemas.microsoft.com/office/powerpoint/2010/main" val="972108866"/>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bout Brattle">
    <p:spTree>
      <p:nvGrpSpPr>
        <p:cNvPr id="1" name=""/>
        <p:cNvGrpSpPr/>
        <p:nvPr/>
      </p:nvGrpSpPr>
      <p:grpSpPr>
        <a:xfrm>
          <a:off x="0" y="0"/>
          <a:ext cx="0" cy="0"/>
          <a:chOff x="0" y="0"/>
          <a:chExt cx="0" cy="0"/>
        </a:xfrm>
      </p:grpSpPr>
      <p:cxnSp>
        <p:nvCxnSpPr>
          <p:cNvPr id="12" name="Straight Connector 11"/>
          <p:cNvCxnSpPr/>
          <p:nvPr userDrawn="1"/>
        </p:nvCxnSpPr>
        <p:spPr>
          <a:xfrm flipH="1">
            <a:off x="8088968" y="4498821"/>
            <a:ext cx="1378185" cy="1651154"/>
          </a:xfrm>
          <a:prstGeom prst="line">
            <a:avLst/>
          </a:pr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6515100" y="3573"/>
            <a:ext cx="5676900" cy="3193256"/>
          </a:xfrm>
          <a:prstGeom prst="rect">
            <a:avLst/>
          </a:prstGeom>
        </p:spPr>
      </p:pic>
      <p:sp>
        <p:nvSpPr>
          <p:cNvPr id="17" name="Rectangle 16"/>
          <p:cNvSpPr/>
          <p:nvPr userDrawn="1"/>
        </p:nvSpPr>
        <p:spPr>
          <a:xfrm>
            <a:off x="9520989" y="0"/>
            <a:ext cx="2671011" cy="2679032"/>
          </a:xfrm>
          <a:prstGeom prst="rect">
            <a:avLst/>
          </a:prstGeom>
          <a:solidFill>
            <a:schemeClr val="bg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Title 1"/>
          <p:cNvSpPr>
            <a:spLocks noGrp="1"/>
          </p:cNvSpPr>
          <p:nvPr>
            <p:ph type="title" hasCustomPrompt="1"/>
          </p:nvPr>
        </p:nvSpPr>
        <p:spPr>
          <a:xfrm>
            <a:off x="609600" y="856921"/>
            <a:ext cx="10972800" cy="743280"/>
          </a:xfrm>
        </p:spPr>
        <p:txBody>
          <a:bodyPr>
            <a:spAutoFit/>
          </a:bodyPr>
          <a:lstStyle>
            <a:lvl1pPr>
              <a:lnSpc>
                <a:spcPct val="90000"/>
              </a:lnSpc>
              <a:defRPr/>
            </a:lvl1pPr>
          </a:lstStyle>
          <a:p>
            <a:r>
              <a:rPr lang="en-US" dirty="0"/>
              <a:t>About Brattle</a:t>
            </a:r>
          </a:p>
        </p:txBody>
      </p:sp>
      <p:sp>
        <p:nvSpPr>
          <p:cNvPr id="24" name="Text Placeholder 12"/>
          <p:cNvSpPr>
            <a:spLocks noGrp="1"/>
          </p:cNvSpPr>
          <p:nvPr>
            <p:ph type="body" sz="quarter" idx="13"/>
          </p:nvPr>
        </p:nvSpPr>
        <p:spPr>
          <a:xfrm>
            <a:off x="609600" y="241368"/>
            <a:ext cx="10972800" cy="615553"/>
          </a:xfrm>
        </p:spPr>
        <p:txBody>
          <a:bodyPr wrap="square" anchor="b" anchorCtr="0">
            <a:spAutoFit/>
          </a:bodyPr>
          <a:lstStyle>
            <a:lvl1pPr>
              <a:defRPr sz="1600" b="1" i="0" cap="all" spc="100" baseline="0">
                <a:solidFill>
                  <a:schemeClr val="accent2"/>
                </a:solidFill>
                <a:latin typeface="Calibri" panose="020F0502020204030204" pitchFamily="34" charset="0"/>
              </a:defRPr>
            </a:lvl1pPr>
          </a:lstStyle>
          <a:p>
            <a:pPr lvl="0"/>
            <a:endParaRPr lang="en-US" dirty="0"/>
          </a:p>
        </p:txBody>
      </p:sp>
      <p:cxnSp>
        <p:nvCxnSpPr>
          <p:cNvPr id="25" name="Straight Connector 24"/>
          <p:cNvCxnSpPr/>
          <p:nvPr userDrawn="1"/>
        </p:nvCxnSpPr>
        <p:spPr>
          <a:xfrm>
            <a:off x="601335" y="1600200"/>
            <a:ext cx="2286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4" name="Table 3"/>
          <p:cNvGraphicFramePr>
            <a:graphicFrameLocks noGrp="1"/>
          </p:cNvGraphicFramePr>
          <p:nvPr userDrawn="1">
            <p:extLst>
              <p:ext uri="{D42A27DB-BD31-4B8C-83A1-F6EECF244321}">
                <p14:modId xmlns:p14="http://schemas.microsoft.com/office/powerpoint/2010/main" val="1661695933"/>
              </p:ext>
            </p:extLst>
          </p:nvPr>
        </p:nvGraphicFramePr>
        <p:xfrm>
          <a:off x="601091" y="1709158"/>
          <a:ext cx="3192867" cy="2614267"/>
        </p:xfrm>
        <a:graphic>
          <a:graphicData uri="http://schemas.openxmlformats.org/drawingml/2006/table">
            <a:tbl>
              <a:tblPr firstRow="1" bandRow="1">
                <a:tableStyleId>{3B4B98B0-60AC-42C2-AFA5-B58CD77FA1E5}</a:tableStyleId>
              </a:tblPr>
              <a:tblGrid>
                <a:gridCol w="3192867">
                  <a:extLst>
                    <a:ext uri="{9D8B030D-6E8A-4147-A177-3AD203B41FA5}">
                      <a16:colId xmlns:a16="http://schemas.microsoft.com/office/drawing/2014/main" val="3189706127"/>
                    </a:ext>
                  </a:extLst>
                </a:gridCol>
              </a:tblGrid>
              <a:tr h="350461">
                <a:tc>
                  <a:txBody>
                    <a:bodyPr/>
                    <a:lstStyle/>
                    <a:p>
                      <a:pPr algn="ctr"/>
                      <a:r>
                        <a:rPr lang="en-US" dirty="0" smtClean="0">
                          <a:solidFill>
                            <a:schemeClr val="tx1">
                              <a:lumMod val="75000"/>
                              <a:lumOff val="25000"/>
                            </a:schemeClr>
                          </a:solidFill>
                        </a:rPr>
                        <a:t>CAISO</a:t>
                      </a:r>
                      <a:endParaRPr lang="en-US" dirty="0">
                        <a:solidFill>
                          <a:schemeClr val="tx1">
                            <a:lumMod val="75000"/>
                            <a:lumOff val="25000"/>
                          </a:schemeClr>
                        </a:solidFill>
                      </a:endParaRPr>
                    </a:p>
                  </a:txBody>
                  <a:tcPr anchor="ctr">
                    <a:solidFill>
                      <a:schemeClr val="tx1">
                        <a:lumMod val="10000"/>
                        <a:lumOff val="90000"/>
                      </a:schemeClr>
                    </a:solidFill>
                  </a:tcPr>
                </a:tc>
                <a:extLst>
                  <a:ext uri="{0D108BD9-81ED-4DB2-BD59-A6C34878D82A}">
                    <a16:rowId xmlns:a16="http://schemas.microsoft.com/office/drawing/2014/main" val="3875753020"/>
                  </a:ext>
                </a:extLst>
              </a:tr>
              <a:tr h="2248507">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b="1" dirty="0" smtClean="0">
                          <a:solidFill>
                            <a:schemeClr val="tx1">
                              <a:lumMod val="75000"/>
                              <a:lumOff val="25000"/>
                            </a:schemeClr>
                          </a:solidFill>
                        </a:rPr>
                        <a:t>Mark</a:t>
                      </a:r>
                      <a:r>
                        <a:rPr lang="en-US" b="1" baseline="0" dirty="0" smtClean="0">
                          <a:solidFill>
                            <a:schemeClr val="tx1">
                              <a:lumMod val="75000"/>
                              <a:lumOff val="25000"/>
                            </a:schemeClr>
                          </a:solidFill>
                        </a:rPr>
                        <a:t> </a:t>
                      </a:r>
                      <a:r>
                        <a:rPr lang="en-US" b="1" baseline="0" dirty="0" err="1" smtClean="0">
                          <a:solidFill>
                            <a:schemeClr val="tx1">
                              <a:lumMod val="75000"/>
                              <a:lumOff val="25000"/>
                            </a:schemeClr>
                          </a:solidFill>
                        </a:rPr>
                        <a:t>Rothleder</a:t>
                      </a:r>
                      <a:endParaRPr lang="en-US" b="1" dirty="0" smtClean="0">
                        <a:solidFill>
                          <a:schemeClr val="tx1">
                            <a:lumMod val="75000"/>
                            <a:lumOff val="25000"/>
                          </a:schemeClr>
                        </a:solidFill>
                      </a:endParaRPr>
                    </a:p>
                    <a:p>
                      <a:pPr algn="ctr">
                        <a:lnSpc>
                          <a:spcPct val="150000"/>
                        </a:lnSpc>
                      </a:pPr>
                      <a:r>
                        <a:rPr lang="en-US" dirty="0" smtClean="0">
                          <a:solidFill>
                            <a:schemeClr val="tx1">
                              <a:lumMod val="75000"/>
                              <a:lumOff val="25000"/>
                            </a:schemeClr>
                          </a:solidFill>
                        </a:rPr>
                        <a:t>Vice</a:t>
                      </a:r>
                      <a:r>
                        <a:rPr lang="en-US" baseline="0" dirty="0" smtClean="0">
                          <a:solidFill>
                            <a:schemeClr val="tx1">
                              <a:lumMod val="75000"/>
                              <a:lumOff val="25000"/>
                            </a:schemeClr>
                          </a:solidFill>
                        </a:rPr>
                        <a:t> President, Market Policy and Performance</a:t>
                      </a:r>
                    </a:p>
                    <a:p>
                      <a:pPr algn="ctr">
                        <a:lnSpc>
                          <a:spcPct val="150000"/>
                        </a:lnSpc>
                      </a:pPr>
                      <a:r>
                        <a:rPr lang="en-US" baseline="0" dirty="0" smtClean="0">
                          <a:solidFill>
                            <a:schemeClr val="tx1">
                              <a:lumMod val="75000"/>
                              <a:lumOff val="25000"/>
                            </a:schemeClr>
                          </a:solidFill>
                          <a:hlinkClick r:id="rId3"/>
                        </a:rPr>
                        <a:t>Mrothleder@caiso.com</a:t>
                      </a:r>
                      <a:endParaRPr lang="en-US" baseline="0" dirty="0" smtClean="0">
                        <a:solidFill>
                          <a:schemeClr val="tx1">
                            <a:lumMod val="75000"/>
                            <a:lumOff val="25000"/>
                          </a:schemeClr>
                        </a:solidFill>
                      </a:endParaRPr>
                    </a:p>
                    <a:p>
                      <a:pPr algn="ctr">
                        <a:lnSpc>
                          <a:spcPct val="150000"/>
                        </a:lnSpc>
                      </a:pPr>
                      <a:r>
                        <a:rPr lang="en-US" baseline="0" dirty="0" smtClean="0">
                          <a:solidFill>
                            <a:schemeClr val="tx1">
                              <a:lumMod val="75000"/>
                              <a:lumOff val="25000"/>
                            </a:schemeClr>
                          </a:solidFill>
                        </a:rPr>
                        <a:t>(916) 608-5883</a:t>
                      </a:r>
                      <a:endParaRPr lang="en-US" dirty="0">
                        <a:solidFill>
                          <a:schemeClr val="tx1">
                            <a:lumMod val="75000"/>
                            <a:lumOff val="25000"/>
                          </a:schemeClr>
                        </a:solidFill>
                      </a:endParaRPr>
                    </a:p>
                  </a:txBody>
                  <a:tcPr marT="91440" marB="91440">
                    <a:noFill/>
                  </a:tcPr>
                </a:tc>
                <a:extLst>
                  <a:ext uri="{0D108BD9-81ED-4DB2-BD59-A6C34878D82A}">
                    <a16:rowId xmlns:a16="http://schemas.microsoft.com/office/drawing/2014/main" val="891370127"/>
                  </a:ext>
                </a:extLst>
              </a:tr>
            </a:tbl>
          </a:graphicData>
        </a:graphic>
      </p:graphicFrame>
      <p:graphicFrame>
        <p:nvGraphicFramePr>
          <p:cNvPr id="27" name="Table 26"/>
          <p:cNvGraphicFramePr>
            <a:graphicFrameLocks noGrp="1"/>
          </p:cNvGraphicFramePr>
          <p:nvPr userDrawn="1">
            <p:extLst>
              <p:ext uri="{D42A27DB-BD31-4B8C-83A1-F6EECF244321}">
                <p14:modId xmlns:p14="http://schemas.microsoft.com/office/powerpoint/2010/main" val="3071852413"/>
              </p:ext>
            </p:extLst>
          </p:nvPr>
        </p:nvGraphicFramePr>
        <p:xfrm>
          <a:off x="4499566" y="1695872"/>
          <a:ext cx="3184358" cy="4456353"/>
        </p:xfrm>
        <a:graphic>
          <a:graphicData uri="http://schemas.openxmlformats.org/drawingml/2006/table">
            <a:tbl>
              <a:tblPr firstRow="1" bandRow="1">
                <a:tableStyleId>{3B4B98B0-60AC-42C2-AFA5-B58CD77FA1E5}</a:tableStyleId>
              </a:tblPr>
              <a:tblGrid>
                <a:gridCol w="3184358">
                  <a:extLst>
                    <a:ext uri="{9D8B030D-6E8A-4147-A177-3AD203B41FA5}">
                      <a16:colId xmlns:a16="http://schemas.microsoft.com/office/drawing/2014/main" val="3189706127"/>
                    </a:ext>
                  </a:extLst>
                </a:gridCol>
              </a:tblGrid>
              <a:tr h="301980">
                <a:tc>
                  <a:txBody>
                    <a:bodyPr/>
                    <a:lstStyle/>
                    <a:p>
                      <a:pPr algn="ctr"/>
                      <a:r>
                        <a:rPr lang="en-US" dirty="0" smtClean="0">
                          <a:solidFill>
                            <a:schemeClr val="tx1">
                              <a:lumMod val="75000"/>
                              <a:lumOff val="25000"/>
                            </a:schemeClr>
                          </a:solidFill>
                        </a:rPr>
                        <a:t>MISO</a:t>
                      </a:r>
                      <a:endParaRPr lang="en-US" dirty="0">
                        <a:solidFill>
                          <a:schemeClr val="tx1">
                            <a:lumMod val="75000"/>
                            <a:lumOff val="25000"/>
                          </a:schemeClr>
                        </a:solidFill>
                      </a:endParaRPr>
                    </a:p>
                  </a:txBody>
                  <a:tcPr anchor="ctr">
                    <a:lnB w="12700" cap="flat" cmpd="sng" algn="ctr">
                      <a:solidFill>
                        <a:schemeClr val="tx2"/>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3875753020"/>
                  </a:ext>
                </a:extLst>
              </a:tr>
              <a:tr h="2261793">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b="1" dirty="0" smtClean="0">
                          <a:solidFill>
                            <a:schemeClr val="tx1">
                              <a:lumMod val="75000"/>
                              <a:lumOff val="25000"/>
                            </a:schemeClr>
                          </a:solidFill>
                        </a:rPr>
                        <a:t>Scott</a:t>
                      </a:r>
                      <a:r>
                        <a:rPr lang="en-US" b="1" baseline="0" dirty="0" smtClean="0">
                          <a:solidFill>
                            <a:schemeClr val="tx1">
                              <a:lumMod val="75000"/>
                              <a:lumOff val="25000"/>
                            </a:schemeClr>
                          </a:solidFill>
                        </a:rPr>
                        <a:t> Wright</a:t>
                      </a:r>
                    </a:p>
                    <a:p>
                      <a:pPr algn="ctr">
                        <a:lnSpc>
                          <a:spcPct val="150000"/>
                        </a:lnSpc>
                      </a:pPr>
                      <a:r>
                        <a:rPr lang="en-US" dirty="0" smtClean="0">
                          <a:solidFill>
                            <a:schemeClr val="tx1">
                              <a:lumMod val="75000"/>
                              <a:lumOff val="25000"/>
                            </a:schemeClr>
                          </a:solidFill>
                        </a:rPr>
                        <a:t>Executive Director,</a:t>
                      </a:r>
                      <a:r>
                        <a:rPr lang="en-US" baseline="0" dirty="0" smtClean="0">
                          <a:solidFill>
                            <a:schemeClr val="tx1">
                              <a:lumMod val="75000"/>
                              <a:lumOff val="25000"/>
                            </a:schemeClr>
                          </a:solidFill>
                        </a:rPr>
                        <a:t> Market Strategy and Design</a:t>
                      </a: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smtClean="0">
                          <a:solidFill>
                            <a:schemeClr val="tx1">
                              <a:lumMod val="75000"/>
                              <a:lumOff val="25000"/>
                            </a:schemeClr>
                          </a:solidFill>
                          <a:hlinkClick r:id="rId4"/>
                        </a:rPr>
                        <a:t>swright@misoenergy.org</a:t>
                      </a:r>
                      <a:endParaRPr lang="en-US" baseline="0" dirty="0" smtClean="0">
                        <a:solidFill>
                          <a:schemeClr val="tx1">
                            <a:lumMod val="75000"/>
                            <a:lumOff val="25000"/>
                          </a:schemeClr>
                        </a:solidFill>
                      </a:endParaRP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smtClean="0">
                          <a:solidFill>
                            <a:schemeClr val="tx1">
                              <a:lumMod val="75000"/>
                              <a:lumOff val="25000"/>
                            </a:schemeClr>
                          </a:solidFill>
                        </a:rPr>
                        <a:t>(317) 460-0465 </a:t>
                      </a:r>
                    </a:p>
                  </a:txBody>
                  <a:tcPr marT="91440" marB="9144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891370127"/>
                  </a:ext>
                </a:extLst>
              </a:tr>
              <a:tr h="679378">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b="1" baseline="0" dirty="0" smtClean="0">
                          <a:solidFill>
                            <a:schemeClr val="tx1">
                              <a:lumMod val="75000"/>
                              <a:lumOff val="25000"/>
                            </a:schemeClr>
                          </a:solidFill>
                        </a:rPr>
                        <a:t>Richard </a:t>
                      </a:r>
                      <a:r>
                        <a:rPr lang="en-US" b="1" baseline="0" dirty="0" err="1" smtClean="0">
                          <a:solidFill>
                            <a:schemeClr val="tx1">
                              <a:lumMod val="75000"/>
                              <a:lumOff val="25000"/>
                            </a:schemeClr>
                          </a:solidFill>
                        </a:rPr>
                        <a:t>Doying</a:t>
                      </a:r>
                      <a:endParaRPr lang="en-US" b="1" baseline="0" dirty="0" smtClean="0">
                        <a:solidFill>
                          <a:schemeClr val="tx1">
                            <a:lumMod val="75000"/>
                            <a:lumOff val="25000"/>
                          </a:schemeClr>
                        </a:solidFill>
                      </a:endParaRP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smtClean="0">
                          <a:solidFill>
                            <a:schemeClr val="tx1">
                              <a:lumMod val="75000"/>
                              <a:lumOff val="25000"/>
                            </a:schemeClr>
                          </a:solidFill>
                        </a:rPr>
                        <a:t>Executive Vice President, COO</a:t>
                      </a: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smtClean="0">
                          <a:solidFill>
                            <a:schemeClr val="tx1">
                              <a:lumMod val="75000"/>
                              <a:lumOff val="25000"/>
                            </a:schemeClr>
                          </a:solidFill>
                          <a:hlinkClick r:id="rId5"/>
                        </a:rPr>
                        <a:t>rdoying@misoenergy.org</a:t>
                      </a:r>
                      <a:endParaRPr lang="en-US" baseline="0" dirty="0" smtClean="0">
                        <a:solidFill>
                          <a:schemeClr val="tx1">
                            <a:lumMod val="75000"/>
                            <a:lumOff val="25000"/>
                          </a:schemeClr>
                        </a:solidFill>
                      </a:endParaRP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smtClean="0">
                          <a:solidFill>
                            <a:schemeClr val="tx1">
                              <a:lumMod val="75000"/>
                              <a:lumOff val="25000"/>
                            </a:schemeClr>
                          </a:solidFill>
                        </a:rPr>
                        <a:t>(317) 249-520</a:t>
                      </a:r>
                      <a:endParaRPr lang="en-US" dirty="0" smtClean="0">
                        <a:solidFill>
                          <a:schemeClr val="tx1">
                            <a:lumMod val="75000"/>
                            <a:lumOff val="25000"/>
                          </a:schemeClr>
                        </a:solidFill>
                      </a:endParaRPr>
                    </a:p>
                  </a:txBody>
                  <a:tcPr marT="91440" marB="9144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909255030"/>
                  </a:ext>
                </a:extLst>
              </a:tr>
            </a:tbl>
          </a:graphicData>
        </a:graphic>
      </p:graphicFrame>
      <p:graphicFrame>
        <p:nvGraphicFramePr>
          <p:cNvPr id="32" name="Table 31"/>
          <p:cNvGraphicFramePr>
            <a:graphicFrameLocks noGrp="1"/>
          </p:cNvGraphicFramePr>
          <p:nvPr userDrawn="1">
            <p:extLst>
              <p:ext uri="{D42A27DB-BD31-4B8C-83A1-F6EECF244321}">
                <p14:modId xmlns:p14="http://schemas.microsoft.com/office/powerpoint/2010/main" val="951854529"/>
              </p:ext>
            </p:extLst>
          </p:nvPr>
        </p:nvGraphicFramePr>
        <p:xfrm>
          <a:off x="8401676" y="1691403"/>
          <a:ext cx="3192867" cy="2632022"/>
        </p:xfrm>
        <a:graphic>
          <a:graphicData uri="http://schemas.openxmlformats.org/drawingml/2006/table">
            <a:tbl>
              <a:tblPr firstRow="1" bandRow="1">
                <a:tableStyleId>{3B4B98B0-60AC-42C2-AFA5-B58CD77FA1E5}</a:tableStyleId>
              </a:tblPr>
              <a:tblGrid>
                <a:gridCol w="3192867">
                  <a:extLst>
                    <a:ext uri="{9D8B030D-6E8A-4147-A177-3AD203B41FA5}">
                      <a16:colId xmlns:a16="http://schemas.microsoft.com/office/drawing/2014/main" val="3189706127"/>
                    </a:ext>
                  </a:extLst>
                </a:gridCol>
              </a:tblGrid>
              <a:tr h="318853">
                <a:tc>
                  <a:txBody>
                    <a:bodyPr/>
                    <a:lstStyle/>
                    <a:p>
                      <a:pPr algn="ctr"/>
                      <a:r>
                        <a:rPr lang="en-US" dirty="0" smtClean="0">
                          <a:solidFill>
                            <a:schemeClr val="tx1">
                              <a:lumMod val="75000"/>
                              <a:lumOff val="25000"/>
                            </a:schemeClr>
                          </a:solidFill>
                        </a:rPr>
                        <a:t>ERCOT</a:t>
                      </a:r>
                      <a:endParaRPr lang="en-US" dirty="0">
                        <a:solidFill>
                          <a:schemeClr val="tx1">
                            <a:lumMod val="75000"/>
                            <a:lumOff val="25000"/>
                          </a:schemeClr>
                        </a:solidFill>
                      </a:endParaRPr>
                    </a:p>
                  </a:txBody>
                  <a:tcPr anchor="ctr">
                    <a:solidFill>
                      <a:schemeClr val="tx1">
                        <a:lumMod val="10000"/>
                        <a:lumOff val="90000"/>
                      </a:schemeClr>
                    </a:solidFill>
                  </a:tcPr>
                </a:tc>
                <a:extLst>
                  <a:ext uri="{0D108BD9-81ED-4DB2-BD59-A6C34878D82A}">
                    <a16:rowId xmlns:a16="http://schemas.microsoft.com/office/drawing/2014/main" val="3875753020"/>
                  </a:ext>
                </a:extLst>
              </a:tr>
              <a:tr h="2266262">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b="1" dirty="0" smtClean="0">
                          <a:solidFill>
                            <a:schemeClr val="tx1">
                              <a:lumMod val="75000"/>
                              <a:lumOff val="25000"/>
                            </a:schemeClr>
                          </a:solidFill>
                        </a:rPr>
                        <a:t>Warren</a:t>
                      </a:r>
                      <a:r>
                        <a:rPr lang="en-US" b="1" baseline="0" dirty="0" smtClean="0">
                          <a:solidFill>
                            <a:schemeClr val="tx1">
                              <a:lumMod val="75000"/>
                              <a:lumOff val="25000"/>
                            </a:schemeClr>
                          </a:solidFill>
                        </a:rPr>
                        <a:t> Lasher</a:t>
                      </a: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smtClean="0">
                          <a:solidFill>
                            <a:schemeClr val="tx1">
                              <a:lumMod val="75000"/>
                              <a:lumOff val="25000"/>
                            </a:schemeClr>
                          </a:solidFill>
                        </a:rPr>
                        <a:t>Director, System Planning</a:t>
                      </a: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smtClean="0">
                          <a:solidFill>
                            <a:schemeClr val="tx1">
                              <a:lumMod val="75000"/>
                              <a:lumOff val="25000"/>
                            </a:schemeClr>
                          </a:solidFill>
                          <a:hlinkClick r:id="rId6"/>
                        </a:rPr>
                        <a:t>wlasher@ercot.com</a:t>
                      </a:r>
                      <a:endParaRPr lang="en-US" baseline="0" dirty="0" smtClean="0">
                        <a:solidFill>
                          <a:schemeClr val="tx1">
                            <a:lumMod val="75000"/>
                            <a:lumOff val="25000"/>
                          </a:schemeClr>
                        </a:solidFill>
                      </a:endParaRP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smtClean="0">
                          <a:solidFill>
                            <a:schemeClr val="tx1">
                              <a:lumMod val="75000"/>
                              <a:lumOff val="25000"/>
                            </a:schemeClr>
                          </a:solidFill>
                        </a:rPr>
                        <a:t>(512) 248-6379</a:t>
                      </a:r>
                      <a:endParaRPr lang="en-US" dirty="0" smtClean="0">
                        <a:solidFill>
                          <a:schemeClr val="tx1">
                            <a:lumMod val="75000"/>
                            <a:lumOff val="25000"/>
                          </a:schemeClr>
                        </a:solidFill>
                      </a:endParaRPr>
                    </a:p>
                    <a:p>
                      <a:pPr algn="ctr">
                        <a:lnSpc>
                          <a:spcPct val="150000"/>
                        </a:lnSpc>
                      </a:pPr>
                      <a:endParaRPr lang="en-US" dirty="0">
                        <a:solidFill>
                          <a:schemeClr val="tx1">
                            <a:lumMod val="75000"/>
                            <a:lumOff val="25000"/>
                          </a:schemeClr>
                        </a:solidFill>
                      </a:endParaRPr>
                    </a:p>
                  </a:txBody>
                  <a:tcPr marT="91440" marB="91440">
                    <a:noFill/>
                  </a:tcPr>
                </a:tc>
                <a:extLst>
                  <a:ext uri="{0D108BD9-81ED-4DB2-BD59-A6C34878D82A}">
                    <a16:rowId xmlns:a16="http://schemas.microsoft.com/office/drawing/2014/main" val="891370127"/>
                  </a:ext>
                </a:extLst>
              </a:tr>
            </a:tbl>
          </a:graphicData>
        </a:graphic>
      </p:graphicFrame>
      <p:sp>
        <p:nvSpPr>
          <p:cNvPr id="2" name="Footer Placeholder 1"/>
          <p:cNvSpPr>
            <a:spLocks noGrp="1"/>
          </p:cNvSpPr>
          <p:nvPr>
            <p:ph type="ftr" sz="quarter" idx="14"/>
          </p:nvPr>
        </p:nvSpPr>
        <p:spPr>
          <a:xfrm>
            <a:off x="609600" y="6280229"/>
            <a:ext cx="9388510" cy="338554"/>
          </a:xfrm>
          <a:prstGeom prst="rect">
            <a:avLst/>
          </a:prstGeom>
        </p:spPr>
        <p:txBody>
          <a:bodyPr/>
          <a:lstStyle/>
          <a:p>
            <a:r>
              <a:rPr lang="en-US"/>
              <a:t>Privileged and Confidential. Prepared at the Request of Counsel.</a:t>
            </a:r>
            <a:endParaRPr lang="en-US" dirty="0"/>
          </a:p>
        </p:txBody>
      </p:sp>
      <p:sp>
        <p:nvSpPr>
          <p:cNvPr id="3" name="Slide Number Placeholder 2"/>
          <p:cNvSpPr>
            <a:spLocks noGrp="1"/>
          </p:cNvSpPr>
          <p:nvPr>
            <p:ph type="sldNum" sz="quarter" idx="15"/>
          </p:nvPr>
        </p:nvSpPr>
        <p:spPr/>
        <p:txBody>
          <a:bodyPr/>
          <a:lstStyle/>
          <a:p>
            <a:r>
              <a:rPr lang="en-US" b="0"/>
              <a:t>Brattle.com | </a:t>
            </a:r>
            <a:fld id="{590DAB12-68F0-43F3-9CAA-0DFBA7404834}" type="slidenum">
              <a:rPr lang="en-US" smtClean="0"/>
              <a:pPr/>
              <a:t>‹#›</a:t>
            </a:fld>
            <a:endParaRPr lang="en-US" dirty="0"/>
          </a:p>
        </p:txBody>
      </p:sp>
    </p:spTree>
    <p:extLst>
      <p:ext uri="{BB962C8B-B14F-4D97-AF65-F5344CB8AC3E}">
        <p14:creationId xmlns:p14="http://schemas.microsoft.com/office/powerpoint/2010/main" val="420993274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bout Brattle">
    <p:spTree>
      <p:nvGrpSpPr>
        <p:cNvPr id="1" name=""/>
        <p:cNvGrpSpPr/>
        <p:nvPr/>
      </p:nvGrpSpPr>
      <p:grpSpPr>
        <a:xfrm>
          <a:off x="0" y="0"/>
          <a:ext cx="0" cy="0"/>
          <a:chOff x="0" y="0"/>
          <a:chExt cx="0" cy="0"/>
        </a:xfrm>
      </p:grpSpPr>
      <p:cxnSp>
        <p:nvCxnSpPr>
          <p:cNvPr id="12" name="Straight Connector 11"/>
          <p:cNvCxnSpPr/>
          <p:nvPr userDrawn="1"/>
        </p:nvCxnSpPr>
        <p:spPr>
          <a:xfrm flipH="1">
            <a:off x="8088968" y="4498821"/>
            <a:ext cx="1378185" cy="1651154"/>
          </a:xfrm>
          <a:prstGeom prst="line">
            <a:avLst/>
          </a:pr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3" name="Title 1"/>
          <p:cNvSpPr>
            <a:spLocks noGrp="1"/>
          </p:cNvSpPr>
          <p:nvPr>
            <p:ph type="title" hasCustomPrompt="1"/>
          </p:nvPr>
        </p:nvSpPr>
        <p:spPr>
          <a:xfrm>
            <a:off x="609600" y="856921"/>
            <a:ext cx="10972800" cy="743280"/>
          </a:xfrm>
        </p:spPr>
        <p:txBody>
          <a:bodyPr>
            <a:spAutoFit/>
          </a:bodyPr>
          <a:lstStyle>
            <a:lvl1pPr>
              <a:lnSpc>
                <a:spcPct val="90000"/>
              </a:lnSpc>
              <a:defRPr/>
            </a:lvl1pPr>
          </a:lstStyle>
          <a:p>
            <a:r>
              <a:rPr lang="en-US" dirty="0"/>
              <a:t>About Brattle</a:t>
            </a:r>
          </a:p>
        </p:txBody>
      </p:sp>
      <p:sp>
        <p:nvSpPr>
          <p:cNvPr id="24" name="Text Placeholder 12"/>
          <p:cNvSpPr>
            <a:spLocks noGrp="1"/>
          </p:cNvSpPr>
          <p:nvPr>
            <p:ph type="body" sz="quarter" idx="13"/>
          </p:nvPr>
        </p:nvSpPr>
        <p:spPr>
          <a:xfrm>
            <a:off x="609600" y="241368"/>
            <a:ext cx="10972800" cy="615553"/>
          </a:xfrm>
        </p:spPr>
        <p:txBody>
          <a:bodyPr wrap="square" anchor="b" anchorCtr="0">
            <a:spAutoFit/>
          </a:bodyPr>
          <a:lstStyle>
            <a:lvl1pPr>
              <a:defRPr sz="1600" b="1" i="0" cap="all" spc="100" baseline="0">
                <a:solidFill>
                  <a:schemeClr val="accent2"/>
                </a:solidFill>
                <a:latin typeface="Calibri" panose="020F0502020204030204" pitchFamily="34" charset="0"/>
              </a:defRPr>
            </a:lvl1pPr>
          </a:lstStyle>
          <a:p>
            <a:pPr lvl="0"/>
            <a:endParaRPr lang="en-US" dirty="0"/>
          </a:p>
        </p:txBody>
      </p:sp>
      <p:cxnSp>
        <p:nvCxnSpPr>
          <p:cNvPr id="25" name="Straight Connector 24"/>
          <p:cNvCxnSpPr/>
          <p:nvPr userDrawn="1"/>
        </p:nvCxnSpPr>
        <p:spPr>
          <a:xfrm>
            <a:off x="601335" y="1600200"/>
            <a:ext cx="2286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4" name="Table 3"/>
          <p:cNvGraphicFramePr>
            <a:graphicFrameLocks noGrp="1"/>
          </p:cNvGraphicFramePr>
          <p:nvPr userDrawn="1">
            <p:extLst>
              <p:ext uri="{D42A27DB-BD31-4B8C-83A1-F6EECF244321}">
                <p14:modId xmlns:p14="http://schemas.microsoft.com/office/powerpoint/2010/main" val="1661695933"/>
              </p:ext>
            </p:extLst>
          </p:nvPr>
        </p:nvGraphicFramePr>
        <p:xfrm>
          <a:off x="601091" y="1709158"/>
          <a:ext cx="3192867" cy="2614267"/>
        </p:xfrm>
        <a:graphic>
          <a:graphicData uri="http://schemas.openxmlformats.org/drawingml/2006/table">
            <a:tbl>
              <a:tblPr firstRow="1" bandRow="1">
                <a:tableStyleId>{3B4B98B0-60AC-42C2-AFA5-B58CD77FA1E5}</a:tableStyleId>
              </a:tblPr>
              <a:tblGrid>
                <a:gridCol w="3192867">
                  <a:extLst>
                    <a:ext uri="{9D8B030D-6E8A-4147-A177-3AD203B41FA5}">
                      <a16:colId xmlns:a16="http://schemas.microsoft.com/office/drawing/2014/main" val="3189706127"/>
                    </a:ext>
                  </a:extLst>
                </a:gridCol>
              </a:tblGrid>
              <a:tr h="350461">
                <a:tc>
                  <a:txBody>
                    <a:bodyPr/>
                    <a:lstStyle/>
                    <a:p>
                      <a:pPr algn="ctr"/>
                      <a:r>
                        <a:rPr lang="en-US" dirty="0" smtClean="0">
                          <a:solidFill>
                            <a:schemeClr val="tx1">
                              <a:lumMod val="75000"/>
                              <a:lumOff val="25000"/>
                            </a:schemeClr>
                          </a:solidFill>
                        </a:rPr>
                        <a:t>CAISO</a:t>
                      </a:r>
                      <a:endParaRPr lang="en-US" dirty="0">
                        <a:solidFill>
                          <a:schemeClr val="tx1">
                            <a:lumMod val="75000"/>
                            <a:lumOff val="25000"/>
                          </a:schemeClr>
                        </a:solidFill>
                      </a:endParaRPr>
                    </a:p>
                  </a:txBody>
                  <a:tcPr anchor="ctr">
                    <a:solidFill>
                      <a:schemeClr val="tx1">
                        <a:lumMod val="10000"/>
                        <a:lumOff val="90000"/>
                      </a:schemeClr>
                    </a:solidFill>
                  </a:tcPr>
                </a:tc>
                <a:extLst>
                  <a:ext uri="{0D108BD9-81ED-4DB2-BD59-A6C34878D82A}">
                    <a16:rowId xmlns:a16="http://schemas.microsoft.com/office/drawing/2014/main" val="3875753020"/>
                  </a:ext>
                </a:extLst>
              </a:tr>
              <a:tr h="2248507">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b="1" dirty="0" smtClean="0">
                          <a:solidFill>
                            <a:schemeClr val="tx1">
                              <a:lumMod val="75000"/>
                              <a:lumOff val="25000"/>
                            </a:schemeClr>
                          </a:solidFill>
                        </a:rPr>
                        <a:t>Mark</a:t>
                      </a:r>
                      <a:r>
                        <a:rPr lang="en-US" b="1" baseline="0" dirty="0" smtClean="0">
                          <a:solidFill>
                            <a:schemeClr val="tx1">
                              <a:lumMod val="75000"/>
                              <a:lumOff val="25000"/>
                            </a:schemeClr>
                          </a:solidFill>
                        </a:rPr>
                        <a:t> </a:t>
                      </a:r>
                      <a:r>
                        <a:rPr lang="en-US" b="1" baseline="0" dirty="0" err="1" smtClean="0">
                          <a:solidFill>
                            <a:schemeClr val="tx1">
                              <a:lumMod val="75000"/>
                              <a:lumOff val="25000"/>
                            </a:schemeClr>
                          </a:solidFill>
                        </a:rPr>
                        <a:t>Rothleder</a:t>
                      </a:r>
                      <a:endParaRPr lang="en-US" b="1" dirty="0" smtClean="0">
                        <a:solidFill>
                          <a:schemeClr val="tx1">
                            <a:lumMod val="75000"/>
                            <a:lumOff val="25000"/>
                          </a:schemeClr>
                        </a:solidFill>
                      </a:endParaRPr>
                    </a:p>
                    <a:p>
                      <a:pPr algn="ctr">
                        <a:lnSpc>
                          <a:spcPct val="150000"/>
                        </a:lnSpc>
                      </a:pPr>
                      <a:r>
                        <a:rPr lang="en-US" dirty="0" smtClean="0">
                          <a:solidFill>
                            <a:schemeClr val="tx1">
                              <a:lumMod val="75000"/>
                              <a:lumOff val="25000"/>
                            </a:schemeClr>
                          </a:solidFill>
                        </a:rPr>
                        <a:t>Vice</a:t>
                      </a:r>
                      <a:r>
                        <a:rPr lang="en-US" baseline="0" dirty="0" smtClean="0">
                          <a:solidFill>
                            <a:schemeClr val="tx1">
                              <a:lumMod val="75000"/>
                              <a:lumOff val="25000"/>
                            </a:schemeClr>
                          </a:solidFill>
                        </a:rPr>
                        <a:t> President, Market Policy and Performance</a:t>
                      </a:r>
                    </a:p>
                    <a:p>
                      <a:pPr algn="ctr">
                        <a:lnSpc>
                          <a:spcPct val="150000"/>
                        </a:lnSpc>
                      </a:pPr>
                      <a:r>
                        <a:rPr lang="en-US" baseline="0" dirty="0" smtClean="0">
                          <a:solidFill>
                            <a:schemeClr val="tx1">
                              <a:lumMod val="75000"/>
                              <a:lumOff val="25000"/>
                            </a:schemeClr>
                          </a:solidFill>
                          <a:hlinkClick r:id="rId2"/>
                        </a:rPr>
                        <a:t>Mrothleder@caiso.com</a:t>
                      </a:r>
                      <a:endParaRPr lang="en-US" baseline="0" dirty="0" smtClean="0">
                        <a:solidFill>
                          <a:schemeClr val="tx1">
                            <a:lumMod val="75000"/>
                            <a:lumOff val="25000"/>
                          </a:schemeClr>
                        </a:solidFill>
                      </a:endParaRPr>
                    </a:p>
                    <a:p>
                      <a:pPr algn="ctr">
                        <a:lnSpc>
                          <a:spcPct val="150000"/>
                        </a:lnSpc>
                      </a:pPr>
                      <a:r>
                        <a:rPr lang="en-US" baseline="0" dirty="0" smtClean="0">
                          <a:solidFill>
                            <a:schemeClr val="tx1">
                              <a:lumMod val="75000"/>
                              <a:lumOff val="25000"/>
                            </a:schemeClr>
                          </a:solidFill>
                        </a:rPr>
                        <a:t>(916) 608-5883</a:t>
                      </a:r>
                      <a:endParaRPr lang="en-US" dirty="0">
                        <a:solidFill>
                          <a:schemeClr val="tx1">
                            <a:lumMod val="75000"/>
                            <a:lumOff val="25000"/>
                          </a:schemeClr>
                        </a:solidFill>
                      </a:endParaRPr>
                    </a:p>
                  </a:txBody>
                  <a:tcPr marT="91440" marB="91440">
                    <a:noFill/>
                  </a:tcPr>
                </a:tc>
                <a:extLst>
                  <a:ext uri="{0D108BD9-81ED-4DB2-BD59-A6C34878D82A}">
                    <a16:rowId xmlns:a16="http://schemas.microsoft.com/office/drawing/2014/main" val="891370127"/>
                  </a:ext>
                </a:extLst>
              </a:tr>
            </a:tbl>
          </a:graphicData>
        </a:graphic>
      </p:graphicFrame>
      <p:graphicFrame>
        <p:nvGraphicFramePr>
          <p:cNvPr id="27" name="Table 26"/>
          <p:cNvGraphicFramePr>
            <a:graphicFrameLocks noGrp="1"/>
          </p:cNvGraphicFramePr>
          <p:nvPr userDrawn="1">
            <p:extLst>
              <p:ext uri="{D42A27DB-BD31-4B8C-83A1-F6EECF244321}">
                <p14:modId xmlns:p14="http://schemas.microsoft.com/office/powerpoint/2010/main" val="3071852413"/>
              </p:ext>
            </p:extLst>
          </p:nvPr>
        </p:nvGraphicFramePr>
        <p:xfrm>
          <a:off x="4499566" y="1695872"/>
          <a:ext cx="3184358" cy="4456353"/>
        </p:xfrm>
        <a:graphic>
          <a:graphicData uri="http://schemas.openxmlformats.org/drawingml/2006/table">
            <a:tbl>
              <a:tblPr firstRow="1" bandRow="1">
                <a:tableStyleId>{3B4B98B0-60AC-42C2-AFA5-B58CD77FA1E5}</a:tableStyleId>
              </a:tblPr>
              <a:tblGrid>
                <a:gridCol w="3184358">
                  <a:extLst>
                    <a:ext uri="{9D8B030D-6E8A-4147-A177-3AD203B41FA5}">
                      <a16:colId xmlns:a16="http://schemas.microsoft.com/office/drawing/2014/main" val="3189706127"/>
                    </a:ext>
                  </a:extLst>
                </a:gridCol>
              </a:tblGrid>
              <a:tr h="301980">
                <a:tc>
                  <a:txBody>
                    <a:bodyPr/>
                    <a:lstStyle/>
                    <a:p>
                      <a:pPr algn="ctr"/>
                      <a:r>
                        <a:rPr lang="en-US" dirty="0" smtClean="0">
                          <a:solidFill>
                            <a:schemeClr val="tx1">
                              <a:lumMod val="75000"/>
                              <a:lumOff val="25000"/>
                            </a:schemeClr>
                          </a:solidFill>
                        </a:rPr>
                        <a:t>MISO</a:t>
                      </a:r>
                      <a:endParaRPr lang="en-US" dirty="0">
                        <a:solidFill>
                          <a:schemeClr val="tx1">
                            <a:lumMod val="75000"/>
                            <a:lumOff val="25000"/>
                          </a:schemeClr>
                        </a:solidFill>
                      </a:endParaRPr>
                    </a:p>
                  </a:txBody>
                  <a:tcPr anchor="ctr">
                    <a:lnB w="12700" cap="flat" cmpd="sng" algn="ctr">
                      <a:solidFill>
                        <a:schemeClr val="tx2"/>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3875753020"/>
                  </a:ext>
                </a:extLst>
              </a:tr>
              <a:tr h="2261793">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b="1" dirty="0" smtClean="0">
                          <a:solidFill>
                            <a:schemeClr val="tx1">
                              <a:lumMod val="75000"/>
                              <a:lumOff val="25000"/>
                            </a:schemeClr>
                          </a:solidFill>
                        </a:rPr>
                        <a:t>Scott</a:t>
                      </a:r>
                      <a:r>
                        <a:rPr lang="en-US" b="1" baseline="0" dirty="0" smtClean="0">
                          <a:solidFill>
                            <a:schemeClr val="tx1">
                              <a:lumMod val="75000"/>
                              <a:lumOff val="25000"/>
                            </a:schemeClr>
                          </a:solidFill>
                        </a:rPr>
                        <a:t> Wright</a:t>
                      </a:r>
                    </a:p>
                    <a:p>
                      <a:pPr algn="ctr">
                        <a:lnSpc>
                          <a:spcPct val="150000"/>
                        </a:lnSpc>
                      </a:pPr>
                      <a:r>
                        <a:rPr lang="en-US" dirty="0" smtClean="0">
                          <a:solidFill>
                            <a:schemeClr val="tx1">
                              <a:lumMod val="75000"/>
                              <a:lumOff val="25000"/>
                            </a:schemeClr>
                          </a:solidFill>
                        </a:rPr>
                        <a:t>Executive Director,</a:t>
                      </a:r>
                      <a:r>
                        <a:rPr lang="en-US" baseline="0" dirty="0" smtClean="0">
                          <a:solidFill>
                            <a:schemeClr val="tx1">
                              <a:lumMod val="75000"/>
                              <a:lumOff val="25000"/>
                            </a:schemeClr>
                          </a:solidFill>
                        </a:rPr>
                        <a:t> Market Strategy and Design</a:t>
                      </a: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smtClean="0">
                          <a:solidFill>
                            <a:schemeClr val="tx1">
                              <a:lumMod val="75000"/>
                              <a:lumOff val="25000"/>
                            </a:schemeClr>
                          </a:solidFill>
                          <a:hlinkClick r:id="rId3"/>
                        </a:rPr>
                        <a:t>swright@misoenergy.org</a:t>
                      </a:r>
                      <a:endParaRPr lang="en-US" baseline="0" dirty="0" smtClean="0">
                        <a:solidFill>
                          <a:schemeClr val="tx1">
                            <a:lumMod val="75000"/>
                            <a:lumOff val="25000"/>
                          </a:schemeClr>
                        </a:solidFill>
                      </a:endParaRP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smtClean="0">
                          <a:solidFill>
                            <a:schemeClr val="tx1">
                              <a:lumMod val="75000"/>
                              <a:lumOff val="25000"/>
                            </a:schemeClr>
                          </a:solidFill>
                        </a:rPr>
                        <a:t>(317) 460-0465 </a:t>
                      </a:r>
                    </a:p>
                  </a:txBody>
                  <a:tcPr marT="91440" marB="9144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891370127"/>
                  </a:ext>
                </a:extLst>
              </a:tr>
              <a:tr h="679378">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b="1" baseline="0" dirty="0" smtClean="0">
                          <a:solidFill>
                            <a:schemeClr val="tx1">
                              <a:lumMod val="75000"/>
                              <a:lumOff val="25000"/>
                            </a:schemeClr>
                          </a:solidFill>
                        </a:rPr>
                        <a:t>Richard </a:t>
                      </a:r>
                      <a:r>
                        <a:rPr lang="en-US" b="1" baseline="0" dirty="0" err="1" smtClean="0">
                          <a:solidFill>
                            <a:schemeClr val="tx1">
                              <a:lumMod val="75000"/>
                              <a:lumOff val="25000"/>
                            </a:schemeClr>
                          </a:solidFill>
                        </a:rPr>
                        <a:t>Doying</a:t>
                      </a:r>
                      <a:endParaRPr lang="en-US" b="1" baseline="0" dirty="0" smtClean="0">
                        <a:solidFill>
                          <a:schemeClr val="tx1">
                            <a:lumMod val="75000"/>
                            <a:lumOff val="25000"/>
                          </a:schemeClr>
                        </a:solidFill>
                      </a:endParaRP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smtClean="0">
                          <a:solidFill>
                            <a:schemeClr val="tx1">
                              <a:lumMod val="75000"/>
                              <a:lumOff val="25000"/>
                            </a:schemeClr>
                          </a:solidFill>
                        </a:rPr>
                        <a:t>Executive Vice President, COO</a:t>
                      </a: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smtClean="0">
                          <a:solidFill>
                            <a:schemeClr val="tx1">
                              <a:lumMod val="75000"/>
                              <a:lumOff val="25000"/>
                            </a:schemeClr>
                          </a:solidFill>
                          <a:hlinkClick r:id="rId4"/>
                        </a:rPr>
                        <a:t>rdoying@misoenergy.org</a:t>
                      </a:r>
                      <a:endParaRPr lang="en-US" baseline="0" dirty="0" smtClean="0">
                        <a:solidFill>
                          <a:schemeClr val="tx1">
                            <a:lumMod val="75000"/>
                            <a:lumOff val="25000"/>
                          </a:schemeClr>
                        </a:solidFill>
                      </a:endParaRP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smtClean="0">
                          <a:solidFill>
                            <a:schemeClr val="tx1">
                              <a:lumMod val="75000"/>
                              <a:lumOff val="25000"/>
                            </a:schemeClr>
                          </a:solidFill>
                        </a:rPr>
                        <a:t>(317) 249-520</a:t>
                      </a:r>
                      <a:endParaRPr lang="en-US" dirty="0" smtClean="0">
                        <a:solidFill>
                          <a:schemeClr val="tx1">
                            <a:lumMod val="75000"/>
                            <a:lumOff val="25000"/>
                          </a:schemeClr>
                        </a:solidFill>
                      </a:endParaRPr>
                    </a:p>
                  </a:txBody>
                  <a:tcPr marT="91440" marB="9144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909255030"/>
                  </a:ext>
                </a:extLst>
              </a:tr>
            </a:tbl>
          </a:graphicData>
        </a:graphic>
      </p:graphicFrame>
      <p:graphicFrame>
        <p:nvGraphicFramePr>
          <p:cNvPr id="32" name="Table 31"/>
          <p:cNvGraphicFramePr>
            <a:graphicFrameLocks noGrp="1"/>
          </p:cNvGraphicFramePr>
          <p:nvPr userDrawn="1">
            <p:extLst>
              <p:ext uri="{D42A27DB-BD31-4B8C-83A1-F6EECF244321}">
                <p14:modId xmlns:p14="http://schemas.microsoft.com/office/powerpoint/2010/main" val="951854529"/>
              </p:ext>
            </p:extLst>
          </p:nvPr>
        </p:nvGraphicFramePr>
        <p:xfrm>
          <a:off x="8401676" y="1691403"/>
          <a:ext cx="3192867" cy="2632022"/>
        </p:xfrm>
        <a:graphic>
          <a:graphicData uri="http://schemas.openxmlformats.org/drawingml/2006/table">
            <a:tbl>
              <a:tblPr firstRow="1" bandRow="1">
                <a:tableStyleId>{3B4B98B0-60AC-42C2-AFA5-B58CD77FA1E5}</a:tableStyleId>
              </a:tblPr>
              <a:tblGrid>
                <a:gridCol w="3192867">
                  <a:extLst>
                    <a:ext uri="{9D8B030D-6E8A-4147-A177-3AD203B41FA5}">
                      <a16:colId xmlns:a16="http://schemas.microsoft.com/office/drawing/2014/main" val="3189706127"/>
                    </a:ext>
                  </a:extLst>
                </a:gridCol>
              </a:tblGrid>
              <a:tr h="318853">
                <a:tc>
                  <a:txBody>
                    <a:bodyPr/>
                    <a:lstStyle/>
                    <a:p>
                      <a:pPr algn="ctr"/>
                      <a:r>
                        <a:rPr lang="en-US" dirty="0" smtClean="0">
                          <a:solidFill>
                            <a:schemeClr val="tx1">
                              <a:lumMod val="75000"/>
                              <a:lumOff val="25000"/>
                            </a:schemeClr>
                          </a:solidFill>
                        </a:rPr>
                        <a:t>ERCOT</a:t>
                      </a:r>
                      <a:endParaRPr lang="en-US" dirty="0">
                        <a:solidFill>
                          <a:schemeClr val="tx1">
                            <a:lumMod val="75000"/>
                            <a:lumOff val="25000"/>
                          </a:schemeClr>
                        </a:solidFill>
                      </a:endParaRPr>
                    </a:p>
                  </a:txBody>
                  <a:tcPr anchor="ctr">
                    <a:solidFill>
                      <a:schemeClr val="tx1">
                        <a:lumMod val="10000"/>
                        <a:lumOff val="90000"/>
                      </a:schemeClr>
                    </a:solidFill>
                  </a:tcPr>
                </a:tc>
                <a:extLst>
                  <a:ext uri="{0D108BD9-81ED-4DB2-BD59-A6C34878D82A}">
                    <a16:rowId xmlns:a16="http://schemas.microsoft.com/office/drawing/2014/main" val="3875753020"/>
                  </a:ext>
                </a:extLst>
              </a:tr>
              <a:tr h="2266262">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b="1" dirty="0" smtClean="0">
                          <a:solidFill>
                            <a:schemeClr val="tx1">
                              <a:lumMod val="75000"/>
                              <a:lumOff val="25000"/>
                            </a:schemeClr>
                          </a:solidFill>
                        </a:rPr>
                        <a:t>Warren</a:t>
                      </a:r>
                      <a:r>
                        <a:rPr lang="en-US" b="1" baseline="0" dirty="0" smtClean="0">
                          <a:solidFill>
                            <a:schemeClr val="tx1">
                              <a:lumMod val="75000"/>
                              <a:lumOff val="25000"/>
                            </a:schemeClr>
                          </a:solidFill>
                        </a:rPr>
                        <a:t> Lasher</a:t>
                      </a: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smtClean="0">
                          <a:solidFill>
                            <a:schemeClr val="tx1">
                              <a:lumMod val="75000"/>
                              <a:lumOff val="25000"/>
                            </a:schemeClr>
                          </a:solidFill>
                        </a:rPr>
                        <a:t>Director, System Planning</a:t>
                      </a: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smtClean="0">
                          <a:solidFill>
                            <a:schemeClr val="tx1">
                              <a:lumMod val="75000"/>
                              <a:lumOff val="25000"/>
                            </a:schemeClr>
                          </a:solidFill>
                          <a:hlinkClick r:id="rId5"/>
                        </a:rPr>
                        <a:t>wlasher@ercot.com</a:t>
                      </a:r>
                      <a:endParaRPr lang="en-US" baseline="0" dirty="0" smtClean="0">
                        <a:solidFill>
                          <a:schemeClr val="tx1">
                            <a:lumMod val="75000"/>
                            <a:lumOff val="25000"/>
                          </a:schemeClr>
                        </a:solidFill>
                      </a:endParaRP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smtClean="0">
                          <a:solidFill>
                            <a:schemeClr val="tx1">
                              <a:lumMod val="75000"/>
                              <a:lumOff val="25000"/>
                            </a:schemeClr>
                          </a:solidFill>
                        </a:rPr>
                        <a:t>(512) 248-6379</a:t>
                      </a:r>
                      <a:endParaRPr lang="en-US" dirty="0" smtClean="0">
                        <a:solidFill>
                          <a:schemeClr val="tx1">
                            <a:lumMod val="75000"/>
                            <a:lumOff val="25000"/>
                          </a:schemeClr>
                        </a:solidFill>
                      </a:endParaRPr>
                    </a:p>
                    <a:p>
                      <a:pPr algn="ctr">
                        <a:lnSpc>
                          <a:spcPct val="150000"/>
                        </a:lnSpc>
                      </a:pPr>
                      <a:endParaRPr lang="en-US" dirty="0">
                        <a:solidFill>
                          <a:schemeClr val="tx1">
                            <a:lumMod val="75000"/>
                            <a:lumOff val="25000"/>
                          </a:schemeClr>
                        </a:solidFill>
                      </a:endParaRPr>
                    </a:p>
                  </a:txBody>
                  <a:tcPr marT="91440" marB="91440">
                    <a:noFill/>
                  </a:tcPr>
                </a:tc>
                <a:extLst>
                  <a:ext uri="{0D108BD9-81ED-4DB2-BD59-A6C34878D82A}">
                    <a16:rowId xmlns:a16="http://schemas.microsoft.com/office/drawing/2014/main" val="891370127"/>
                  </a:ext>
                </a:extLst>
              </a:tr>
            </a:tbl>
          </a:graphicData>
        </a:graphic>
      </p:graphicFrame>
      <p:sp>
        <p:nvSpPr>
          <p:cNvPr id="2" name="Footer Placeholder 1"/>
          <p:cNvSpPr>
            <a:spLocks noGrp="1"/>
          </p:cNvSpPr>
          <p:nvPr>
            <p:ph type="ftr" sz="quarter" idx="14"/>
          </p:nvPr>
        </p:nvSpPr>
        <p:spPr>
          <a:xfrm>
            <a:off x="609600" y="6280229"/>
            <a:ext cx="9388510" cy="338554"/>
          </a:xfrm>
          <a:prstGeom prst="rect">
            <a:avLst/>
          </a:prstGeom>
        </p:spPr>
        <p:txBody>
          <a:bodyPr/>
          <a:lstStyle/>
          <a:p>
            <a:r>
              <a:rPr lang="en-US"/>
              <a:t>Privileged and Confidential. Prepared at the Request of Counsel.</a:t>
            </a:r>
            <a:endParaRPr lang="en-US" dirty="0"/>
          </a:p>
        </p:txBody>
      </p:sp>
      <p:sp>
        <p:nvSpPr>
          <p:cNvPr id="3" name="Slide Number Placeholder 2"/>
          <p:cNvSpPr>
            <a:spLocks noGrp="1"/>
          </p:cNvSpPr>
          <p:nvPr>
            <p:ph type="sldNum" sz="quarter" idx="15"/>
          </p:nvPr>
        </p:nvSpPr>
        <p:spPr/>
        <p:txBody>
          <a:bodyPr/>
          <a:lstStyle/>
          <a:p>
            <a:r>
              <a:rPr lang="en-US" b="0"/>
              <a:t>Brattle.com | </a:t>
            </a:r>
            <a:fld id="{590DAB12-68F0-43F3-9CAA-0DFBA7404834}" type="slidenum">
              <a:rPr lang="en-US" smtClean="0"/>
              <a:pPr/>
              <a:t>‹#›</a:t>
            </a:fld>
            <a:endParaRPr lang="en-US" dirty="0"/>
          </a:p>
        </p:txBody>
      </p:sp>
    </p:spTree>
    <p:extLst>
      <p:ext uri="{BB962C8B-B14F-4D97-AF65-F5344CB8AC3E}">
        <p14:creationId xmlns:p14="http://schemas.microsoft.com/office/powerpoint/2010/main" val="174518849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Text">
    <p:spTree>
      <p:nvGrpSpPr>
        <p:cNvPr id="1" name=""/>
        <p:cNvGrpSpPr/>
        <p:nvPr/>
      </p:nvGrpSpPr>
      <p:grpSpPr>
        <a:xfrm>
          <a:off x="0" y="0"/>
          <a:ext cx="0" cy="0"/>
          <a:chOff x="0" y="0"/>
          <a:chExt cx="0" cy="0"/>
        </a:xfrm>
      </p:grpSpPr>
      <p:sp>
        <p:nvSpPr>
          <p:cNvPr id="9" name="Title 8"/>
          <p:cNvSpPr>
            <a:spLocks noGrp="1"/>
          </p:cNvSpPr>
          <p:nvPr>
            <p:ph type="title"/>
          </p:nvPr>
        </p:nvSpPr>
        <p:spPr>
          <a:xfrm>
            <a:off x="508000" y="515007"/>
            <a:ext cx="10845800" cy="856594"/>
          </a:xfrm>
        </p:spPr>
        <p:txBody>
          <a:bodyPr tIns="45720" anchor="t" anchorCtr="0"/>
          <a:lstStyle/>
          <a:p>
            <a:r>
              <a:rPr lang="en-US" dirty="0" smtClean="0"/>
              <a:t>Click to edit Master title style</a:t>
            </a:r>
            <a:endParaRPr lang="en-US" dirty="0"/>
          </a:p>
        </p:txBody>
      </p:sp>
      <p:sp>
        <p:nvSpPr>
          <p:cNvPr id="11" name="Text Placeholder 10"/>
          <p:cNvSpPr>
            <a:spLocks noGrp="1"/>
          </p:cNvSpPr>
          <p:nvPr>
            <p:ph type="body" sz="quarter" idx="16" hasCustomPrompt="1"/>
          </p:nvPr>
        </p:nvSpPr>
        <p:spPr>
          <a:xfrm>
            <a:off x="508000" y="210206"/>
            <a:ext cx="6040438" cy="304143"/>
          </a:xfrm>
        </p:spPr>
        <p:txBody>
          <a:bodyPr>
            <a:noAutofit/>
          </a:bodyPr>
          <a:lstStyle>
            <a:lvl1pPr>
              <a:defRPr sz="1600" b="1" cap="all" spc="50" baseline="0">
                <a:solidFill>
                  <a:schemeClr val="accent2">
                    <a:lumMod val="75000"/>
                  </a:schemeClr>
                </a:solidFill>
                <a:latin typeface="+mn-lt"/>
              </a:defRPr>
            </a:lvl1pPr>
            <a:lvl5pPr>
              <a:defRPr/>
            </a:lvl5pPr>
            <a:lvl6pPr>
              <a:defRPr>
                <a:solidFill>
                  <a:schemeClr val="accent2">
                    <a:lumMod val="75000"/>
                  </a:schemeClr>
                </a:solidFill>
              </a:defRPr>
            </a:lvl6pPr>
          </a:lstStyle>
          <a:p>
            <a:pPr lvl="0"/>
            <a:r>
              <a:rPr lang="en-US" dirty="0" smtClean="0"/>
              <a:t>Section Header</a:t>
            </a:r>
            <a:endParaRPr lang="en-US" dirty="0"/>
          </a:p>
        </p:txBody>
      </p:sp>
      <p:sp>
        <p:nvSpPr>
          <p:cNvPr id="16" name="Text Placeholder 15"/>
          <p:cNvSpPr>
            <a:spLocks noGrp="1"/>
          </p:cNvSpPr>
          <p:nvPr>
            <p:ph type="body" sz="quarter" idx="17"/>
          </p:nvPr>
        </p:nvSpPr>
        <p:spPr>
          <a:xfrm>
            <a:off x="508000" y="1441450"/>
            <a:ext cx="11164718" cy="4735513"/>
          </a:xfrm>
        </p:spPr>
        <p:txBody>
          <a:bodyPr tIns="91440"/>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10148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ark Divider Slide">
    <p:bg>
      <p:bgPr>
        <a:solidFill>
          <a:schemeClr val="tx2"/>
        </a:solid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601335" y="1135248"/>
            <a:ext cx="109728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600" y="1600200"/>
            <a:ext cx="10972800" cy="923330"/>
          </a:xfrm>
        </p:spPr>
        <p:txBody>
          <a:bodyPr anchor="t">
            <a:spAutoFit/>
          </a:bodyPr>
          <a:lstStyle>
            <a:lvl1pPr>
              <a:lnSpc>
                <a:spcPct val="90000"/>
              </a:lnSpc>
              <a:defRPr sz="5000">
                <a:solidFill>
                  <a:schemeClr val="bg1"/>
                </a:solidFill>
              </a:defRPr>
            </a:lvl1pPr>
          </a:lstStyle>
          <a:p>
            <a:r>
              <a:rPr lang="en-US"/>
              <a:t>Click to edit Master title style</a:t>
            </a:r>
            <a:endParaRPr lang="en-US" dirty="0"/>
          </a:p>
        </p:txBody>
      </p:sp>
      <p:sp>
        <p:nvSpPr>
          <p:cNvPr id="8" name="Footer Placeholder 7"/>
          <p:cNvSpPr>
            <a:spLocks noGrp="1"/>
          </p:cNvSpPr>
          <p:nvPr>
            <p:ph type="ftr" sz="quarter" idx="10"/>
          </p:nvPr>
        </p:nvSpPr>
        <p:spPr>
          <a:xfrm>
            <a:off x="609600" y="6280229"/>
            <a:ext cx="9388509" cy="338554"/>
          </a:xfrm>
          <a:prstGeom prst="rect">
            <a:avLst/>
          </a:prstGeom>
        </p:spPr>
        <p:txBody>
          <a:bodyPr/>
          <a:lstStyle>
            <a:lvl1pPr>
              <a:defRPr>
                <a:solidFill>
                  <a:schemeClr val="tx1">
                    <a:lumMod val="25000"/>
                    <a:lumOff val="75000"/>
                  </a:schemeClr>
                </a:solidFill>
              </a:defRPr>
            </a:lvl1pPr>
          </a:lstStyle>
          <a:p>
            <a:r>
              <a:rPr lang="en-US" dirty="0"/>
              <a:t>Privileged and Confidential. Prepared at the Request of Counsel.</a:t>
            </a:r>
          </a:p>
          <a:p>
            <a:endParaRPr lang="en-US" dirty="0"/>
          </a:p>
        </p:txBody>
      </p:sp>
      <p:sp>
        <p:nvSpPr>
          <p:cNvPr id="9" name="Slide Number Placeholder 8"/>
          <p:cNvSpPr>
            <a:spLocks noGrp="1"/>
          </p:cNvSpPr>
          <p:nvPr>
            <p:ph type="sldNum" sz="quarter" idx="11"/>
          </p:nvPr>
        </p:nvSpPr>
        <p:spPr/>
        <p:txBody>
          <a:bodyPr/>
          <a:lstStyle>
            <a:lvl1pPr>
              <a:defRPr>
                <a:solidFill>
                  <a:schemeClr val="tx1">
                    <a:lumMod val="10000"/>
                    <a:lumOff val="90000"/>
                  </a:schemeClr>
                </a:solidFill>
              </a:defRPr>
            </a:lvl1pPr>
          </a:lstStyle>
          <a:p>
            <a:r>
              <a:rPr lang="en-US" b="0" dirty="0"/>
              <a:t>Brattle.com | </a:t>
            </a:r>
            <a:fld id="{590DAB12-68F0-43F3-9CAA-0DFBA7404834}" type="slidenum">
              <a:rPr lang="en-US" smtClean="0"/>
              <a:pPr/>
              <a:t>‹#›</a:t>
            </a:fld>
            <a:endParaRPr lang="en-US" dirty="0"/>
          </a:p>
        </p:txBody>
      </p:sp>
    </p:spTree>
    <p:extLst>
      <p:ext uri="{BB962C8B-B14F-4D97-AF65-F5344CB8AC3E}">
        <p14:creationId xmlns:p14="http://schemas.microsoft.com/office/powerpoint/2010/main" val="3686494294"/>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bout Brattle">
    <p:spTree>
      <p:nvGrpSpPr>
        <p:cNvPr id="1" name=""/>
        <p:cNvGrpSpPr/>
        <p:nvPr/>
      </p:nvGrpSpPr>
      <p:grpSpPr>
        <a:xfrm>
          <a:off x="0" y="0"/>
          <a:ext cx="0" cy="0"/>
          <a:chOff x="0" y="0"/>
          <a:chExt cx="0" cy="0"/>
        </a:xfrm>
      </p:grpSpPr>
      <p:cxnSp>
        <p:nvCxnSpPr>
          <p:cNvPr id="12" name="Straight Connector 11"/>
          <p:cNvCxnSpPr/>
          <p:nvPr userDrawn="1"/>
        </p:nvCxnSpPr>
        <p:spPr>
          <a:xfrm flipH="1">
            <a:off x="8088968" y="4498821"/>
            <a:ext cx="1378185" cy="1651154"/>
          </a:xfrm>
          <a:prstGeom prst="line">
            <a:avLst/>
          </a:pr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6515100" y="3573"/>
            <a:ext cx="5676900" cy="3193256"/>
          </a:xfrm>
          <a:prstGeom prst="rect">
            <a:avLst/>
          </a:prstGeom>
        </p:spPr>
      </p:pic>
      <p:sp>
        <p:nvSpPr>
          <p:cNvPr id="17" name="Rectangle 16"/>
          <p:cNvSpPr/>
          <p:nvPr userDrawn="1"/>
        </p:nvSpPr>
        <p:spPr>
          <a:xfrm>
            <a:off x="9520989" y="0"/>
            <a:ext cx="2671011" cy="2679032"/>
          </a:xfrm>
          <a:prstGeom prst="rect">
            <a:avLst/>
          </a:prstGeom>
          <a:solidFill>
            <a:schemeClr val="bg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Title 1"/>
          <p:cNvSpPr>
            <a:spLocks noGrp="1"/>
          </p:cNvSpPr>
          <p:nvPr>
            <p:ph type="title" hasCustomPrompt="1"/>
          </p:nvPr>
        </p:nvSpPr>
        <p:spPr>
          <a:xfrm>
            <a:off x="609600" y="856921"/>
            <a:ext cx="10972800" cy="743280"/>
          </a:xfrm>
        </p:spPr>
        <p:txBody>
          <a:bodyPr>
            <a:spAutoFit/>
          </a:bodyPr>
          <a:lstStyle>
            <a:lvl1pPr>
              <a:lnSpc>
                <a:spcPct val="90000"/>
              </a:lnSpc>
              <a:defRPr/>
            </a:lvl1pPr>
          </a:lstStyle>
          <a:p>
            <a:r>
              <a:rPr lang="en-US" dirty="0"/>
              <a:t>About Brattle</a:t>
            </a:r>
          </a:p>
        </p:txBody>
      </p:sp>
      <p:sp>
        <p:nvSpPr>
          <p:cNvPr id="24" name="Text Placeholder 12"/>
          <p:cNvSpPr>
            <a:spLocks noGrp="1"/>
          </p:cNvSpPr>
          <p:nvPr>
            <p:ph type="body" sz="quarter" idx="13"/>
          </p:nvPr>
        </p:nvSpPr>
        <p:spPr>
          <a:xfrm>
            <a:off x="609600" y="241368"/>
            <a:ext cx="10972800" cy="615553"/>
          </a:xfrm>
        </p:spPr>
        <p:txBody>
          <a:bodyPr wrap="square" anchor="b" anchorCtr="0">
            <a:spAutoFit/>
          </a:bodyPr>
          <a:lstStyle>
            <a:lvl1pPr>
              <a:defRPr sz="1600" b="1" i="0" cap="all" spc="100" baseline="0">
                <a:solidFill>
                  <a:schemeClr val="accent2"/>
                </a:solidFill>
                <a:latin typeface="Calibri" panose="020F0502020204030204" pitchFamily="34" charset="0"/>
              </a:defRPr>
            </a:lvl1pPr>
          </a:lstStyle>
          <a:p>
            <a:pPr lvl="0"/>
            <a:endParaRPr lang="en-US" dirty="0"/>
          </a:p>
        </p:txBody>
      </p:sp>
      <p:cxnSp>
        <p:nvCxnSpPr>
          <p:cNvPr id="25" name="Straight Connector 24"/>
          <p:cNvCxnSpPr/>
          <p:nvPr userDrawn="1"/>
        </p:nvCxnSpPr>
        <p:spPr>
          <a:xfrm>
            <a:off x="601335" y="1600200"/>
            <a:ext cx="2286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4" name="Table 3"/>
          <p:cNvGraphicFramePr>
            <a:graphicFrameLocks noGrp="1"/>
          </p:cNvGraphicFramePr>
          <p:nvPr userDrawn="1">
            <p:extLst>
              <p:ext uri="{D42A27DB-BD31-4B8C-83A1-F6EECF244321}">
                <p14:modId xmlns:p14="http://schemas.microsoft.com/office/powerpoint/2010/main" val="1661695933"/>
              </p:ext>
            </p:extLst>
          </p:nvPr>
        </p:nvGraphicFramePr>
        <p:xfrm>
          <a:off x="601091" y="1709158"/>
          <a:ext cx="3192867" cy="2614267"/>
        </p:xfrm>
        <a:graphic>
          <a:graphicData uri="http://schemas.openxmlformats.org/drawingml/2006/table">
            <a:tbl>
              <a:tblPr firstRow="1" bandRow="1">
                <a:tableStyleId>{3B4B98B0-60AC-42C2-AFA5-B58CD77FA1E5}</a:tableStyleId>
              </a:tblPr>
              <a:tblGrid>
                <a:gridCol w="3192867">
                  <a:extLst>
                    <a:ext uri="{9D8B030D-6E8A-4147-A177-3AD203B41FA5}">
                      <a16:colId xmlns:a16="http://schemas.microsoft.com/office/drawing/2014/main" val="3189706127"/>
                    </a:ext>
                  </a:extLst>
                </a:gridCol>
              </a:tblGrid>
              <a:tr h="350461">
                <a:tc>
                  <a:txBody>
                    <a:bodyPr/>
                    <a:lstStyle/>
                    <a:p>
                      <a:pPr algn="ctr"/>
                      <a:r>
                        <a:rPr lang="en-US" dirty="0" smtClean="0">
                          <a:solidFill>
                            <a:schemeClr val="tx1">
                              <a:lumMod val="75000"/>
                              <a:lumOff val="25000"/>
                            </a:schemeClr>
                          </a:solidFill>
                        </a:rPr>
                        <a:t>CAISO</a:t>
                      </a:r>
                      <a:endParaRPr lang="en-US" dirty="0">
                        <a:solidFill>
                          <a:schemeClr val="tx1">
                            <a:lumMod val="75000"/>
                            <a:lumOff val="25000"/>
                          </a:schemeClr>
                        </a:solidFill>
                      </a:endParaRPr>
                    </a:p>
                  </a:txBody>
                  <a:tcPr anchor="ctr">
                    <a:solidFill>
                      <a:schemeClr val="tx1">
                        <a:lumMod val="10000"/>
                        <a:lumOff val="90000"/>
                      </a:schemeClr>
                    </a:solidFill>
                  </a:tcPr>
                </a:tc>
                <a:extLst>
                  <a:ext uri="{0D108BD9-81ED-4DB2-BD59-A6C34878D82A}">
                    <a16:rowId xmlns:a16="http://schemas.microsoft.com/office/drawing/2014/main" val="3875753020"/>
                  </a:ext>
                </a:extLst>
              </a:tr>
              <a:tr h="2248507">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b="1" dirty="0" smtClean="0">
                          <a:solidFill>
                            <a:schemeClr val="tx1">
                              <a:lumMod val="75000"/>
                              <a:lumOff val="25000"/>
                            </a:schemeClr>
                          </a:solidFill>
                        </a:rPr>
                        <a:t>Mark</a:t>
                      </a:r>
                      <a:r>
                        <a:rPr lang="en-US" b="1" baseline="0" dirty="0" smtClean="0">
                          <a:solidFill>
                            <a:schemeClr val="tx1">
                              <a:lumMod val="75000"/>
                              <a:lumOff val="25000"/>
                            </a:schemeClr>
                          </a:solidFill>
                        </a:rPr>
                        <a:t> </a:t>
                      </a:r>
                      <a:r>
                        <a:rPr lang="en-US" b="1" baseline="0" dirty="0" err="1" smtClean="0">
                          <a:solidFill>
                            <a:schemeClr val="tx1">
                              <a:lumMod val="75000"/>
                              <a:lumOff val="25000"/>
                            </a:schemeClr>
                          </a:solidFill>
                        </a:rPr>
                        <a:t>Rothleder</a:t>
                      </a:r>
                      <a:endParaRPr lang="en-US" b="1" dirty="0" smtClean="0">
                        <a:solidFill>
                          <a:schemeClr val="tx1">
                            <a:lumMod val="75000"/>
                            <a:lumOff val="25000"/>
                          </a:schemeClr>
                        </a:solidFill>
                      </a:endParaRPr>
                    </a:p>
                    <a:p>
                      <a:pPr algn="ctr">
                        <a:lnSpc>
                          <a:spcPct val="150000"/>
                        </a:lnSpc>
                      </a:pPr>
                      <a:r>
                        <a:rPr lang="en-US" dirty="0" smtClean="0">
                          <a:solidFill>
                            <a:schemeClr val="tx1">
                              <a:lumMod val="75000"/>
                              <a:lumOff val="25000"/>
                            </a:schemeClr>
                          </a:solidFill>
                        </a:rPr>
                        <a:t>Vice</a:t>
                      </a:r>
                      <a:r>
                        <a:rPr lang="en-US" baseline="0" dirty="0" smtClean="0">
                          <a:solidFill>
                            <a:schemeClr val="tx1">
                              <a:lumMod val="75000"/>
                              <a:lumOff val="25000"/>
                            </a:schemeClr>
                          </a:solidFill>
                        </a:rPr>
                        <a:t> President, Market Policy and Performance</a:t>
                      </a:r>
                    </a:p>
                    <a:p>
                      <a:pPr algn="ctr">
                        <a:lnSpc>
                          <a:spcPct val="150000"/>
                        </a:lnSpc>
                      </a:pPr>
                      <a:r>
                        <a:rPr lang="en-US" baseline="0" dirty="0" smtClean="0">
                          <a:solidFill>
                            <a:schemeClr val="tx1">
                              <a:lumMod val="75000"/>
                              <a:lumOff val="25000"/>
                            </a:schemeClr>
                          </a:solidFill>
                          <a:hlinkClick r:id="rId3"/>
                        </a:rPr>
                        <a:t>Mrothleder@caiso.com</a:t>
                      </a:r>
                      <a:endParaRPr lang="en-US" baseline="0" dirty="0" smtClean="0">
                        <a:solidFill>
                          <a:schemeClr val="tx1">
                            <a:lumMod val="75000"/>
                            <a:lumOff val="25000"/>
                          </a:schemeClr>
                        </a:solidFill>
                      </a:endParaRPr>
                    </a:p>
                    <a:p>
                      <a:pPr algn="ctr">
                        <a:lnSpc>
                          <a:spcPct val="150000"/>
                        </a:lnSpc>
                      </a:pPr>
                      <a:r>
                        <a:rPr lang="en-US" baseline="0" dirty="0" smtClean="0">
                          <a:solidFill>
                            <a:schemeClr val="tx1">
                              <a:lumMod val="75000"/>
                              <a:lumOff val="25000"/>
                            </a:schemeClr>
                          </a:solidFill>
                        </a:rPr>
                        <a:t>(916) 608-5883</a:t>
                      </a:r>
                      <a:endParaRPr lang="en-US" dirty="0">
                        <a:solidFill>
                          <a:schemeClr val="tx1">
                            <a:lumMod val="75000"/>
                            <a:lumOff val="25000"/>
                          </a:schemeClr>
                        </a:solidFill>
                      </a:endParaRPr>
                    </a:p>
                  </a:txBody>
                  <a:tcPr marT="91440" marB="91440">
                    <a:noFill/>
                  </a:tcPr>
                </a:tc>
                <a:extLst>
                  <a:ext uri="{0D108BD9-81ED-4DB2-BD59-A6C34878D82A}">
                    <a16:rowId xmlns:a16="http://schemas.microsoft.com/office/drawing/2014/main" val="891370127"/>
                  </a:ext>
                </a:extLst>
              </a:tr>
            </a:tbl>
          </a:graphicData>
        </a:graphic>
      </p:graphicFrame>
      <p:graphicFrame>
        <p:nvGraphicFramePr>
          <p:cNvPr id="27" name="Table 26"/>
          <p:cNvGraphicFramePr>
            <a:graphicFrameLocks noGrp="1"/>
          </p:cNvGraphicFramePr>
          <p:nvPr userDrawn="1">
            <p:extLst>
              <p:ext uri="{D42A27DB-BD31-4B8C-83A1-F6EECF244321}">
                <p14:modId xmlns:p14="http://schemas.microsoft.com/office/powerpoint/2010/main" val="3071852413"/>
              </p:ext>
            </p:extLst>
          </p:nvPr>
        </p:nvGraphicFramePr>
        <p:xfrm>
          <a:off x="4499566" y="1695872"/>
          <a:ext cx="3184358" cy="4456353"/>
        </p:xfrm>
        <a:graphic>
          <a:graphicData uri="http://schemas.openxmlformats.org/drawingml/2006/table">
            <a:tbl>
              <a:tblPr firstRow="1" bandRow="1">
                <a:tableStyleId>{3B4B98B0-60AC-42C2-AFA5-B58CD77FA1E5}</a:tableStyleId>
              </a:tblPr>
              <a:tblGrid>
                <a:gridCol w="3184358">
                  <a:extLst>
                    <a:ext uri="{9D8B030D-6E8A-4147-A177-3AD203B41FA5}">
                      <a16:colId xmlns:a16="http://schemas.microsoft.com/office/drawing/2014/main" val="3189706127"/>
                    </a:ext>
                  </a:extLst>
                </a:gridCol>
              </a:tblGrid>
              <a:tr h="301980">
                <a:tc>
                  <a:txBody>
                    <a:bodyPr/>
                    <a:lstStyle/>
                    <a:p>
                      <a:pPr algn="ctr"/>
                      <a:r>
                        <a:rPr lang="en-US" dirty="0" smtClean="0">
                          <a:solidFill>
                            <a:schemeClr val="tx1">
                              <a:lumMod val="75000"/>
                              <a:lumOff val="25000"/>
                            </a:schemeClr>
                          </a:solidFill>
                        </a:rPr>
                        <a:t>MISO</a:t>
                      </a:r>
                      <a:endParaRPr lang="en-US" dirty="0">
                        <a:solidFill>
                          <a:schemeClr val="tx1">
                            <a:lumMod val="75000"/>
                            <a:lumOff val="25000"/>
                          </a:schemeClr>
                        </a:solidFill>
                      </a:endParaRPr>
                    </a:p>
                  </a:txBody>
                  <a:tcPr anchor="ctr">
                    <a:lnB w="12700" cap="flat" cmpd="sng" algn="ctr">
                      <a:solidFill>
                        <a:schemeClr val="tx2"/>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3875753020"/>
                  </a:ext>
                </a:extLst>
              </a:tr>
              <a:tr h="2261793">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b="1" dirty="0" smtClean="0">
                          <a:solidFill>
                            <a:schemeClr val="tx1">
                              <a:lumMod val="75000"/>
                              <a:lumOff val="25000"/>
                            </a:schemeClr>
                          </a:solidFill>
                        </a:rPr>
                        <a:t>Scott</a:t>
                      </a:r>
                      <a:r>
                        <a:rPr lang="en-US" b="1" baseline="0" dirty="0" smtClean="0">
                          <a:solidFill>
                            <a:schemeClr val="tx1">
                              <a:lumMod val="75000"/>
                              <a:lumOff val="25000"/>
                            </a:schemeClr>
                          </a:solidFill>
                        </a:rPr>
                        <a:t> Wright</a:t>
                      </a:r>
                    </a:p>
                    <a:p>
                      <a:pPr algn="ctr">
                        <a:lnSpc>
                          <a:spcPct val="150000"/>
                        </a:lnSpc>
                      </a:pPr>
                      <a:r>
                        <a:rPr lang="en-US" dirty="0" smtClean="0">
                          <a:solidFill>
                            <a:schemeClr val="tx1">
                              <a:lumMod val="75000"/>
                              <a:lumOff val="25000"/>
                            </a:schemeClr>
                          </a:solidFill>
                        </a:rPr>
                        <a:t>Executive Director,</a:t>
                      </a:r>
                      <a:r>
                        <a:rPr lang="en-US" baseline="0" dirty="0" smtClean="0">
                          <a:solidFill>
                            <a:schemeClr val="tx1">
                              <a:lumMod val="75000"/>
                              <a:lumOff val="25000"/>
                            </a:schemeClr>
                          </a:solidFill>
                        </a:rPr>
                        <a:t> Market Strategy and Design</a:t>
                      </a: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smtClean="0">
                          <a:solidFill>
                            <a:schemeClr val="tx1">
                              <a:lumMod val="75000"/>
                              <a:lumOff val="25000"/>
                            </a:schemeClr>
                          </a:solidFill>
                          <a:hlinkClick r:id="rId4"/>
                        </a:rPr>
                        <a:t>swright@misoenergy.org</a:t>
                      </a:r>
                      <a:endParaRPr lang="en-US" baseline="0" dirty="0" smtClean="0">
                        <a:solidFill>
                          <a:schemeClr val="tx1">
                            <a:lumMod val="75000"/>
                            <a:lumOff val="25000"/>
                          </a:schemeClr>
                        </a:solidFill>
                      </a:endParaRP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smtClean="0">
                          <a:solidFill>
                            <a:schemeClr val="tx1">
                              <a:lumMod val="75000"/>
                              <a:lumOff val="25000"/>
                            </a:schemeClr>
                          </a:solidFill>
                        </a:rPr>
                        <a:t>(317) 460-0465 </a:t>
                      </a:r>
                    </a:p>
                  </a:txBody>
                  <a:tcPr marT="91440" marB="9144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891370127"/>
                  </a:ext>
                </a:extLst>
              </a:tr>
              <a:tr h="679378">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b="1" baseline="0" dirty="0" smtClean="0">
                          <a:solidFill>
                            <a:schemeClr val="tx1">
                              <a:lumMod val="75000"/>
                              <a:lumOff val="25000"/>
                            </a:schemeClr>
                          </a:solidFill>
                        </a:rPr>
                        <a:t>Richard </a:t>
                      </a:r>
                      <a:r>
                        <a:rPr lang="en-US" b="1" baseline="0" dirty="0" err="1" smtClean="0">
                          <a:solidFill>
                            <a:schemeClr val="tx1">
                              <a:lumMod val="75000"/>
                              <a:lumOff val="25000"/>
                            </a:schemeClr>
                          </a:solidFill>
                        </a:rPr>
                        <a:t>Doying</a:t>
                      </a:r>
                      <a:endParaRPr lang="en-US" b="1" baseline="0" dirty="0" smtClean="0">
                        <a:solidFill>
                          <a:schemeClr val="tx1">
                            <a:lumMod val="75000"/>
                            <a:lumOff val="25000"/>
                          </a:schemeClr>
                        </a:solidFill>
                      </a:endParaRP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smtClean="0">
                          <a:solidFill>
                            <a:schemeClr val="tx1">
                              <a:lumMod val="75000"/>
                              <a:lumOff val="25000"/>
                            </a:schemeClr>
                          </a:solidFill>
                        </a:rPr>
                        <a:t>Executive Vice President, COO</a:t>
                      </a: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smtClean="0">
                          <a:solidFill>
                            <a:schemeClr val="tx1">
                              <a:lumMod val="75000"/>
                              <a:lumOff val="25000"/>
                            </a:schemeClr>
                          </a:solidFill>
                          <a:hlinkClick r:id="rId5"/>
                        </a:rPr>
                        <a:t>rdoying@misoenergy.org</a:t>
                      </a:r>
                      <a:endParaRPr lang="en-US" baseline="0" dirty="0" smtClean="0">
                        <a:solidFill>
                          <a:schemeClr val="tx1">
                            <a:lumMod val="75000"/>
                            <a:lumOff val="25000"/>
                          </a:schemeClr>
                        </a:solidFill>
                      </a:endParaRP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smtClean="0">
                          <a:solidFill>
                            <a:schemeClr val="tx1">
                              <a:lumMod val="75000"/>
                              <a:lumOff val="25000"/>
                            </a:schemeClr>
                          </a:solidFill>
                        </a:rPr>
                        <a:t>(317) 249-520</a:t>
                      </a:r>
                      <a:endParaRPr lang="en-US" dirty="0" smtClean="0">
                        <a:solidFill>
                          <a:schemeClr val="tx1">
                            <a:lumMod val="75000"/>
                            <a:lumOff val="25000"/>
                          </a:schemeClr>
                        </a:solidFill>
                      </a:endParaRPr>
                    </a:p>
                  </a:txBody>
                  <a:tcPr marT="91440" marB="9144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909255030"/>
                  </a:ext>
                </a:extLst>
              </a:tr>
            </a:tbl>
          </a:graphicData>
        </a:graphic>
      </p:graphicFrame>
      <p:graphicFrame>
        <p:nvGraphicFramePr>
          <p:cNvPr id="32" name="Table 31"/>
          <p:cNvGraphicFramePr>
            <a:graphicFrameLocks noGrp="1"/>
          </p:cNvGraphicFramePr>
          <p:nvPr userDrawn="1">
            <p:extLst>
              <p:ext uri="{D42A27DB-BD31-4B8C-83A1-F6EECF244321}">
                <p14:modId xmlns:p14="http://schemas.microsoft.com/office/powerpoint/2010/main" val="951854529"/>
              </p:ext>
            </p:extLst>
          </p:nvPr>
        </p:nvGraphicFramePr>
        <p:xfrm>
          <a:off x="8401676" y="1691403"/>
          <a:ext cx="3192867" cy="2632022"/>
        </p:xfrm>
        <a:graphic>
          <a:graphicData uri="http://schemas.openxmlformats.org/drawingml/2006/table">
            <a:tbl>
              <a:tblPr firstRow="1" bandRow="1">
                <a:tableStyleId>{3B4B98B0-60AC-42C2-AFA5-B58CD77FA1E5}</a:tableStyleId>
              </a:tblPr>
              <a:tblGrid>
                <a:gridCol w="3192867">
                  <a:extLst>
                    <a:ext uri="{9D8B030D-6E8A-4147-A177-3AD203B41FA5}">
                      <a16:colId xmlns:a16="http://schemas.microsoft.com/office/drawing/2014/main" val="3189706127"/>
                    </a:ext>
                  </a:extLst>
                </a:gridCol>
              </a:tblGrid>
              <a:tr h="318853">
                <a:tc>
                  <a:txBody>
                    <a:bodyPr/>
                    <a:lstStyle/>
                    <a:p>
                      <a:pPr algn="ctr"/>
                      <a:r>
                        <a:rPr lang="en-US" dirty="0" smtClean="0">
                          <a:solidFill>
                            <a:schemeClr val="tx1">
                              <a:lumMod val="75000"/>
                              <a:lumOff val="25000"/>
                            </a:schemeClr>
                          </a:solidFill>
                        </a:rPr>
                        <a:t>ERCOT</a:t>
                      </a:r>
                      <a:endParaRPr lang="en-US" dirty="0">
                        <a:solidFill>
                          <a:schemeClr val="tx1">
                            <a:lumMod val="75000"/>
                            <a:lumOff val="25000"/>
                          </a:schemeClr>
                        </a:solidFill>
                      </a:endParaRPr>
                    </a:p>
                  </a:txBody>
                  <a:tcPr anchor="ctr">
                    <a:solidFill>
                      <a:schemeClr val="tx1">
                        <a:lumMod val="10000"/>
                        <a:lumOff val="90000"/>
                      </a:schemeClr>
                    </a:solidFill>
                  </a:tcPr>
                </a:tc>
                <a:extLst>
                  <a:ext uri="{0D108BD9-81ED-4DB2-BD59-A6C34878D82A}">
                    <a16:rowId xmlns:a16="http://schemas.microsoft.com/office/drawing/2014/main" val="3875753020"/>
                  </a:ext>
                </a:extLst>
              </a:tr>
              <a:tr h="2266262">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b="1" dirty="0" smtClean="0">
                          <a:solidFill>
                            <a:schemeClr val="tx1">
                              <a:lumMod val="75000"/>
                              <a:lumOff val="25000"/>
                            </a:schemeClr>
                          </a:solidFill>
                        </a:rPr>
                        <a:t>Warren</a:t>
                      </a:r>
                      <a:r>
                        <a:rPr lang="en-US" b="1" baseline="0" dirty="0" smtClean="0">
                          <a:solidFill>
                            <a:schemeClr val="tx1">
                              <a:lumMod val="75000"/>
                              <a:lumOff val="25000"/>
                            </a:schemeClr>
                          </a:solidFill>
                        </a:rPr>
                        <a:t> Lasher</a:t>
                      </a: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smtClean="0">
                          <a:solidFill>
                            <a:schemeClr val="tx1">
                              <a:lumMod val="75000"/>
                              <a:lumOff val="25000"/>
                            </a:schemeClr>
                          </a:solidFill>
                        </a:rPr>
                        <a:t>Director, System Planning</a:t>
                      </a: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smtClean="0">
                          <a:solidFill>
                            <a:schemeClr val="tx1">
                              <a:lumMod val="75000"/>
                              <a:lumOff val="25000"/>
                            </a:schemeClr>
                          </a:solidFill>
                          <a:hlinkClick r:id="rId6"/>
                        </a:rPr>
                        <a:t>wlasher@ercot.com</a:t>
                      </a:r>
                      <a:endParaRPr lang="en-US" baseline="0" dirty="0" smtClean="0">
                        <a:solidFill>
                          <a:schemeClr val="tx1">
                            <a:lumMod val="75000"/>
                            <a:lumOff val="25000"/>
                          </a:schemeClr>
                        </a:solidFill>
                      </a:endParaRP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smtClean="0">
                          <a:solidFill>
                            <a:schemeClr val="tx1">
                              <a:lumMod val="75000"/>
                              <a:lumOff val="25000"/>
                            </a:schemeClr>
                          </a:solidFill>
                        </a:rPr>
                        <a:t>(512) 248-6379</a:t>
                      </a:r>
                      <a:endParaRPr lang="en-US" dirty="0" smtClean="0">
                        <a:solidFill>
                          <a:schemeClr val="tx1">
                            <a:lumMod val="75000"/>
                            <a:lumOff val="25000"/>
                          </a:schemeClr>
                        </a:solidFill>
                      </a:endParaRPr>
                    </a:p>
                    <a:p>
                      <a:pPr algn="ctr">
                        <a:lnSpc>
                          <a:spcPct val="150000"/>
                        </a:lnSpc>
                      </a:pPr>
                      <a:endParaRPr lang="en-US" dirty="0">
                        <a:solidFill>
                          <a:schemeClr val="tx1">
                            <a:lumMod val="75000"/>
                            <a:lumOff val="25000"/>
                          </a:schemeClr>
                        </a:solidFill>
                      </a:endParaRPr>
                    </a:p>
                  </a:txBody>
                  <a:tcPr marT="91440" marB="91440">
                    <a:noFill/>
                  </a:tcPr>
                </a:tc>
                <a:extLst>
                  <a:ext uri="{0D108BD9-81ED-4DB2-BD59-A6C34878D82A}">
                    <a16:rowId xmlns:a16="http://schemas.microsoft.com/office/drawing/2014/main" val="891370127"/>
                  </a:ext>
                </a:extLst>
              </a:tr>
            </a:tbl>
          </a:graphicData>
        </a:graphic>
      </p:graphicFrame>
      <p:sp>
        <p:nvSpPr>
          <p:cNvPr id="2" name="Footer Placeholder 1"/>
          <p:cNvSpPr>
            <a:spLocks noGrp="1"/>
          </p:cNvSpPr>
          <p:nvPr>
            <p:ph type="ftr" sz="quarter" idx="14"/>
          </p:nvPr>
        </p:nvSpPr>
        <p:spPr>
          <a:xfrm>
            <a:off x="609600" y="6280229"/>
            <a:ext cx="9388510" cy="338554"/>
          </a:xfrm>
          <a:prstGeom prst="rect">
            <a:avLst/>
          </a:prstGeom>
        </p:spPr>
        <p:txBody>
          <a:bodyPr/>
          <a:lstStyle/>
          <a:p>
            <a:r>
              <a:rPr lang="en-US"/>
              <a:t>Privileged and Confidential. Prepared at the Request of Counsel.</a:t>
            </a:r>
            <a:endParaRPr lang="en-US" dirty="0"/>
          </a:p>
        </p:txBody>
      </p:sp>
      <p:sp>
        <p:nvSpPr>
          <p:cNvPr id="3" name="Slide Number Placeholder 2"/>
          <p:cNvSpPr>
            <a:spLocks noGrp="1"/>
          </p:cNvSpPr>
          <p:nvPr>
            <p:ph type="sldNum" sz="quarter" idx="15"/>
          </p:nvPr>
        </p:nvSpPr>
        <p:spPr/>
        <p:txBody>
          <a:bodyPr/>
          <a:lstStyle/>
          <a:p>
            <a:r>
              <a:rPr lang="en-US" b="0"/>
              <a:t>Brattle.com | </a:t>
            </a:r>
            <a:fld id="{590DAB12-68F0-43F3-9CAA-0DFBA7404834}" type="slidenum">
              <a:rPr lang="en-US" smtClean="0"/>
              <a:pPr/>
              <a:t>‹#›</a:t>
            </a:fld>
            <a:endParaRPr lang="en-US" dirty="0"/>
          </a:p>
        </p:txBody>
      </p:sp>
    </p:spTree>
    <p:extLst>
      <p:ext uri="{BB962C8B-B14F-4D97-AF65-F5344CB8AC3E}">
        <p14:creationId xmlns:p14="http://schemas.microsoft.com/office/powerpoint/2010/main" val="260644142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bout Brattle">
    <p:spTree>
      <p:nvGrpSpPr>
        <p:cNvPr id="1" name=""/>
        <p:cNvGrpSpPr/>
        <p:nvPr/>
      </p:nvGrpSpPr>
      <p:grpSpPr>
        <a:xfrm>
          <a:off x="0" y="0"/>
          <a:ext cx="0" cy="0"/>
          <a:chOff x="0" y="0"/>
          <a:chExt cx="0" cy="0"/>
        </a:xfrm>
      </p:grpSpPr>
      <p:cxnSp>
        <p:nvCxnSpPr>
          <p:cNvPr id="12" name="Straight Connector 11"/>
          <p:cNvCxnSpPr/>
          <p:nvPr userDrawn="1"/>
        </p:nvCxnSpPr>
        <p:spPr>
          <a:xfrm flipH="1">
            <a:off x="8088968" y="4498821"/>
            <a:ext cx="1378185" cy="1651154"/>
          </a:xfrm>
          <a:prstGeom prst="line">
            <a:avLst/>
          </a:pr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3" name="Title 1"/>
          <p:cNvSpPr>
            <a:spLocks noGrp="1"/>
          </p:cNvSpPr>
          <p:nvPr>
            <p:ph type="title" hasCustomPrompt="1"/>
          </p:nvPr>
        </p:nvSpPr>
        <p:spPr>
          <a:xfrm>
            <a:off x="609600" y="856921"/>
            <a:ext cx="10972800" cy="743280"/>
          </a:xfrm>
        </p:spPr>
        <p:txBody>
          <a:bodyPr>
            <a:spAutoFit/>
          </a:bodyPr>
          <a:lstStyle>
            <a:lvl1pPr>
              <a:lnSpc>
                <a:spcPct val="90000"/>
              </a:lnSpc>
              <a:defRPr/>
            </a:lvl1pPr>
          </a:lstStyle>
          <a:p>
            <a:r>
              <a:rPr lang="en-US" dirty="0"/>
              <a:t>About Brattle</a:t>
            </a:r>
          </a:p>
        </p:txBody>
      </p:sp>
      <p:sp>
        <p:nvSpPr>
          <p:cNvPr id="24" name="Text Placeholder 12"/>
          <p:cNvSpPr>
            <a:spLocks noGrp="1"/>
          </p:cNvSpPr>
          <p:nvPr>
            <p:ph type="body" sz="quarter" idx="13"/>
          </p:nvPr>
        </p:nvSpPr>
        <p:spPr>
          <a:xfrm>
            <a:off x="609600" y="241368"/>
            <a:ext cx="10972800" cy="615553"/>
          </a:xfrm>
        </p:spPr>
        <p:txBody>
          <a:bodyPr wrap="square" anchor="b" anchorCtr="0">
            <a:spAutoFit/>
          </a:bodyPr>
          <a:lstStyle>
            <a:lvl1pPr>
              <a:defRPr sz="1600" b="1" i="0" cap="all" spc="100" baseline="0">
                <a:solidFill>
                  <a:schemeClr val="accent2"/>
                </a:solidFill>
                <a:latin typeface="Calibri" panose="020F0502020204030204" pitchFamily="34" charset="0"/>
              </a:defRPr>
            </a:lvl1pPr>
          </a:lstStyle>
          <a:p>
            <a:pPr lvl="0"/>
            <a:endParaRPr lang="en-US" dirty="0"/>
          </a:p>
        </p:txBody>
      </p:sp>
      <p:cxnSp>
        <p:nvCxnSpPr>
          <p:cNvPr id="25" name="Straight Connector 24"/>
          <p:cNvCxnSpPr/>
          <p:nvPr userDrawn="1"/>
        </p:nvCxnSpPr>
        <p:spPr>
          <a:xfrm>
            <a:off x="601335" y="1600200"/>
            <a:ext cx="2286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4" name="Table 3"/>
          <p:cNvGraphicFramePr>
            <a:graphicFrameLocks noGrp="1"/>
          </p:cNvGraphicFramePr>
          <p:nvPr userDrawn="1">
            <p:extLst>
              <p:ext uri="{D42A27DB-BD31-4B8C-83A1-F6EECF244321}">
                <p14:modId xmlns:p14="http://schemas.microsoft.com/office/powerpoint/2010/main" val="1661695933"/>
              </p:ext>
            </p:extLst>
          </p:nvPr>
        </p:nvGraphicFramePr>
        <p:xfrm>
          <a:off x="601091" y="1709158"/>
          <a:ext cx="3192867" cy="2614267"/>
        </p:xfrm>
        <a:graphic>
          <a:graphicData uri="http://schemas.openxmlformats.org/drawingml/2006/table">
            <a:tbl>
              <a:tblPr firstRow="1" bandRow="1">
                <a:tableStyleId>{3B4B98B0-60AC-42C2-AFA5-B58CD77FA1E5}</a:tableStyleId>
              </a:tblPr>
              <a:tblGrid>
                <a:gridCol w="3192867">
                  <a:extLst>
                    <a:ext uri="{9D8B030D-6E8A-4147-A177-3AD203B41FA5}">
                      <a16:colId xmlns:a16="http://schemas.microsoft.com/office/drawing/2014/main" val="3189706127"/>
                    </a:ext>
                  </a:extLst>
                </a:gridCol>
              </a:tblGrid>
              <a:tr h="350461">
                <a:tc>
                  <a:txBody>
                    <a:bodyPr/>
                    <a:lstStyle/>
                    <a:p>
                      <a:pPr algn="ctr"/>
                      <a:r>
                        <a:rPr lang="en-US" dirty="0" smtClean="0">
                          <a:solidFill>
                            <a:schemeClr val="tx1">
                              <a:lumMod val="75000"/>
                              <a:lumOff val="25000"/>
                            </a:schemeClr>
                          </a:solidFill>
                        </a:rPr>
                        <a:t>CAISO</a:t>
                      </a:r>
                      <a:endParaRPr lang="en-US" dirty="0">
                        <a:solidFill>
                          <a:schemeClr val="tx1">
                            <a:lumMod val="75000"/>
                            <a:lumOff val="25000"/>
                          </a:schemeClr>
                        </a:solidFill>
                      </a:endParaRPr>
                    </a:p>
                  </a:txBody>
                  <a:tcPr anchor="ctr">
                    <a:solidFill>
                      <a:schemeClr val="tx1">
                        <a:lumMod val="10000"/>
                        <a:lumOff val="90000"/>
                      </a:schemeClr>
                    </a:solidFill>
                  </a:tcPr>
                </a:tc>
                <a:extLst>
                  <a:ext uri="{0D108BD9-81ED-4DB2-BD59-A6C34878D82A}">
                    <a16:rowId xmlns:a16="http://schemas.microsoft.com/office/drawing/2014/main" val="3875753020"/>
                  </a:ext>
                </a:extLst>
              </a:tr>
              <a:tr h="2248507">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b="1" dirty="0" smtClean="0">
                          <a:solidFill>
                            <a:schemeClr val="tx1">
                              <a:lumMod val="75000"/>
                              <a:lumOff val="25000"/>
                            </a:schemeClr>
                          </a:solidFill>
                        </a:rPr>
                        <a:t>Mark</a:t>
                      </a:r>
                      <a:r>
                        <a:rPr lang="en-US" b="1" baseline="0" dirty="0" smtClean="0">
                          <a:solidFill>
                            <a:schemeClr val="tx1">
                              <a:lumMod val="75000"/>
                              <a:lumOff val="25000"/>
                            </a:schemeClr>
                          </a:solidFill>
                        </a:rPr>
                        <a:t> </a:t>
                      </a:r>
                      <a:r>
                        <a:rPr lang="en-US" b="1" baseline="0" dirty="0" err="1" smtClean="0">
                          <a:solidFill>
                            <a:schemeClr val="tx1">
                              <a:lumMod val="75000"/>
                              <a:lumOff val="25000"/>
                            </a:schemeClr>
                          </a:solidFill>
                        </a:rPr>
                        <a:t>Rothleder</a:t>
                      </a:r>
                      <a:endParaRPr lang="en-US" b="1" dirty="0" smtClean="0">
                        <a:solidFill>
                          <a:schemeClr val="tx1">
                            <a:lumMod val="75000"/>
                            <a:lumOff val="25000"/>
                          </a:schemeClr>
                        </a:solidFill>
                      </a:endParaRPr>
                    </a:p>
                    <a:p>
                      <a:pPr algn="ctr">
                        <a:lnSpc>
                          <a:spcPct val="150000"/>
                        </a:lnSpc>
                      </a:pPr>
                      <a:r>
                        <a:rPr lang="en-US" dirty="0" smtClean="0">
                          <a:solidFill>
                            <a:schemeClr val="tx1">
                              <a:lumMod val="75000"/>
                              <a:lumOff val="25000"/>
                            </a:schemeClr>
                          </a:solidFill>
                        </a:rPr>
                        <a:t>Vice</a:t>
                      </a:r>
                      <a:r>
                        <a:rPr lang="en-US" baseline="0" dirty="0" smtClean="0">
                          <a:solidFill>
                            <a:schemeClr val="tx1">
                              <a:lumMod val="75000"/>
                              <a:lumOff val="25000"/>
                            </a:schemeClr>
                          </a:solidFill>
                        </a:rPr>
                        <a:t> President, Market Policy and Performance</a:t>
                      </a:r>
                    </a:p>
                    <a:p>
                      <a:pPr algn="ctr">
                        <a:lnSpc>
                          <a:spcPct val="150000"/>
                        </a:lnSpc>
                      </a:pPr>
                      <a:r>
                        <a:rPr lang="en-US" baseline="0" dirty="0" smtClean="0">
                          <a:solidFill>
                            <a:schemeClr val="tx1">
                              <a:lumMod val="75000"/>
                              <a:lumOff val="25000"/>
                            </a:schemeClr>
                          </a:solidFill>
                          <a:hlinkClick r:id="rId2"/>
                        </a:rPr>
                        <a:t>Mrothleder@caiso.com</a:t>
                      </a:r>
                      <a:endParaRPr lang="en-US" baseline="0" dirty="0" smtClean="0">
                        <a:solidFill>
                          <a:schemeClr val="tx1">
                            <a:lumMod val="75000"/>
                            <a:lumOff val="25000"/>
                          </a:schemeClr>
                        </a:solidFill>
                      </a:endParaRPr>
                    </a:p>
                    <a:p>
                      <a:pPr algn="ctr">
                        <a:lnSpc>
                          <a:spcPct val="150000"/>
                        </a:lnSpc>
                      </a:pPr>
                      <a:r>
                        <a:rPr lang="en-US" baseline="0" dirty="0" smtClean="0">
                          <a:solidFill>
                            <a:schemeClr val="tx1">
                              <a:lumMod val="75000"/>
                              <a:lumOff val="25000"/>
                            </a:schemeClr>
                          </a:solidFill>
                        </a:rPr>
                        <a:t>(916) 608-5883</a:t>
                      </a:r>
                      <a:endParaRPr lang="en-US" dirty="0">
                        <a:solidFill>
                          <a:schemeClr val="tx1">
                            <a:lumMod val="75000"/>
                            <a:lumOff val="25000"/>
                          </a:schemeClr>
                        </a:solidFill>
                      </a:endParaRPr>
                    </a:p>
                  </a:txBody>
                  <a:tcPr marT="91440" marB="91440">
                    <a:noFill/>
                  </a:tcPr>
                </a:tc>
                <a:extLst>
                  <a:ext uri="{0D108BD9-81ED-4DB2-BD59-A6C34878D82A}">
                    <a16:rowId xmlns:a16="http://schemas.microsoft.com/office/drawing/2014/main" val="891370127"/>
                  </a:ext>
                </a:extLst>
              </a:tr>
            </a:tbl>
          </a:graphicData>
        </a:graphic>
      </p:graphicFrame>
      <p:graphicFrame>
        <p:nvGraphicFramePr>
          <p:cNvPr id="27" name="Table 26"/>
          <p:cNvGraphicFramePr>
            <a:graphicFrameLocks noGrp="1"/>
          </p:cNvGraphicFramePr>
          <p:nvPr userDrawn="1">
            <p:extLst>
              <p:ext uri="{D42A27DB-BD31-4B8C-83A1-F6EECF244321}">
                <p14:modId xmlns:p14="http://schemas.microsoft.com/office/powerpoint/2010/main" val="3071852413"/>
              </p:ext>
            </p:extLst>
          </p:nvPr>
        </p:nvGraphicFramePr>
        <p:xfrm>
          <a:off x="4499566" y="1695872"/>
          <a:ext cx="3184358" cy="4456353"/>
        </p:xfrm>
        <a:graphic>
          <a:graphicData uri="http://schemas.openxmlformats.org/drawingml/2006/table">
            <a:tbl>
              <a:tblPr firstRow="1" bandRow="1">
                <a:tableStyleId>{3B4B98B0-60AC-42C2-AFA5-B58CD77FA1E5}</a:tableStyleId>
              </a:tblPr>
              <a:tblGrid>
                <a:gridCol w="3184358">
                  <a:extLst>
                    <a:ext uri="{9D8B030D-6E8A-4147-A177-3AD203B41FA5}">
                      <a16:colId xmlns:a16="http://schemas.microsoft.com/office/drawing/2014/main" val="3189706127"/>
                    </a:ext>
                  </a:extLst>
                </a:gridCol>
              </a:tblGrid>
              <a:tr h="301980">
                <a:tc>
                  <a:txBody>
                    <a:bodyPr/>
                    <a:lstStyle/>
                    <a:p>
                      <a:pPr algn="ctr"/>
                      <a:r>
                        <a:rPr lang="en-US" dirty="0" smtClean="0">
                          <a:solidFill>
                            <a:schemeClr val="tx1">
                              <a:lumMod val="75000"/>
                              <a:lumOff val="25000"/>
                            </a:schemeClr>
                          </a:solidFill>
                        </a:rPr>
                        <a:t>MISO</a:t>
                      </a:r>
                      <a:endParaRPr lang="en-US" dirty="0">
                        <a:solidFill>
                          <a:schemeClr val="tx1">
                            <a:lumMod val="75000"/>
                            <a:lumOff val="25000"/>
                          </a:schemeClr>
                        </a:solidFill>
                      </a:endParaRPr>
                    </a:p>
                  </a:txBody>
                  <a:tcPr anchor="ctr">
                    <a:lnB w="12700" cap="flat" cmpd="sng" algn="ctr">
                      <a:solidFill>
                        <a:schemeClr val="tx2"/>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3875753020"/>
                  </a:ext>
                </a:extLst>
              </a:tr>
              <a:tr h="2261793">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b="1" dirty="0" smtClean="0">
                          <a:solidFill>
                            <a:schemeClr val="tx1">
                              <a:lumMod val="75000"/>
                              <a:lumOff val="25000"/>
                            </a:schemeClr>
                          </a:solidFill>
                        </a:rPr>
                        <a:t>Scott</a:t>
                      </a:r>
                      <a:r>
                        <a:rPr lang="en-US" b="1" baseline="0" dirty="0" smtClean="0">
                          <a:solidFill>
                            <a:schemeClr val="tx1">
                              <a:lumMod val="75000"/>
                              <a:lumOff val="25000"/>
                            </a:schemeClr>
                          </a:solidFill>
                        </a:rPr>
                        <a:t> Wright</a:t>
                      </a:r>
                    </a:p>
                    <a:p>
                      <a:pPr algn="ctr">
                        <a:lnSpc>
                          <a:spcPct val="150000"/>
                        </a:lnSpc>
                      </a:pPr>
                      <a:r>
                        <a:rPr lang="en-US" dirty="0" smtClean="0">
                          <a:solidFill>
                            <a:schemeClr val="tx1">
                              <a:lumMod val="75000"/>
                              <a:lumOff val="25000"/>
                            </a:schemeClr>
                          </a:solidFill>
                        </a:rPr>
                        <a:t>Executive Director,</a:t>
                      </a:r>
                      <a:r>
                        <a:rPr lang="en-US" baseline="0" dirty="0" smtClean="0">
                          <a:solidFill>
                            <a:schemeClr val="tx1">
                              <a:lumMod val="75000"/>
                              <a:lumOff val="25000"/>
                            </a:schemeClr>
                          </a:solidFill>
                        </a:rPr>
                        <a:t> Market Strategy and Design</a:t>
                      </a: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smtClean="0">
                          <a:solidFill>
                            <a:schemeClr val="tx1">
                              <a:lumMod val="75000"/>
                              <a:lumOff val="25000"/>
                            </a:schemeClr>
                          </a:solidFill>
                          <a:hlinkClick r:id="rId3"/>
                        </a:rPr>
                        <a:t>swright@misoenergy.org</a:t>
                      </a:r>
                      <a:endParaRPr lang="en-US" baseline="0" dirty="0" smtClean="0">
                        <a:solidFill>
                          <a:schemeClr val="tx1">
                            <a:lumMod val="75000"/>
                            <a:lumOff val="25000"/>
                          </a:schemeClr>
                        </a:solidFill>
                      </a:endParaRP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smtClean="0">
                          <a:solidFill>
                            <a:schemeClr val="tx1">
                              <a:lumMod val="75000"/>
                              <a:lumOff val="25000"/>
                            </a:schemeClr>
                          </a:solidFill>
                        </a:rPr>
                        <a:t>(317) 460-0465 </a:t>
                      </a:r>
                    </a:p>
                  </a:txBody>
                  <a:tcPr marT="91440" marB="9144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891370127"/>
                  </a:ext>
                </a:extLst>
              </a:tr>
              <a:tr h="679378">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b="1" baseline="0" dirty="0" smtClean="0">
                          <a:solidFill>
                            <a:schemeClr val="tx1">
                              <a:lumMod val="75000"/>
                              <a:lumOff val="25000"/>
                            </a:schemeClr>
                          </a:solidFill>
                        </a:rPr>
                        <a:t>Richard </a:t>
                      </a:r>
                      <a:r>
                        <a:rPr lang="en-US" b="1" baseline="0" dirty="0" err="1" smtClean="0">
                          <a:solidFill>
                            <a:schemeClr val="tx1">
                              <a:lumMod val="75000"/>
                              <a:lumOff val="25000"/>
                            </a:schemeClr>
                          </a:solidFill>
                        </a:rPr>
                        <a:t>Doying</a:t>
                      </a:r>
                      <a:endParaRPr lang="en-US" b="1" baseline="0" dirty="0" smtClean="0">
                        <a:solidFill>
                          <a:schemeClr val="tx1">
                            <a:lumMod val="75000"/>
                            <a:lumOff val="25000"/>
                          </a:schemeClr>
                        </a:solidFill>
                      </a:endParaRP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smtClean="0">
                          <a:solidFill>
                            <a:schemeClr val="tx1">
                              <a:lumMod val="75000"/>
                              <a:lumOff val="25000"/>
                            </a:schemeClr>
                          </a:solidFill>
                        </a:rPr>
                        <a:t>Executive Vice President, COO</a:t>
                      </a: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smtClean="0">
                          <a:solidFill>
                            <a:schemeClr val="tx1">
                              <a:lumMod val="75000"/>
                              <a:lumOff val="25000"/>
                            </a:schemeClr>
                          </a:solidFill>
                          <a:hlinkClick r:id="rId4"/>
                        </a:rPr>
                        <a:t>rdoying@misoenergy.org</a:t>
                      </a:r>
                      <a:endParaRPr lang="en-US" baseline="0" dirty="0" smtClean="0">
                        <a:solidFill>
                          <a:schemeClr val="tx1">
                            <a:lumMod val="75000"/>
                            <a:lumOff val="25000"/>
                          </a:schemeClr>
                        </a:solidFill>
                      </a:endParaRP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smtClean="0">
                          <a:solidFill>
                            <a:schemeClr val="tx1">
                              <a:lumMod val="75000"/>
                              <a:lumOff val="25000"/>
                            </a:schemeClr>
                          </a:solidFill>
                        </a:rPr>
                        <a:t>(317) 249-520</a:t>
                      </a:r>
                      <a:endParaRPr lang="en-US" dirty="0" smtClean="0">
                        <a:solidFill>
                          <a:schemeClr val="tx1">
                            <a:lumMod val="75000"/>
                            <a:lumOff val="25000"/>
                          </a:schemeClr>
                        </a:solidFill>
                      </a:endParaRPr>
                    </a:p>
                  </a:txBody>
                  <a:tcPr marT="91440" marB="9144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909255030"/>
                  </a:ext>
                </a:extLst>
              </a:tr>
            </a:tbl>
          </a:graphicData>
        </a:graphic>
      </p:graphicFrame>
      <p:graphicFrame>
        <p:nvGraphicFramePr>
          <p:cNvPr id="32" name="Table 31"/>
          <p:cNvGraphicFramePr>
            <a:graphicFrameLocks noGrp="1"/>
          </p:cNvGraphicFramePr>
          <p:nvPr userDrawn="1">
            <p:extLst>
              <p:ext uri="{D42A27DB-BD31-4B8C-83A1-F6EECF244321}">
                <p14:modId xmlns:p14="http://schemas.microsoft.com/office/powerpoint/2010/main" val="951854529"/>
              </p:ext>
            </p:extLst>
          </p:nvPr>
        </p:nvGraphicFramePr>
        <p:xfrm>
          <a:off x="8401676" y="1691403"/>
          <a:ext cx="3192867" cy="2632022"/>
        </p:xfrm>
        <a:graphic>
          <a:graphicData uri="http://schemas.openxmlformats.org/drawingml/2006/table">
            <a:tbl>
              <a:tblPr firstRow="1" bandRow="1">
                <a:tableStyleId>{3B4B98B0-60AC-42C2-AFA5-B58CD77FA1E5}</a:tableStyleId>
              </a:tblPr>
              <a:tblGrid>
                <a:gridCol w="3192867">
                  <a:extLst>
                    <a:ext uri="{9D8B030D-6E8A-4147-A177-3AD203B41FA5}">
                      <a16:colId xmlns:a16="http://schemas.microsoft.com/office/drawing/2014/main" val="3189706127"/>
                    </a:ext>
                  </a:extLst>
                </a:gridCol>
              </a:tblGrid>
              <a:tr h="318853">
                <a:tc>
                  <a:txBody>
                    <a:bodyPr/>
                    <a:lstStyle/>
                    <a:p>
                      <a:pPr algn="ctr"/>
                      <a:r>
                        <a:rPr lang="en-US" dirty="0" smtClean="0">
                          <a:solidFill>
                            <a:schemeClr val="tx1">
                              <a:lumMod val="75000"/>
                              <a:lumOff val="25000"/>
                            </a:schemeClr>
                          </a:solidFill>
                        </a:rPr>
                        <a:t>ERCOT</a:t>
                      </a:r>
                      <a:endParaRPr lang="en-US" dirty="0">
                        <a:solidFill>
                          <a:schemeClr val="tx1">
                            <a:lumMod val="75000"/>
                            <a:lumOff val="25000"/>
                          </a:schemeClr>
                        </a:solidFill>
                      </a:endParaRPr>
                    </a:p>
                  </a:txBody>
                  <a:tcPr anchor="ctr">
                    <a:solidFill>
                      <a:schemeClr val="tx1">
                        <a:lumMod val="10000"/>
                        <a:lumOff val="90000"/>
                      </a:schemeClr>
                    </a:solidFill>
                  </a:tcPr>
                </a:tc>
                <a:extLst>
                  <a:ext uri="{0D108BD9-81ED-4DB2-BD59-A6C34878D82A}">
                    <a16:rowId xmlns:a16="http://schemas.microsoft.com/office/drawing/2014/main" val="3875753020"/>
                  </a:ext>
                </a:extLst>
              </a:tr>
              <a:tr h="2266262">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b="1" dirty="0" smtClean="0">
                          <a:solidFill>
                            <a:schemeClr val="tx1">
                              <a:lumMod val="75000"/>
                              <a:lumOff val="25000"/>
                            </a:schemeClr>
                          </a:solidFill>
                        </a:rPr>
                        <a:t>Warren</a:t>
                      </a:r>
                      <a:r>
                        <a:rPr lang="en-US" b="1" baseline="0" dirty="0" smtClean="0">
                          <a:solidFill>
                            <a:schemeClr val="tx1">
                              <a:lumMod val="75000"/>
                              <a:lumOff val="25000"/>
                            </a:schemeClr>
                          </a:solidFill>
                        </a:rPr>
                        <a:t> Lasher</a:t>
                      </a: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smtClean="0">
                          <a:solidFill>
                            <a:schemeClr val="tx1">
                              <a:lumMod val="75000"/>
                              <a:lumOff val="25000"/>
                            </a:schemeClr>
                          </a:solidFill>
                        </a:rPr>
                        <a:t>Director, System Planning</a:t>
                      </a: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smtClean="0">
                          <a:solidFill>
                            <a:schemeClr val="tx1">
                              <a:lumMod val="75000"/>
                              <a:lumOff val="25000"/>
                            </a:schemeClr>
                          </a:solidFill>
                          <a:hlinkClick r:id="rId5"/>
                        </a:rPr>
                        <a:t>wlasher@ercot.com</a:t>
                      </a:r>
                      <a:endParaRPr lang="en-US" baseline="0" dirty="0" smtClean="0">
                        <a:solidFill>
                          <a:schemeClr val="tx1">
                            <a:lumMod val="75000"/>
                            <a:lumOff val="25000"/>
                          </a:schemeClr>
                        </a:solidFill>
                      </a:endParaRP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smtClean="0">
                          <a:solidFill>
                            <a:schemeClr val="tx1">
                              <a:lumMod val="75000"/>
                              <a:lumOff val="25000"/>
                            </a:schemeClr>
                          </a:solidFill>
                        </a:rPr>
                        <a:t>(512) 248-6379</a:t>
                      </a:r>
                      <a:endParaRPr lang="en-US" dirty="0" smtClean="0">
                        <a:solidFill>
                          <a:schemeClr val="tx1">
                            <a:lumMod val="75000"/>
                            <a:lumOff val="25000"/>
                          </a:schemeClr>
                        </a:solidFill>
                      </a:endParaRPr>
                    </a:p>
                    <a:p>
                      <a:pPr algn="ctr">
                        <a:lnSpc>
                          <a:spcPct val="150000"/>
                        </a:lnSpc>
                      </a:pPr>
                      <a:endParaRPr lang="en-US" dirty="0">
                        <a:solidFill>
                          <a:schemeClr val="tx1">
                            <a:lumMod val="75000"/>
                            <a:lumOff val="25000"/>
                          </a:schemeClr>
                        </a:solidFill>
                      </a:endParaRPr>
                    </a:p>
                  </a:txBody>
                  <a:tcPr marT="91440" marB="91440">
                    <a:noFill/>
                  </a:tcPr>
                </a:tc>
                <a:extLst>
                  <a:ext uri="{0D108BD9-81ED-4DB2-BD59-A6C34878D82A}">
                    <a16:rowId xmlns:a16="http://schemas.microsoft.com/office/drawing/2014/main" val="891370127"/>
                  </a:ext>
                </a:extLst>
              </a:tr>
            </a:tbl>
          </a:graphicData>
        </a:graphic>
      </p:graphicFrame>
      <p:sp>
        <p:nvSpPr>
          <p:cNvPr id="2" name="Footer Placeholder 1"/>
          <p:cNvSpPr>
            <a:spLocks noGrp="1"/>
          </p:cNvSpPr>
          <p:nvPr>
            <p:ph type="ftr" sz="quarter" idx="14"/>
          </p:nvPr>
        </p:nvSpPr>
        <p:spPr>
          <a:xfrm>
            <a:off x="609600" y="6280229"/>
            <a:ext cx="9388510" cy="338554"/>
          </a:xfrm>
          <a:prstGeom prst="rect">
            <a:avLst/>
          </a:prstGeom>
        </p:spPr>
        <p:txBody>
          <a:bodyPr/>
          <a:lstStyle/>
          <a:p>
            <a:r>
              <a:rPr lang="en-US"/>
              <a:t>Privileged and Confidential. Prepared at the Request of Counsel.</a:t>
            </a:r>
            <a:endParaRPr lang="en-US" dirty="0"/>
          </a:p>
        </p:txBody>
      </p:sp>
      <p:sp>
        <p:nvSpPr>
          <p:cNvPr id="3" name="Slide Number Placeholder 2"/>
          <p:cNvSpPr>
            <a:spLocks noGrp="1"/>
          </p:cNvSpPr>
          <p:nvPr>
            <p:ph type="sldNum" sz="quarter" idx="15"/>
          </p:nvPr>
        </p:nvSpPr>
        <p:spPr/>
        <p:txBody>
          <a:bodyPr/>
          <a:lstStyle/>
          <a:p>
            <a:r>
              <a:rPr lang="en-US" b="0"/>
              <a:t>Brattle.com | </a:t>
            </a:r>
            <a:fld id="{590DAB12-68F0-43F3-9CAA-0DFBA7404834}" type="slidenum">
              <a:rPr lang="en-US" smtClean="0"/>
              <a:pPr/>
              <a:t>‹#›</a:t>
            </a:fld>
            <a:endParaRPr lang="en-US" dirty="0"/>
          </a:p>
        </p:txBody>
      </p:sp>
    </p:spTree>
    <p:extLst>
      <p:ext uri="{BB962C8B-B14F-4D97-AF65-F5344CB8AC3E}">
        <p14:creationId xmlns:p14="http://schemas.microsoft.com/office/powerpoint/2010/main" val="408921744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bout Brattle">
    <p:spTree>
      <p:nvGrpSpPr>
        <p:cNvPr id="1" name=""/>
        <p:cNvGrpSpPr/>
        <p:nvPr/>
      </p:nvGrpSpPr>
      <p:grpSpPr>
        <a:xfrm>
          <a:off x="0" y="0"/>
          <a:ext cx="0" cy="0"/>
          <a:chOff x="0" y="0"/>
          <a:chExt cx="0" cy="0"/>
        </a:xfrm>
      </p:grpSpPr>
      <p:cxnSp>
        <p:nvCxnSpPr>
          <p:cNvPr id="12" name="Straight Connector 11"/>
          <p:cNvCxnSpPr/>
          <p:nvPr userDrawn="1"/>
        </p:nvCxnSpPr>
        <p:spPr>
          <a:xfrm flipH="1">
            <a:off x="8088968" y="4498821"/>
            <a:ext cx="1378185" cy="1651154"/>
          </a:xfrm>
          <a:prstGeom prst="line">
            <a:avLst/>
          </a:pr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6515100" y="3573"/>
            <a:ext cx="5676900" cy="3193256"/>
          </a:xfrm>
          <a:prstGeom prst="rect">
            <a:avLst/>
          </a:prstGeom>
        </p:spPr>
      </p:pic>
      <p:sp>
        <p:nvSpPr>
          <p:cNvPr id="17" name="Rectangle 16"/>
          <p:cNvSpPr/>
          <p:nvPr userDrawn="1"/>
        </p:nvSpPr>
        <p:spPr>
          <a:xfrm>
            <a:off x="9520989" y="0"/>
            <a:ext cx="2671011" cy="2679032"/>
          </a:xfrm>
          <a:prstGeom prst="rect">
            <a:avLst/>
          </a:prstGeom>
          <a:solidFill>
            <a:schemeClr val="bg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Title 1"/>
          <p:cNvSpPr>
            <a:spLocks noGrp="1"/>
          </p:cNvSpPr>
          <p:nvPr>
            <p:ph type="title" hasCustomPrompt="1"/>
          </p:nvPr>
        </p:nvSpPr>
        <p:spPr>
          <a:xfrm>
            <a:off x="609600" y="856921"/>
            <a:ext cx="10972800" cy="743280"/>
          </a:xfrm>
        </p:spPr>
        <p:txBody>
          <a:bodyPr>
            <a:spAutoFit/>
          </a:bodyPr>
          <a:lstStyle>
            <a:lvl1pPr>
              <a:lnSpc>
                <a:spcPct val="90000"/>
              </a:lnSpc>
              <a:defRPr/>
            </a:lvl1pPr>
          </a:lstStyle>
          <a:p>
            <a:r>
              <a:rPr lang="en-US" dirty="0"/>
              <a:t>About Brattle</a:t>
            </a:r>
          </a:p>
        </p:txBody>
      </p:sp>
      <p:sp>
        <p:nvSpPr>
          <p:cNvPr id="24" name="Text Placeholder 12"/>
          <p:cNvSpPr>
            <a:spLocks noGrp="1"/>
          </p:cNvSpPr>
          <p:nvPr>
            <p:ph type="body" sz="quarter" idx="13"/>
          </p:nvPr>
        </p:nvSpPr>
        <p:spPr>
          <a:xfrm>
            <a:off x="609600" y="241368"/>
            <a:ext cx="10972800" cy="615553"/>
          </a:xfrm>
        </p:spPr>
        <p:txBody>
          <a:bodyPr wrap="square" anchor="b" anchorCtr="0">
            <a:spAutoFit/>
          </a:bodyPr>
          <a:lstStyle>
            <a:lvl1pPr>
              <a:defRPr sz="1600" b="1" i="0" cap="all" spc="100" baseline="0">
                <a:solidFill>
                  <a:schemeClr val="accent2"/>
                </a:solidFill>
                <a:latin typeface="Calibri" panose="020F0502020204030204" pitchFamily="34" charset="0"/>
              </a:defRPr>
            </a:lvl1pPr>
          </a:lstStyle>
          <a:p>
            <a:pPr lvl="0"/>
            <a:endParaRPr lang="en-US" dirty="0"/>
          </a:p>
        </p:txBody>
      </p:sp>
      <p:cxnSp>
        <p:nvCxnSpPr>
          <p:cNvPr id="25" name="Straight Connector 24"/>
          <p:cNvCxnSpPr/>
          <p:nvPr userDrawn="1"/>
        </p:nvCxnSpPr>
        <p:spPr>
          <a:xfrm>
            <a:off x="601335" y="1600200"/>
            <a:ext cx="2286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4" name="Table 3"/>
          <p:cNvGraphicFramePr>
            <a:graphicFrameLocks noGrp="1"/>
          </p:cNvGraphicFramePr>
          <p:nvPr userDrawn="1">
            <p:extLst>
              <p:ext uri="{D42A27DB-BD31-4B8C-83A1-F6EECF244321}">
                <p14:modId xmlns:p14="http://schemas.microsoft.com/office/powerpoint/2010/main" val="1661695933"/>
              </p:ext>
            </p:extLst>
          </p:nvPr>
        </p:nvGraphicFramePr>
        <p:xfrm>
          <a:off x="601091" y="1709158"/>
          <a:ext cx="3192867" cy="2614267"/>
        </p:xfrm>
        <a:graphic>
          <a:graphicData uri="http://schemas.openxmlformats.org/drawingml/2006/table">
            <a:tbl>
              <a:tblPr firstRow="1" bandRow="1">
                <a:tableStyleId>{3B4B98B0-60AC-42C2-AFA5-B58CD77FA1E5}</a:tableStyleId>
              </a:tblPr>
              <a:tblGrid>
                <a:gridCol w="3192867">
                  <a:extLst>
                    <a:ext uri="{9D8B030D-6E8A-4147-A177-3AD203B41FA5}">
                      <a16:colId xmlns:a16="http://schemas.microsoft.com/office/drawing/2014/main" val="3189706127"/>
                    </a:ext>
                  </a:extLst>
                </a:gridCol>
              </a:tblGrid>
              <a:tr h="350461">
                <a:tc>
                  <a:txBody>
                    <a:bodyPr/>
                    <a:lstStyle/>
                    <a:p>
                      <a:pPr algn="ctr"/>
                      <a:r>
                        <a:rPr lang="en-US" dirty="0" smtClean="0">
                          <a:solidFill>
                            <a:schemeClr val="tx1">
                              <a:lumMod val="75000"/>
                              <a:lumOff val="25000"/>
                            </a:schemeClr>
                          </a:solidFill>
                        </a:rPr>
                        <a:t>CAISO</a:t>
                      </a:r>
                      <a:endParaRPr lang="en-US" dirty="0">
                        <a:solidFill>
                          <a:schemeClr val="tx1">
                            <a:lumMod val="75000"/>
                            <a:lumOff val="25000"/>
                          </a:schemeClr>
                        </a:solidFill>
                      </a:endParaRPr>
                    </a:p>
                  </a:txBody>
                  <a:tcPr anchor="ctr">
                    <a:solidFill>
                      <a:schemeClr val="tx1">
                        <a:lumMod val="10000"/>
                        <a:lumOff val="90000"/>
                      </a:schemeClr>
                    </a:solidFill>
                  </a:tcPr>
                </a:tc>
                <a:extLst>
                  <a:ext uri="{0D108BD9-81ED-4DB2-BD59-A6C34878D82A}">
                    <a16:rowId xmlns:a16="http://schemas.microsoft.com/office/drawing/2014/main" val="3875753020"/>
                  </a:ext>
                </a:extLst>
              </a:tr>
              <a:tr h="2248507">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b="1" dirty="0" smtClean="0">
                          <a:solidFill>
                            <a:schemeClr val="tx1">
                              <a:lumMod val="75000"/>
                              <a:lumOff val="25000"/>
                            </a:schemeClr>
                          </a:solidFill>
                        </a:rPr>
                        <a:t>Mark</a:t>
                      </a:r>
                      <a:r>
                        <a:rPr lang="en-US" b="1" baseline="0" dirty="0" smtClean="0">
                          <a:solidFill>
                            <a:schemeClr val="tx1">
                              <a:lumMod val="75000"/>
                              <a:lumOff val="25000"/>
                            </a:schemeClr>
                          </a:solidFill>
                        </a:rPr>
                        <a:t> </a:t>
                      </a:r>
                      <a:r>
                        <a:rPr lang="en-US" b="1" baseline="0" dirty="0" err="1" smtClean="0">
                          <a:solidFill>
                            <a:schemeClr val="tx1">
                              <a:lumMod val="75000"/>
                              <a:lumOff val="25000"/>
                            </a:schemeClr>
                          </a:solidFill>
                        </a:rPr>
                        <a:t>Rothleder</a:t>
                      </a:r>
                      <a:endParaRPr lang="en-US" b="1" dirty="0" smtClean="0">
                        <a:solidFill>
                          <a:schemeClr val="tx1">
                            <a:lumMod val="75000"/>
                            <a:lumOff val="25000"/>
                          </a:schemeClr>
                        </a:solidFill>
                      </a:endParaRPr>
                    </a:p>
                    <a:p>
                      <a:pPr algn="ctr">
                        <a:lnSpc>
                          <a:spcPct val="150000"/>
                        </a:lnSpc>
                      </a:pPr>
                      <a:r>
                        <a:rPr lang="en-US" dirty="0" smtClean="0">
                          <a:solidFill>
                            <a:schemeClr val="tx1">
                              <a:lumMod val="75000"/>
                              <a:lumOff val="25000"/>
                            </a:schemeClr>
                          </a:solidFill>
                        </a:rPr>
                        <a:t>Vice</a:t>
                      </a:r>
                      <a:r>
                        <a:rPr lang="en-US" baseline="0" dirty="0" smtClean="0">
                          <a:solidFill>
                            <a:schemeClr val="tx1">
                              <a:lumMod val="75000"/>
                              <a:lumOff val="25000"/>
                            </a:schemeClr>
                          </a:solidFill>
                        </a:rPr>
                        <a:t> President, Market Policy and Performance</a:t>
                      </a:r>
                    </a:p>
                    <a:p>
                      <a:pPr algn="ctr">
                        <a:lnSpc>
                          <a:spcPct val="150000"/>
                        </a:lnSpc>
                      </a:pPr>
                      <a:r>
                        <a:rPr lang="en-US" baseline="0" dirty="0" smtClean="0">
                          <a:solidFill>
                            <a:schemeClr val="tx1">
                              <a:lumMod val="75000"/>
                              <a:lumOff val="25000"/>
                            </a:schemeClr>
                          </a:solidFill>
                          <a:hlinkClick r:id="rId3"/>
                        </a:rPr>
                        <a:t>Mrothleder@caiso.com</a:t>
                      </a:r>
                      <a:endParaRPr lang="en-US" baseline="0" dirty="0" smtClean="0">
                        <a:solidFill>
                          <a:schemeClr val="tx1">
                            <a:lumMod val="75000"/>
                            <a:lumOff val="25000"/>
                          </a:schemeClr>
                        </a:solidFill>
                      </a:endParaRPr>
                    </a:p>
                    <a:p>
                      <a:pPr algn="ctr">
                        <a:lnSpc>
                          <a:spcPct val="150000"/>
                        </a:lnSpc>
                      </a:pPr>
                      <a:r>
                        <a:rPr lang="en-US" baseline="0" dirty="0" smtClean="0">
                          <a:solidFill>
                            <a:schemeClr val="tx1">
                              <a:lumMod val="75000"/>
                              <a:lumOff val="25000"/>
                            </a:schemeClr>
                          </a:solidFill>
                        </a:rPr>
                        <a:t>(916) 608-5883</a:t>
                      </a:r>
                      <a:endParaRPr lang="en-US" dirty="0">
                        <a:solidFill>
                          <a:schemeClr val="tx1">
                            <a:lumMod val="75000"/>
                            <a:lumOff val="25000"/>
                          </a:schemeClr>
                        </a:solidFill>
                      </a:endParaRPr>
                    </a:p>
                  </a:txBody>
                  <a:tcPr marT="91440" marB="91440">
                    <a:noFill/>
                  </a:tcPr>
                </a:tc>
                <a:extLst>
                  <a:ext uri="{0D108BD9-81ED-4DB2-BD59-A6C34878D82A}">
                    <a16:rowId xmlns:a16="http://schemas.microsoft.com/office/drawing/2014/main" val="891370127"/>
                  </a:ext>
                </a:extLst>
              </a:tr>
            </a:tbl>
          </a:graphicData>
        </a:graphic>
      </p:graphicFrame>
      <p:graphicFrame>
        <p:nvGraphicFramePr>
          <p:cNvPr id="27" name="Table 26"/>
          <p:cNvGraphicFramePr>
            <a:graphicFrameLocks noGrp="1"/>
          </p:cNvGraphicFramePr>
          <p:nvPr userDrawn="1">
            <p:extLst>
              <p:ext uri="{D42A27DB-BD31-4B8C-83A1-F6EECF244321}">
                <p14:modId xmlns:p14="http://schemas.microsoft.com/office/powerpoint/2010/main" val="3071852413"/>
              </p:ext>
            </p:extLst>
          </p:nvPr>
        </p:nvGraphicFramePr>
        <p:xfrm>
          <a:off x="4499566" y="1695872"/>
          <a:ext cx="3184358" cy="4456353"/>
        </p:xfrm>
        <a:graphic>
          <a:graphicData uri="http://schemas.openxmlformats.org/drawingml/2006/table">
            <a:tbl>
              <a:tblPr firstRow="1" bandRow="1">
                <a:tableStyleId>{3B4B98B0-60AC-42C2-AFA5-B58CD77FA1E5}</a:tableStyleId>
              </a:tblPr>
              <a:tblGrid>
                <a:gridCol w="3184358">
                  <a:extLst>
                    <a:ext uri="{9D8B030D-6E8A-4147-A177-3AD203B41FA5}">
                      <a16:colId xmlns:a16="http://schemas.microsoft.com/office/drawing/2014/main" val="3189706127"/>
                    </a:ext>
                  </a:extLst>
                </a:gridCol>
              </a:tblGrid>
              <a:tr h="301980">
                <a:tc>
                  <a:txBody>
                    <a:bodyPr/>
                    <a:lstStyle/>
                    <a:p>
                      <a:pPr algn="ctr"/>
                      <a:r>
                        <a:rPr lang="en-US" dirty="0" smtClean="0">
                          <a:solidFill>
                            <a:schemeClr val="tx1">
                              <a:lumMod val="75000"/>
                              <a:lumOff val="25000"/>
                            </a:schemeClr>
                          </a:solidFill>
                        </a:rPr>
                        <a:t>MISO</a:t>
                      </a:r>
                      <a:endParaRPr lang="en-US" dirty="0">
                        <a:solidFill>
                          <a:schemeClr val="tx1">
                            <a:lumMod val="75000"/>
                            <a:lumOff val="25000"/>
                          </a:schemeClr>
                        </a:solidFill>
                      </a:endParaRPr>
                    </a:p>
                  </a:txBody>
                  <a:tcPr anchor="ctr">
                    <a:lnB w="12700" cap="flat" cmpd="sng" algn="ctr">
                      <a:solidFill>
                        <a:schemeClr val="tx2"/>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3875753020"/>
                  </a:ext>
                </a:extLst>
              </a:tr>
              <a:tr h="2261793">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b="1" dirty="0" smtClean="0">
                          <a:solidFill>
                            <a:schemeClr val="tx1">
                              <a:lumMod val="75000"/>
                              <a:lumOff val="25000"/>
                            </a:schemeClr>
                          </a:solidFill>
                        </a:rPr>
                        <a:t>Scott</a:t>
                      </a:r>
                      <a:r>
                        <a:rPr lang="en-US" b="1" baseline="0" dirty="0" smtClean="0">
                          <a:solidFill>
                            <a:schemeClr val="tx1">
                              <a:lumMod val="75000"/>
                              <a:lumOff val="25000"/>
                            </a:schemeClr>
                          </a:solidFill>
                        </a:rPr>
                        <a:t> Wright</a:t>
                      </a:r>
                    </a:p>
                    <a:p>
                      <a:pPr algn="ctr">
                        <a:lnSpc>
                          <a:spcPct val="150000"/>
                        </a:lnSpc>
                      </a:pPr>
                      <a:r>
                        <a:rPr lang="en-US" dirty="0" smtClean="0">
                          <a:solidFill>
                            <a:schemeClr val="tx1">
                              <a:lumMod val="75000"/>
                              <a:lumOff val="25000"/>
                            </a:schemeClr>
                          </a:solidFill>
                        </a:rPr>
                        <a:t>Executive Director,</a:t>
                      </a:r>
                      <a:r>
                        <a:rPr lang="en-US" baseline="0" dirty="0" smtClean="0">
                          <a:solidFill>
                            <a:schemeClr val="tx1">
                              <a:lumMod val="75000"/>
                              <a:lumOff val="25000"/>
                            </a:schemeClr>
                          </a:solidFill>
                        </a:rPr>
                        <a:t> Market Strategy and Design</a:t>
                      </a: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smtClean="0">
                          <a:solidFill>
                            <a:schemeClr val="tx1">
                              <a:lumMod val="75000"/>
                              <a:lumOff val="25000"/>
                            </a:schemeClr>
                          </a:solidFill>
                          <a:hlinkClick r:id="rId4"/>
                        </a:rPr>
                        <a:t>swright@misoenergy.org</a:t>
                      </a:r>
                      <a:endParaRPr lang="en-US" baseline="0" dirty="0" smtClean="0">
                        <a:solidFill>
                          <a:schemeClr val="tx1">
                            <a:lumMod val="75000"/>
                            <a:lumOff val="25000"/>
                          </a:schemeClr>
                        </a:solidFill>
                      </a:endParaRP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smtClean="0">
                          <a:solidFill>
                            <a:schemeClr val="tx1">
                              <a:lumMod val="75000"/>
                              <a:lumOff val="25000"/>
                            </a:schemeClr>
                          </a:solidFill>
                        </a:rPr>
                        <a:t>(317) 460-0465 </a:t>
                      </a:r>
                    </a:p>
                  </a:txBody>
                  <a:tcPr marT="91440" marB="9144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891370127"/>
                  </a:ext>
                </a:extLst>
              </a:tr>
              <a:tr h="679378">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b="1" baseline="0" dirty="0" smtClean="0">
                          <a:solidFill>
                            <a:schemeClr val="tx1">
                              <a:lumMod val="75000"/>
                              <a:lumOff val="25000"/>
                            </a:schemeClr>
                          </a:solidFill>
                        </a:rPr>
                        <a:t>Richard </a:t>
                      </a:r>
                      <a:r>
                        <a:rPr lang="en-US" b="1" baseline="0" dirty="0" err="1" smtClean="0">
                          <a:solidFill>
                            <a:schemeClr val="tx1">
                              <a:lumMod val="75000"/>
                              <a:lumOff val="25000"/>
                            </a:schemeClr>
                          </a:solidFill>
                        </a:rPr>
                        <a:t>Doying</a:t>
                      </a:r>
                      <a:endParaRPr lang="en-US" b="1" baseline="0" dirty="0" smtClean="0">
                        <a:solidFill>
                          <a:schemeClr val="tx1">
                            <a:lumMod val="75000"/>
                            <a:lumOff val="25000"/>
                          </a:schemeClr>
                        </a:solidFill>
                      </a:endParaRP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smtClean="0">
                          <a:solidFill>
                            <a:schemeClr val="tx1">
                              <a:lumMod val="75000"/>
                              <a:lumOff val="25000"/>
                            </a:schemeClr>
                          </a:solidFill>
                        </a:rPr>
                        <a:t>Executive Vice President, COO</a:t>
                      </a: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smtClean="0">
                          <a:solidFill>
                            <a:schemeClr val="tx1">
                              <a:lumMod val="75000"/>
                              <a:lumOff val="25000"/>
                            </a:schemeClr>
                          </a:solidFill>
                          <a:hlinkClick r:id="rId5"/>
                        </a:rPr>
                        <a:t>rdoying@misoenergy.org</a:t>
                      </a:r>
                      <a:endParaRPr lang="en-US" baseline="0" dirty="0" smtClean="0">
                        <a:solidFill>
                          <a:schemeClr val="tx1">
                            <a:lumMod val="75000"/>
                            <a:lumOff val="25000"/>
                          </a:schemeClr>
                        </a:solidFill>
                      </a:endParaRP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smtClean="0">
                          <a:solidFill>
                            <a:schemeClr val="tx1">
                              <a:lumMod val="75000"/>
                              <a:lumOff val="25000"/>
                            </a:schemeClr>
                          </a:solidFill>
                        </a:rPr>
                        <a:t>(317) 249-520</a:t>
                      </a:r>
                      <a:endParaRPr lang="en-US" dirty="0" smtClean="0">
                        <a:solidFill>
                          <a:schemeClr val="tx1">
                            <a:lumMod val="75000"/>
                            <a:lumOff val="25000"/>
                          </a:schemeClr>
                        </a:solidFill>
                      </a:endParaRPr>
                    </a:p>
                  </a:txBody>
                  <a:tcPr marT="91440" marB="9144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909255030"/>
                  </a:ext>
                </a:extLst>
              </a:tr>
            </a:tbl>
          </a:graphicData>
        </a:graphic>
      </p:graphicFrame>
      <p:graphicFrame>
        <p:nvGraphicFramePr>
          <p:cNvPr id="32" name="Table 31"/>
          <p:cNvGraphicFramePr>
            <a:graphicFrameLocks noGrp="1"/>
          </p:cNvGraphicFramePr>
          <p:nvPr userDrawn="1">
            <p:extLst>
              <p:ext uri="{D42A27DB-BD31-4B8C-83A1-F6EECF244321}">
                <p14:modId xmlns:p14="http://schemas.microsoft.com/office/powerpoint/2010/main" val="951854529"/>
              </p:ext>
            </p:extLst>
          </p:nvPr>
        </p:nvGraphicFramePr>
        <p:xfrm>
          <a:off x="8401676" y="1691403"/>
          <a:ext cx="3192867" cy="2632022"/>
        </p:xfrm>
        <a:graphic>
          <a:graphicData uri="http://schemas.openxmlformats.org/drawingml/2006/table">
            <a:tbl>
              <a:tblPr firstRow="1" bandRow="1">
                <a:tableStyleId>{3B4B98B0-60AC-42C2-AFA5-B58CD77FA1E5}</a:tableStyleId>
              </a:tblPr>
              <a:tblGrid>
                <a:gridCol w="3192867">
                  <a:extLst>
                    <a:ext uri="{9D8B030D-6E8A-4147-A177-3AD203B41FA5}">
                      <a16:colId xmlns:a16="http://schemas.microsoft.com/office/drawing/2014/main" val="3189706127"/>
                    </a:ext>
                  </a:extLst>
                </a:gridCol>
              </a:tblGrid>
              <a:tr h="318853">
                <a:tc>
                  <a:txBody>
                    <a:bodyPr/>
                    <a:lstStyle/>
                    <a:p>
                      <a:pPr algn="ctr"/>
                      <a:r>
                        <a:rPr lang="en-US" dirty="0" smtClean="0">
                          <a:solidFill>
                            <a:schemeClr val="tx1">
                              <a:lumMod val="75000"/>
                              <a:lumOff val="25000"/>
                            </a:schemeClr>
                          </a:solidFill>
                        </a:rPr>
                        <a:t>ERCOT</a:t>
                      </a:r>
                      <a:endParaRPr lang="en-US" dirty="0">
                        <a:solidFill>
                          <a:schemeClr val="tx1">
                            <a:lumMod val="75000"/>
                            <a:lumOff val="25000"/>
                          </a:schemeClr>
                        </a:solidFill>
                      </a:endParaRPr>
                    </a:p>
                  </a:txBody>
                  <a:tcPr anchor="ctr">
                    <a:solidFill>
                      <a:schemeClr val="tx1">
                        <a:lumMod val="10000"/>
                        <a:lumOff val="90000"/>
                      </a:schemeClr>
                    </a:solidFill>
                  </a:tcPr>
                </a:tc>
                <a:extLst>
                  <a:ext uri="{0D108BD9-81ED-4DB2-BD59-A6C34878D82A}">
                    <a16:rowId xmlns:a16="http://schemas.microsoft.com/office/drawing/2014/main" val="3875753020"/>
                  </a:ext>
                </a:extLst>
              </a:tr>
              <a:tr h="2266262">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b="1" dirty="0" smtClean="0">
                          <a:solidFill>
                            <a:schemeClr val="tx1">
                              <a:lumMod val="75000"/>
                              <a:lumOff val="25000"/>
                            </a:schemeClr>
                          </a:solidFill>
                        </a:rPr>
                        <a:t>Warren</a:t>
                      </a:r>
                      <a:r>
                        <a:rPr lang="en-US" b="1" baseline="0" dirty="0" smtClean="0">
                          <a:solidFill>
                            <a:schemeClr val="tx1">
                              <a:lumMod val="75000"/>
                              <a:lumOff val="25000"/>
                            </a:schemeClr>
                          </a:solidFill>
                        </a:rPr>
                        <a:t> Lasher</a:t>
                      </a: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smtClean="0">
                          <a:solidFill>
                            <a:schemeClr val="tx1">
                              <a:lumMod val="75000"/>
                              <a:lumOff val="25000"/>
                            </a:schemeClr>
                          </a:solidFill>
                        </a:rPr>
                        <a:t>Director, System Planning</a:t>
                      </a: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smtClean="0">
                          <a:solidFill>
                            <a:schemeClr val="tx1">
                              <a:lumMod val="75000"/>
                              <a:lumOff val="25000"/>
                            </a:schemeClr>
                          </a:solidFill>
                          <a:hlinkClick r:id="rId6"/>
                        </a:rPr>
                        <a:t>wlasher@ercot.com</a:t>
                      </a:r>
                      <a:endParaRPr lang="en-US" baseline="0" dirty="0" smtClean="0">
                        <a:solidFill>
                          <a:schemeClr val="tx1">
                            <a:lumMod val="75000"/>
                            <a:lumOff val="25000"/>
                          </a:schemeClr>
                        </a:solidFill>
                      </a:endParaRP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smtClean="0">
                          <a:solidFill>
                            <a:schemeClr val="tx1">
                              <a:lumMod val="75000"/>
                              <a:lumOff val="25000"/>
                            </a:schemeClr>
                          </a:solidFill>
                        </a:rPr>
                        <a:t>(512) 248-6379</a:t>
                      </a:r>
                      <a:endParaRPr lang="en-US" dirty="0" smtClean="0">
                        <a:solidFill>
                          <a:schemeClr val="tx1">
                            <a:lumMod val="75000"/>
                            <a:lumOff val="25000"/>
                          </a:schemeClr>
                        </a:solidFill>
                      </a:endParaRPr>
                    </a:p>
                    <a:p>
                      <a:pPr algn="ctr">
                        <a:lnSpc>
                          <a:spcPct val="150000"/>
                        </a:lnSpc>
                      </a:pPr>
                      <a:endParaRPr lang="en-US" dirty="0">
                        <a:solidFill>
                          <a:schemeClr val="tx1">
                            <a:lumMod val="75000"/>
                            <a:lumOff val="25000"/>
                          </a:schemeClr>
                        </a:solidFill>
                      </a:endParaRPr>
                    </a:p>
                  </a:txBody>
                  <a:tcPr marT="91440" marB="91440">
                    <a:noFill/>
                  </a:tcPr>
                </a:tc>
                <a:extLst>
                  <a:ext uri="{0D108BD9-81ED-4DB2-BD59-A6C34878D82A}">
                    <a16:rowId xmlns:a16="http://schemas.microsoft.com/office/drawing/2014/main" val="891370127"/>
                  </a:ext>
                </a:extLst>
              </a:tr>
            </a:tbl>
          </a:graphicData>
        </a:graphic>
      </p:graphicFrame>
      <p:sp>
        <p:nvSpPr>
          <p:cNvPr id="2" name="Footer Placeholder 1"/>
          <p:cNvSpPr>
            <a:spLocks noGrp="1"/>
          </p:cNvSpPr>
          <p:nvPr>
            <p:ph type="ftr" sz="quarter" idx="14"/>
          </p:nvPr>
        </p:nvSpPr>
        <p:spPr>
          <a:xfrm>
            <a:off x="609600" y="6280229"/>
            <a:ext cx="9388510" cy="338554"/>
          </a:xfrm>
          <a:prstGeom prst="rect">
            <a:avLst/>
          </a:prstGeom>
        </p:spPr>
        <p:txBody>
          <a:bodyPr/>
          <a:lstStyle/>
          <a:p>
            <a:r>
              <a:rPr lang="en-US"/>
              <a:t>Privileged and Confidential. Prepared at the Request of Counsel.</a:t>
            </a:r>
            <a:endParaRPr lang="en-US" dirty="0"/>
          </a:p>
        </p:txBody>
      </p:sp>
      <p:sp>
        <p:nvSpPr>
          <p:cNvPr id="3" name="Slide Number Placeholder 2"/>
          <p:cNvSpPr>
            <a:spLocks noGrp="1"/>
          </p:cNvSpPr>
          <p:nvPr>
            <p:ph type="sldNum" sz="quarter" idx="15"/>
          </p:nvPr>
        </p:nvSpPr>
        <p:spPr/>
        <p:txBody>
          <a:bodyPr/>
          <a:lstStyle/>
          <a:p>
            <a:r>
              <a:rPr lang="en-US" b="0"/>
              <a:t>Brattle.com | </a:t>
            </a:r>
            <a:fld id="{590DAB12-68F0-43F3-9CAA-0DFBA7404834}" type="slidenum">
              <a:rPr lang="en-US" smtClean="0"/>
              <a:pPr/>
              <a:t>‹#›</a:t>
            </a:fld>
            <a:endParaRPr lang="en-US" dirty="0"/>
          </a:p>
        </p:txBody>
      </p:sp>
    </p:spTree>
    <p:extLst>
      <p:ext uri="{BB962C8B-B14F-4D97-AF65-F5344CB8AC3E}">
        <p14:creationId xmlns:p14="http://schemas.microsoft.com/office/powerpoint/2010/main" val="136857008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bout Brattle">
    <p:spTree>
      <p:nvGrpSpPr>
        <p:cNvPr id="1" name=""/>
        <p:cNvGrpSpPr/>
        <p:nvPr/>
      </p:nvGrpSpPr>
      <p:grpSpPr>
        <a:xfrm>
          <a:off x="0" y="0"/>
          <a:ext cx="0" cy="0"/>
          <a:chOff x="0" y="0"/>
          <a:chExt cx="0" cy="0"/>
        </a:xfrm>
      </p:grpSpPr>
      <p:cxnSp>
        <p:nvCxnSpPr>
          <p:cNvPr id="12" name="Straight Connector 11"/>
          <p:cNvCxnSpPr/>
          <p:nvPr userDrawn="1"/>
        </p:nvCxnSpPr>
        <p:spPr>
          <a:xfrm flipH="1">
            <a:off x="8088968" y="4498821"/>
            <a:ext cx="1378185" cy="1651154"/>
          </a:xfrm>
          <a:prstGeom prst="line">
            <a:avLst/>
          </a:pr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3" name="Title 1"/>
          <p:cNvSpPr>
            <a:spLocks noGrp="1"/>
          </p:cNvSpPr>
          <p:nvPr>
            <p:ph type="title" hasCustomPrompt="1"/>
          </p:nvPr>
        </p:nvSpPr>
        <p:spPr>
          <a:xfrm>
            <a:off x="609600" y="856921"/>
            <a:ext cx="10972800" cy="743280"/>
          </a:xfrm>
        </p:spPr>
        <p:txBody>
          <a:bodyPr>
            <a:spAutoFit/>
          </a:bodyPr>
          <a:lstStyle>
            <a:lvl1pPr>
              <a:lnSpc>
                <a:spcPct val="90000"/>
              </a:lnSpc>
              <a:defRPr/>
            </a:lvl1pPr>
          </a:lstStyle>
          <a:p>
            <a:r>
              <a:rPr lang="en-US" dirty="0"/>
              <a:t>About Brattle</a:t>
            </a:r>
          </a:p>
        </p:txBody>
      </p:sp>
      <p:sp>
        <p:nvSpPr>
          <p:cNvPr id="24" name="Text Placeholder 12"/>
          <p:cNvSpPr>
            <a:spLocks noGrp="1"/>
          </p:cNvSpPr>
          <p:nvPr>
            <p:ph type="body" sz="quarter" idx="13"/>
          </p:nvPr>
        </p:nvSpPr>
        <p:spPr>
          <a:xfrm>
            <a:off x="609600" y="241368"/>
            <a:ext cx="10972800" cy="615553"/>
          </a:xfrm>
        </p:spPr>
        <p:txBody>
          <a:bodyPr wrap="square" anchor="b" anchorCtr="0">
            <a:spAutoFit/>
          </a:bodyPr>
          <a:lstStyle>
            <a:lvl1pPr>
              <a:defRPr sz="1600" b="1" i="0" cap="all" spc="100" baseline="0">
                <a:solidFill>
                  <a:schemeClr val="accent2"/>
                </a:solidFill>
                <a:latin typeface="Calibri" panose="020F0502020204030204" pitchFamily="34" charset="0"/>
              </a:defRPr>
            </a:lvl1pPr>
          </a:lstStyle>
          <a:p>
            <a:pPr lvl="0"/>
            <a:endParaRPr lang="en-US" dirty="0"/>
          </a:p>
        </p:txBody>
      </p:sp>
      <p:cxnSp>
        <p:nvCxnSpPr>
          <p:cNvPr id="25" name="Straight Connector 24"/>
          <p:cNvCxnSpPr/>
          <p:nvPr userDrawn="1"/>
        </p:nvCxnSpPr>
        <p:spPr>
          <a:xfrm>
            <a:off x="601335" y="1600200"/>
            <a:ext cx="2286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4" name="Table 3"/>
          <p:cNvGraphicFramePr>
            <a:graphicFrameLocks noGrp="1"/>
          </p:cNvGraphicFramePr>
          <p:nvPr userDrawn="1">
            <p:extLst>
              <p:ext uri="{D42A27DB-BD31-4B8C-83A1-F6EECF244321}">
                <p14:modId xmlns:p14="http://schemas.microsoft.com/office/powerpoint/2010/main" val="1661695933"/>
              </p:ext>
            </p:extLst>
          </p:nvPr>
        </p:nvGraphicFramePr>
        <p:xfrm>
          <a:off x="601091" y="1709158"/>
          <a:ext cx="3192867" cy="2614267"/>
        </p:xfrm>
        <a:graphic>
          <a:graphicData uri="http://schemas.openxmlformats.org/drawingml/2006/table">
            <a:tbl>
              <a:tblPr firstRow="1" bandRow="1">
                <a:tableStyleId>{3B4B98B0-60AC-42C2-AFA5-B58CD77FA1E5}</a:tableStyleId>
              </a:tblPr>
              <a:tblGrid>
                <a:gridCol w="3192867">
                  <a:extLst>
                    <a:ext uri="{9D8B030D-6E8A-4147-A177-3AD203B41FA5}">
                      <a16:colId xmlns:a16="http://schemas.microsoft.com/office/drawing/2014/main" val="3189706127"/>
                    </a:ext>
                  </a:extLst>
                </a:gridCol>
              </a:tblGrid>
              <a:tr h="350461">
                <a:tc>
                  <a:txBody>
                    <a:bodyPr/>
                    <a:lstStyle/>
                    <a:p>
                      <a:pPr algn="ctr"/>
                      <a:r>
                        <a:rPr lang="en-US" dirty="0" smtClean="0">
                          <a:solidFill>
                            <a:schemeClr val="tx1">
                              <a:lumMod val="75000"/>
                              <a:lumOff val="25000"/>
                            </a:schemeClr>
                          </a:solidFill>
                        </a:rPr>
                        <a:t>CAISO</a:t>
                      </a:r>
                      <a:endParaRPr lang="en-US" dirty="0">
                        <a:solidFill>
                          <a:schemeClr val="tx1">
                            <a:lumMod val="75000"/>
                            <a:lumOff val="25000"/>
                          </a:schemeClr>
                        </a:solidFill>
                      </a:endParaRPr>
                    </a:p>
                  </a:txBody>
                  <a:tcPr anchor="ctr">
                    <a:solidFill>
                      <a:schemeClr val="tx1">
                        <a:lumMod val="10000"/>
                        <a:lumOff val="90000"/>
                      </a:schemeClr>
                    </a:solidFill>
                  </a:tcPr>
                </a:tc>
                <a:extLst>
                  <a:ext uri="{0D108BD9-81ED-4DB2-BD59-A6C34878D82A}">
                    <a16:rowId xmlns:a16="http://schemas.microsoft.com/office/drawing/2014/main" val="3875753020"/>
                  </a:ext>
                </a:extLst>
              </a:tr>
              <a:tr h="2248507">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b="1" dirty="0" smtClean="0">
                          <a:solidFill>
                            <a:schemeClr val="tx1">
                              <a:lumMod val="75000"/>
                              <a:lumOff val="25000"/>
                            </a:schemeClr>
                          </a:solidFill>
                        </a:rPr>
                        <a:t>Mark</a:t>
                      </a:r>
                      <a:r>
                        <a:rPr lang="en-US" b="1" baseline="0" dirty="0" smtClean="0">
                          <a:solidFill>
                            <a:schemeClr val="tx1">
                              <a:lumMod val="75000"/>
                              <a:lumOff val="25000"/>
                            </a:schemeClr>
                          </a:solidFill>
                        </a:rPr>
                        <a:t> </a:t>
                      </a:r>
                      <a:r>
                        <a:rPr lang="en-US" b="1" baseline="0" dirty="0" err="1" smtClean="0">
                          <a:solidFill>
                            <a:schemeClr val="tx1">
                              <a:lumMod val="75000"/>
                              <a:lumOff val="25000"/>
                            </a:schemeClr>
                          </a:solidFill>
                        </a:rPr>
                        <a:t>Rothleder</a:t>
                      </a:r>
                      <a:endParaRPr lang="en-US" b="1" dirty="0" smtClean="0">
                        <a:solidFill>
                          <a:schemeClr val="tx1">
                            <a:lumMod val="75000"/>
                            <a:lumOff val="25000"/>
                          </a:schemeClr>
                        </a:solidFill>
                      </a:endParaRPr>
                    </a:p>
                    <a:p>
                      <a:pPr algn="ctr">
                        <a:lnSpc>
                          <a:spcPct val="150000"/>
                        </a:lnSpc>
                      </a:pPr>
                      <a:r>
                        <a:rPr lang="en-US" dirty="0" smtClean="0">
                          <a:solidFill>
                            <a:schemeClr val="tx1">
                              <a:lumMod val="75000"/>
                              <a:lumOff val="25000"/>
                            </a:schemeClr>
                          </a:solidFill>
                        </a:rPr>
                        <a:t>Vice</a:t>
                      </a:r>
                      <a:r>
                        <a:rPr lang="en-US" baseline="0" dirty="0" smtClean="0">
                          <a:solidFill>
                            <a:schemeClr val="tx1">
                              <a:lumMod val="75000"/>
                              <a:lumOff val="25000"/>
                            </a:schemeClr>
                          </a:solidFill>
                        </a:rPr>
                        <a:t> President, Market Policy and Performance</a:t>
                      </a:r>
                    </a:p>
                    <a:p>
                      <a:pPr algn="ctr">
                        <a:lnSpc>
                          <a:spcPct val="150000"/>
                        </a:lnSpc>
                      </a:pPr>
                      <a:r>
                        <a:rPr lang="en-US" baseline="0" dirty="0" smtClean="0">
                          <a:solidFill>
                            <a:schemeClr val="tx1">
                              <a:lumMod val="75000"/>
                              <a:lumOff val="25000"/>
                            </a:schemeClr>
                          </a:solidFill>
                          <a:hlinkClick r:id="rId2"/>
                        </a:rPr>
                        <a:t>Mrothleder@caiso.com</a:t>
                      </a:r>
                      <a:endParaRPr lang="en-US" baseline="0" dirty="0" smtClean="0">
                        <a:solidFill>
                          <a:schemeClr val="tx1">
                            <a:lumMod val="75000"/>
                            <a:lumOff val="25000"/>
                          </a:schemeClr>
                        </a:solidFill>
                      </a:endParaRPr>
                    </a:p>
                    <a:p>
                      <a:pPr algn="ctr">
                        <a:lnSpc>
                          <a:spcPct val="150000"/>
                        </a:lnSpc>
                      </a:pPr>
                      <a:r>
                        <a:rPr lang="en-US" baseline="0" dirty="0" smtClean="0">
                          <a:solidFill>
                            <a:schemeClr val="tx1">
                              <a:lumMod val="75000"/>
                              <a:lumOff val="25000"/>
                            </a:schemeClr>
                          </a:solidFill>
                        </a:rPr>
                        <a:t>(916) 608-5883</a:t>
                      </a:r>
                      <a:endParaRPr lang="en-US" dirty="0">
                        <a:solidFill>
                          <a:schemeClr val="tx1">
                            <a:lumMod val="75000"/>
                            <a:lumOff val="25000"/>
                          </a:schemeClr>
                        </a:solidFill>
                      </a:endParaRPr>
                    </a:p>
                  </a:txBody>
                  <a:tcPr marT="91440" marB="91440">
                    <a:noFill/>
                  </a:tcPr>
                </a:tc>
                <a:extLst>
                  <a:ext uri="{0D108BD9-81ED-4DB2-BD59-A6C34878D82A}">
                    <a16:rowId xmlns:a16="http://schemas.microsoft.com/office/drawing/2014/main" val="891370127"/>
                  </a:ext>
                </a:extLst>
              </a:tr>
            </a:tbl>
          </a:graphicData>
        </a:graphic>
      </p:graphicFrame>
      <p:graphicFrame>
        <p:nvGraphicFramePr>
          <p:cNvPr id="27" name="Table 26"/>
          <p:cNvGraphicFramePr>
            <a:graphicFrameLocks noGrp="1"/>
          </p:cNvGraphicFramePr>
          <p:nvPr userDrawn="1">
            <p:extLst>
              <p:ext uri="{D42A27DB-BD31-4B8C-83A1-F6EECF244321}">
                <p14:modId xmlns:p14="http://schemas.microsoft.com/office/powerpoint/2010/main" val="3071852413"/>
              </p:ext>
            </p:extLst>
          </p:nvPr>
        </p:nvGraphicFramePr>
        <p:xfrm>
          <a:off x="4499566" y="1695872"/>
          <a:ext cx="3184358" cy="4456353"/>
        </p:xfrm>
        <a:graphic>
          <a:graphicData uri="http://schemas.openxmlformats.org/drawingml/2006/table">
            <a:tbl>
              <a:tblPr firstRow="1" bandRow="1">
                <a:tableStyleId>{3B4B98B0-60AC-42C2-AFA5-B58CD77FA1E5}</a:tableStyleId>
              </a:tblPr>
              <a:tblGrid>
                <a:gridCol w="3184358">
                  <a:extLst>
                    <a:ext uri="{9D8B030D-6E8A-4147-A177-3AD203B41FA5}">
                      <a16:colId xmlns:a16="http://schemas.microsoft.com/office/drawing/2014/main" val="3189706127"/>
                    </a:ext>
                  </a:extLst>
                </a:gridCol>
              </a:tblGrid>
              <a:tr h="301980">
                <a:tc>
                  <a:txBody>
                    <a:bodyPr/>
                    <a:lstStyle/>
                    <a:p>
                      <a:pPr algn="ctr"/>
                      <a:r>
                        <a:rPr lang="en-US" dirty="0" smtClean="0">
                          <a:solidFill>
                            <a:schemeClr val="tx1">
                              <a:lumMod val="75000"/>
                              <a:lumOff val="25000"/>
                            </a:schemeClr>
                          </a:solidFill>
                        </a:rPr>
                        <a:t>MISO</a:t>
                      </a:r>
                      <a:endParaRPr lang="en-US" dirty="0">
                        <a:solidFill>
                          <a:schemeClr val="tx1">
                            <a:lumMod val="75000"/>
                            <a:lumOff val="25000"/>
                          </a:schemeClr>
                        </a:solidFill>
                      </a:endParaRPr>
                    </a:p>
                  </a:txBody>
                  <a:tcPr anchor="ctr">
                    <a:lnB w="12700" cap="flat" cmpd="sng" algn="ctr">
                      <a:solidFill>
                        <a:schemeClr val="tx2"/>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3875753020"/>
                  </a:ext>
                </a:extLst>
              </a:tr>
              <a:tr h="2261793">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b="1" dirty="0" smtClean="0">
                          <a:solidFill>
                            <a:schemeClr val="tx1">
                              <a:lumMod val="75000"/>
                              <a:lumOff val="25000"/>
                            </a:schemeClr>
                          </a:solidFill>
                        </a:rPr>
                        <a:t>Scott</a:t>
                      </a:r>
                      <a:r>
                        <a:rPr lang="en-US" b="1" baseline="0" dirty="0" smtClean="0">
                          <a:solidFill>
                            <a:schemeClr val="tx1">
                              <a:lumMod val="75000"/>
                              <a:lumOff val="25000"/>
                            </a:schemeClr>
                          </a:solidFill>
                        </a:rPr>
                        <a:t> Wright</a:t>
                      </a:r>
                    </a:p>
                    <a:p>
                      <a:pPr algn="ctr">
                        <a:lnSpc>
                          <a:spcPct val="150000"/>
                        </a:lnSpc>
                      </a:pPr>
                      <a:r>
                        <a:rPr lang="en-US" dirty="0" smtClean="0">
                          <a:solidFill>
                            <a:schemeClr val="tx1">
                              <a:lumMod val="75000"/>
                              <a:lumOff val="25000"/>
                            </a:schemeClr>
                          </a:solidFill>
                        </a:rPr>
                        <a:t>Executive Director,</a:t>
                      </a:r>
                      <a:r>
                        <a:rPr lang="en-US" baseline="0" dirty="0" smtClean="0">
                          <a:solidFill>
                            <a:schemeClr val="tx1">
                              <a:lumMod val="75000"/>
                              <a:lumOff val="25000"/>
                            </a:schemeClr>
                          </a:solidFill>
                        </a:rPr>
                        <a:t> Market Strategy and Design</a:t>
                      </a: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smtClean="0">
                          <a:solidFill>
                            <a:schemeClr val="tx1">
                              <a:lumMod val="75000"/>
                              <a:lumOff val="25000"/>
                            </a:schemeClr>
                          </a:solidFill>
                          <a:hlinkClick r:id="rId3"/>
                        </a:rPr>
                        <a:t>swright@misoenergy.org</a:t>
                      </a:r>
                      <a:endParaRPr lang="en-US" baseline="0" dirty="0" smtClean="0">
                        <a:solidFill>
                          <a:schemeClr val="tx1">
                            <a:lumMod val="75000"/>
                            <a:lumOff val="25000"/>
                          </a:schemeClr>
                        </a:solidFill>
                      </a:endParaRP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smtClean="0">
                          <a:solidFill>
                            <a:schemeClr val="tx1">
                              <a:lumMod val="75000"/>
                              <a:lumOff val="25000"/>
                            </a:schemeClr>
                          </a:solidFill>
                        </a:rPr>
                        <a:t>(317) 460-0465 </a:t>
                      </a:r>
                    </a:p>
                  </a:txBody>
                  <a:tcPr marT="91440" marB="9144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891370127"/>
                  </a:ext>
                </a:extLst>
              </a:tr>
              <a:tr h="679378">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b="1" baseline="0" dirty="0" smtClean="0">
                          <a:solidFill>
                            <a:schemeClr val="tx1">
                              <a:lumMod val="75000"/>
                              <a:lumOff val="25000"/>
                            </a:schemeClr>
                          </a:solidFill>
                        </a:rPr>
                        <a:t>Richard </a:t>
                      </a:r>
                      <a:r>
                        <a:rPr lang="en-US" b="1" baseline="0" dirty="0" err="1" smtClean="0">
                          <a:solidFill>
                            <a:schemeClr val="tx1">
                              <a:lumMod val="75000"/>
                              <a:lumOff val="25000"/>
                            </a:schemeClr>
                          </a:solidFill>
                        </a:rPr>
                        <a:t>Doying</a:t>
                      </a:r>
                      <a:endParaRPr lang="en-US" b="1" baseline="0" dirty="0" smtClean="0">
                        <a:solidFill>
                          <a:schemeClr val="tx1">
                            <a:lumMod val="75000"/>
                            <a:lumOff val="25000"/>
                          </a:schemeClr>
                        </a:solidFill>
                      </a:endParaRP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smtClean="0">
                          <a:solidFill>
                            <a:schemeClr val="tx1">
                              <a:lumMod val="75000"/>
                              <a:lumOff val="25000"/>
                            </a:schemeClr>
                          </a:solidFill>
                        </a:rPr>
                        <a:t>Executive Vice President, COO</a:t>
                      </a: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smtClean="0">
                          <a:solidFill>
                            <a:schemeClr val="tx1">
                              <a:lumMod val="75000"/>
                              <a:lumOff val="25000"/>
                            </a:schemeClr>
                          </a:solidFill>
                          <a:hlinkClick r:id="rId4"/>
                        </a:rPr>
                        <a:t>rdoying@misoenergy.org</a:t>
                      </a:r>
                      <a:endParaRPr lang="en-US" baseline="0" dirty="0" smtClean="0">
                        <a:solidFill>
                          <a:schemeClr val="tx1">
                            <a:lumMod val="75000"/>
                            <a:lumOff val="25000"/>
                          </a:schemeClr>
                        </a:solidFill>
                      </a:endParaRP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smtClean="0">
                          <a:solidFill>
                            <a:schemeClr val="tx1">
                              <a:lumMod val="75000"/>
                              <a:lumOff val="25000"/>
                            </a:schemeClr>
                          </a:solidFill>
                        </a:rPr>
                        <a:t>(317) 249-520</a:t>
                      </a:r>
                      <a:endParaRPr lang="en-US" dirty="0" smtClean="0">
                        <a:solidFill>
                          <a:schemeClr val="tx1">
                            <a:lumMod val="75000"/>
                            <a:lumOff val="25000"/>
                          </a:schemeClr>
                        </a:solidFill>
                      </a:endParaRPr>
                    </a:p>
                  </a:txBody>
                  <a:tcPr marT="91440" marB="9144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909255030"/>
                  </a:ext>
                </a:extLst>
              </a:tr>
            </a:tbl>
          </a:graphicData>
        </a:graphic>
      </p:graphicFrame>
      <p:graphicFrame>
        <p:nvGraphicFramePr>
          <p:cNvPr id="32" name="Table 31"/>
          <p:cNvGraphicFramePr>
            <a:graphicFrameLocks noGrp="1"/>
          </p:cNvGraphicFramePr>
          <p:nvPr userDrawn="1">
            <p:extLst>
              <p:ext uri="{D42A27DB-BD31-4B8C-83A1-F6EECF244321}">
                <p14:modId xmlns:p14="http://schemas.microsoft.com/office/powerpoint/2010/main" val="951854529"/>
              </p:ext>
            </p:extLst>
          </p:nvPr>
        </p:nvGraphicFramePr>
        <p:xfrm>
          <a:off x="8401676" y="1691403"/>
          <a:ext cx="3192867" cy="2632022"/>
        </p:xfrm>
        <a:graphic>
          <a:graphicData uri="http://schemas.openxmlformats.org/drawingml/2006/table">
            <a:tbl>
              <a:tblPr firstRow="1" bandRow="1">
                <a:tableStyleId>{3B4B98B0-60AC-42C2-AFA5-B58CD77FA1E5}</a:tableStyleId>
              </a:tblPr>
              <a:tblGrid>
                <a:gridCol w="3192867">
                  <a:extLst>
                    <a:ext uri="{9D8B030D-6E8A-4147-A177-3AD203B41FA5}">
                      <a16:colId xmlns:a16="http://schemas.microsoft.com/office/drawing/2014/main" val="3189706127"/>
                    </a:ext>
                  </a:extLst>
                </a:gridCol>
              </a:tblGrid>
              <a:tr h="318853">
                <a:tc>
                  <a:txBody>
                    <a:bodyPr/>
                    <a:lstStyle/>
                    <a:p>
                      <a:pPr algn="ctr"/>
                      <a:r>
                        <a:rPr lang="en-US" dirty="0" smtClean="0">
                          <a:solidFill>
                            <a:schemeClr val="tx1">
                              <a:lumMod val="75000"/>
                              <a:lumOff val="25000"/>
                            </a:schemeClr>
                          </a:solidFill>
                        </a:rPr>
                        <a:t>ERCOT</a:t>
                      </a:r>
                      <a:endParaRPr lang="en-US" dirty="0">
                        <a:solidFill>
                          <a:schemeClr val="tx1">
                            <a:lumMod val="75000"/>
                            <a:lumOff val="25000"/>
                          </a:schemeClr>
                        </a:solidFill>
                      </a:endParaRPr>
                    </a:p>
                  </a:txBody>
                  <a:tcPr anchor="ctr">
                    <a:solidFill>
                      <a:schemeClr val="tx1">
                        <a:lumMod val="10000"/>
                        <a:lumOff val="90000"/>
                      </a:schemeClr>
                    </a:solidFill>
                  </a:tcPr>
                </a:tc>
                <a:extLst>
                  <a:ext uri="{0D108BD9-81ED-4DB2-BD59-A6C34878D82A}">
                    <a16:rowId xmlns:a16="http://schemas.microsoft.com/office/drawing/2014/main" val="3875753020"/>
                  </a:ext>
                </a:extLst>
              </a:tr>
              <a:tr h="2266262">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b="1" dirty="0" smtClean="0">
                          <a:solidFill>
                            <a:schemeClr val="tx1">
                              <a:lumMod val="75000"/>
                              <a:lumOff val="25000"/>
                            </a:schemeClr>
                          </a:solidFill>
                        </a:rPr>
                        <a:t>Warren</a:t>
                      </a:r>
                      <a:r>
                        <a:rPr lang="en-US" b="1" baseline="0" dirty="0" smtClean="0">
                          <a:solidFill>
                            <a:schemeClr val="tx1">
                              <a:lumMod val="75000"/>
                              <a:lumOff val="25000"/>
                            </a:schemeClr>
                          </a:solidFill>
                        </a:rPr>
                        <a:t> Lasher</a:t>
                      </a: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smtClean="0">
                          <a:solidFill>
                            <a:schemeClr val="tx1">
                              <a:lumMod val="75000"/>
                              <a:lumOff val="25000"/>
                            </a:schemeClr>
                          </a:solidFill>
                        </a:rPr>
                        <a:t>Director, System Planning</a:t>
                      </a: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smtClean="0">
                          <a:solidFill>
                            <a:schemeClr val="tx1">
                              <a:lumMod val="75000"/>
                              <a:lumOff val="25000"/>
                            </a:schemeClr>
                          </a:solidFill>
                          <a:hlinkClick r:id="rId5"/>
                        </a:rPr>
                        <a:t>wlasher@ercot.com</a:t>
                      </a:r>
                      <a:endParaRPr lang="en-US" baseline="0" dirty="0" smtClean="0">
                        <a:solidFill>
                          <a:schemeClr val="tx1">
                            <a:lumMod val="75000"/>
                            <a:lumOff val="25000"/>
                          </a:schemeClr>
                        </a:solidFill>
                      </a:endParaRP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smtClean="0">
                          <a:solidFill>
                            <a:schemeClr val="tx1">
                              <a:lumMod val="75000"/>
                              <a:lumOff val="25000"/>
                            </a:schemeClr>
                          </a:solidFill>
                        </a:rPr>
                        <a:t>(512) 248-6379</a:t>
                      </a:r>
                      <a:endParaRPr lang="en-US" dirty="0" smtClean="0">
                        <a:solidFill>
                          <a:schemeClr val="tx1">
                            <a:lumMod val="75000"/>
                            <a:lumOff val="25000"/>
                          </a:schemeClr>
                        </a:solidFill>
                      </a:endParaRPr>
                    </a:p>
                    <a:p>
                      <a:pPr algn="ctr">
                        <a:lnSpc>
                          <a:spcPct val="150000"/>
                        </a:lnSpc>
                      </a:pPr>
                      <a:endParaRPr lang="en-US" dirty="0">
                        <a:solidFill>
                          <a:schemeClr val="tx1">
                            <a:lumMod val="75000"/>
                            <a:lumOff val="25000"/>
                          </a:schemeClr>
                        </a:solidFill>
                      </a:endParaRPr>
                    </a:p>
                  </a:txBody>
                  <a:tcPr marT="91440" marB="91440">
                    <a:noFill/>
                  </a:tcPr>
                </a:tc>
                <a:extLst>
                  <a:ext uri="{0D108BD9-81ED-4DB2-BD59-A6C34878D82A}">
                    <a16:rowId xmlns:a16="http://schemas.microsoft.com/office/drawing/2014/main" val="891370127"/>
                  </a:ext>
                </a:extLst>
              </a:tr>
            </a:tbl>
          </a:graphicData>
        </a:graphic>
      </p:graphicFrame>
      <p:sp>
        <p:nvSpPr>
          <p:cNvPr id="2" name="Footer Placeholder 1"/>
          <p:cNvSpPr>
            <a:spLocks noGrp="1"/>
          </p:cNvSpPr>
          <p:nvPr>
            <p:ph type="ftr" sz="quarter" idx="14"/>
          </p:nvPr>
        </p:nvSpPr>
        <p:spPr>
          <a:xfrm>
            <a:off x="609600" y="6280229"/>
            <a:ext cx="9388510" cy="338554"/>
          </a:xfrm>
          <a:prstGeom prst="rect">
            <a:avLst/>
          </a:prstGeom>
        </p:spPr>
        <p:txBody>
          <a:bodyPr/>
          <a:lstStyle/>
          <a:p>
            <a:r>
              <a:rPr lang="en-US"/>
              <a:t>Privileged and Confidential. Prepared at the Request of Counsel.</a:t>
            </a:r>
            <a:endParaRPr lang="en-US" dirty="0"/>
          </a:p>
        </p:txBody>
      </p:sp>
      <p:sp>
        <p:nvSpPr>
          <p:cNvPr id="3" name="Slide Number Placeholder 2"/>
          <p:cNvSpPr>
            <a:spLocks noGrp="1"/>
          </p:cNvSpPr>
          <p:nvPr>
            <p:ph type="sldNum" sz="quarter" idx="15"/>
          </p:nvPr>
        </p:nvSpPr>
        <p:spPr/>
        <p:txBody>
          <a:bodyPr/>
          <a:lstStyle/>
          <a:p>
            <a:r>
              <a:rPr lang="en-US" b="0"/>
              <a:t>Brattle.com | </a:t>
            </a:r>
            <a:fld id="{590DAB12-68F0-43F3-9CAA-0DFBA7404834}" type="slidenum">
              <a:rPr lang="en-US" smtClean="0"/>
              <a:pPr/>
              <a:t>‹#›</a:t>
            </a:fld>
            <a:endParaRPr lang="en-US" dirty="0"/>
          </a:p>
        </p:txBody>
      </p:sp>
    </p:spTree>
    <p:extLst>
      <p:ext uri="{BB962C8B-B14F-4D97-AF65-F5344CB8AC3E}">
        <p14:creationId xmlns:p14="http://schemas.microsoft.com/office/powerpoint/2010/main" val="8280462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ight Divider Slide">
    <p:spTree>
      <p:nvGrpSpPr>
        <p:cNvPr id="1" name=""/>
        <p:cNvGrpSpPr/>
        <p:nvPr/>
      </p:nvGrpSpPr>
      <p:grpSpPr>
        <a:xfrm>
          <a:off x="0" y="0"/>
          <a:ext cx="0" cy="0"/>
          <a:chOff x="0" y="0"/>
          <a:chExt cx="0" cy="0"/>
        </a:xfrm>
      </p:grpSpPr>
      <p:sp>
        <p:nvSpPr>
          <p:cNvPr id="2" name="Title 1"/>
          <p:cNvSpPr>
            <a:spLocks noGrp="1"/>
          </p:cNvSpPr>
          <p:nvPr>
            <p:ph type="title"/>
          </p:nvPr>
        </p:nvSpPr>
        <p:spPr>
          <a:xfrm>
            <a:off x="609600" y="1600200"/>
            <a:ext cx="10972800" cy="923330"/>
          </a:xfrm>
        </p:spPr>
        <p:txBody>
          <a:bodyPr wrap="square" anchor="t">
            <a:spAutoFit/>
          </a:bodyPr>
          <a:lstStyle>
            <a:lvl1pPr>
              <a:lnSpc>
                <a:spcPct val="90000"/>
              </a:lnSpc>
              <a:defRPr sz="5000"/>
            </a:lvl1pPr>
          </a:lstStyle>
          <a:p>
            <a:r>
              <a:rPr lang="en-US" dirty="0"/>
              <a:t>Click to edit Master title style</a:t>
            </a:r>
          </a:p>
        </p:txBody>
      </p:sp>
      <p:cxnSp>
        <p:nvCxnSpPr>
          <p:cNvPr id="6" name="Straight Connector 5"/>
          <p:cNvCxnSpPr/>
          <p:nvPr userDrawn="1"/>
        </p:nvCxnSpPr>
        <p:spPr>
          <a:xfrm>
            <a:off x="601335" y="1135248"/>
            <a:ext cx="10972800" cy="0"/>
          </a:xfrm>
          <a:prstGeom prst="line">
            <a:avLst/>
          </a:prstGeom>
          <a:ln w="25400">
            <a:solidFill>
              <a:srgbClr val="108BAC"/>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10"/>
          </p:nvPr>
        </p:nvSpPr>
        <p:spPr>
          <a:xfrm>
            <a:off x="609600" y="6280229"/>
            <a:ext cx="9388510" cy="338554"/>
          </a:xfrm>
          <a:prstGeom prst="rect">
            <a:avLst/>
          </a:prstGeom>
        </p:spPr>
        <p:txBody>
          <a:bodyPr/>
          <a:lstStyle/>
          <a:p>
            <a:r>
              <a:rPr lang="en-US" dirty="0" smtClean="0"/>
              <a:t>Confidential Material. Not for Citation or Distribution</a:t>
            </a:r>
            <a:endParaRPr lang="en-US" dirty="0"/>
          </a:p>
        </p:txBody>
      </p:sp>
      <p:sp>
        <p:nvSpPr>
          <p:cNvPr id="11" name="Slide Number Placeholder 10"/>
          <p:cNvSpPr>
            <a:spLocks noGrp="1"/>
          </p:cNvSpPr>
          <p:nvPr>
            <p:ph type="sldNum" sz="quarter" idx="11"/>
          </p:nvPr>
        </p:nvSpPr>
        <p:spPr/>
        <p:txBody>
          <a:bodyPr/>
          <a:lstStyle/>
          <a:p>
            <a:r>
              <a:rPr lang="en-US" b="0"/>
              <a:t>Brattle.com | </a:t>
            </a:r>
            <a:fld id="{590DAB12-68F0-43F3-9CAA-0DFBA7404834}" type="slidenum">
              <a:rPr lang="en-US" smtClean="0"/>
              <a:pPr/>
              <a:t>‹#›</a:t>
            </a:fld>
            <a:endParaRPr lang="en-US" dirty="0"/>
          </a:p>
        </p:txBody>
      </p:sp>
    </p:spTree>
    <p:extLst>
      <p:ext uri="{BB962C8B-B14F-4D97-AF65-F5344CB8AC3E}">
        <p14:creationId xmlns:p14="http://schemas.microsoft.com/office/powerpoint/2010/main" val="2450241011"/>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ark Text Slide with pattern">
    <p:bg>
      <p:bgPr>
        <a:solidFill>
          <a:srgbClr val="002B54"/>
        </a:solid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601335" y="1600200"/>
            <a:ext cx="2286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600" y="856921"/>
            <a:ext cx="10972800" cy="743280"/>
          </a:xfrm>
        </p:spPr>
        <p:txBody>
          <a:bodyPr>
            <a:spAutoFit/>
          </a:bodyPr>
          <a:lstStyle>
            <a:lvl1pPr>
              <a:lnSpc>
                <a:spcPct val="90000"/>
              </a:lnSpc>
              <a:defRPr>
                <a:solidFill>
                  <a:schemeClr val="bg1"/>
                </a:solidFill>
              </a:defRPr>
            </a:lvl1pPr>
          </a:lstStyle>
          <a:p>
            <a:r>
              <a:rPr lang="en-US"/>
              <a:t>Click to edit Master title style</a:t>
            </a:r>
            <a:endParaRPr lang="en-US" dirty="0"/>
          </a:p>
        </p:txBody>
      </p:sp>
      <p:sp>
        <p:nvSpPr>
          <p:cNvPr id="8" name="Footer Placeholder 7"/>
          <p:cNvSpPr>
            <a:spLocks noGrp="1"/>
          </p:cNvSpPr>
          <p:nvPr>
            <p:ph type="ftr" sz="quarter" idx="10"/>
          </p:nvPr>
        </p:nvSpPr>
        <p:spPr>
          <a:xfrm>
            <a:off x="609600" y="6280229"/>
            <a:ext cx="9388509" cy="338554"/>
          </a:xfrm>
          <a:prstGeom prst="rect">
            <a:avLst/>
          </a:prstGeom>
        </p:spPr>
        <p:txBody>
          <a:bodyPr/>
          <a:lstStyle>
            <a:lvl1pPr>
              <a:defRPr>
                <a:solidFill>
                  <a:schemeClr val="tx1">
                    <a:lumMod val="25000"/>
                    <a:lumOff val="75000"/>
                  </a:schemeClr>
                </a:solidFill>
              </a:defRPr>
            </a:lvl1pPr>
          </a:lstStyle>
          <a:p>
            <a:r>
              <a:rPr lang="en-US" dirty="0" smtClean="0"/>
              <a:t>Confidential Material. Not for Citation or Distribution.</a:t>
            </a:r>
            <a:endParaRPr lang="en-US" dirty="0"/>
          </a:p>
        </p:txBody>
      </p:sp>
      <p:sp>
        <p:nvSpPr>
          <p:cNvPr id="9" name="Slide Number Placeholder 8"/>
          <p:cNvSpPr>
            <a:spLocks noGrp="1"/>
          </p:cNvSpPr>
          <p:nvPr>
            <p:ph type="sldNum" sz="quarter" idx="11"/>
          </p:nvPr>
        </p:nvSpPr>
        <p:spPr/>
        <p:txBody>
          <a:bodyPr/>
          <a:lstStyle>
            <a:lvl1pPr>
              <a:defRPr>
                <a:solidFill>
                  <a:schemeClr val="tx1">
                    <a:lumMod val="10000"/>
                    <a:lumOff val="90000"/>
                  </a:schemeClr>
                </a:solidFill>
              </a:defRPr>
            </a:lvl1pPr>
          </a:lstStyle>
          <a:p>
            <a:r>
              <a:rPr lang="en-US" b="0" dirty="0"/>
              <a:t>Brattle.com | </a:t>
            </a:r>
            <a:fld id="{590DAB12-68F0-43F3-9CAA-0DFBA7404834}" type="slidenum">
              <a:rPr lang="en-US" smtClean="0"/>
              <a:pPr/>
              <a:t>‹#›</a:t>
            </a:fld>
            <a:endParaRPr lang="en-US" dirty="0"/>
          </a:p>
        </p:txBody>
      </p:sp>
      <p:sp>
        <p:nvSpPr>
          <p:cNvPr id="11" name="Text Placeholder 10"/>
          <p:cNvSpPr>
            <a:spLocks noGrp="1"/>
          </p:cNvSpPr>
          <p:nvPr>
            <p:ph type="body" sz="quarter" idx="12"/>
          </p:nvPr>
        </p:nvSpPr>
        <p:spPr>
          <a:xfrm>
            <a:off x="609600" y="1600200"/>
            <a:ext cx="10972800" cy="4572000"/>
          </a:xfrm>
          <a:prstGeom prst="rect">
            <a:avLst/>
          </a:prstGeom>
        </p:spPr>
        <p:txBody>
          <a:bodyPr/>
          <a:lstStyle>
            <a:lvl1pPr>
              <a:defRPr>
                <a:solidFill>
                  <a:schemeClr val="bg1"/>
                </a:solidFill>
              </a:defRPr>
            </a:lvl1pPr>
            <a:lvl2pPr>
              <a:buClr>
                <a:schemeClr val="accent2"/>
              </a:buClr>
              <a:defRPr>
                <a:solidFill>
                  <a:schemeClr val="bg1"/>
                </a:solidFill>
              </a:defRPr>
            </a:lvl2pPr>
            <a:lvl3pPr>
              <a:buClr>
                <a:schemeClr val="tx1">
                  <a:lumMod val="10000"/>
                  <a:lumOff val="90000"/>
                </a:schemeClr>
              </a:buClr>
              <a:defRPr>
                <a:solidFill>
                  <a:schemeClr val="bg1"/>
                </a:solidFill>
              </a:defRPr>
            </a:lvl3pPr>
            <a:lvl4pPr>
              <a:buClr>
                <a:schemeClr val="accent2">
                  <a:lumMod val="60000"/>
                  <a:lumOff val="40000"/>
                </a:schemeClr>
              </a:buClr>
              <a:defRPr>
                <a:solidFill>
                  <a:schemeClr val="bg1"/>
                </a:solidFill>
              </a:defRPr>
            </a:lvl4pPr>
            <a:lvl5pPr>
              <a:defRPr>
                <a:solidFill>
                  <a:schemeClr val="accent2"/>
                </a:solidFill>
              </a:defRPr>
            </a:lvl5pPr>
            <a:lvl6pPr>
              <a:buClr>
                <a:schemeClr val="tx1">
                  <a:lumMod val="10000"/>
                  <a:lumOff val="90000"/>
                </a:schemeClr>
              </a:buClr>
              <a:defRPr>
                <a:solidFill>
                  <a:schemeClr val="bg1"/>
                </a:solidFill>
              </a:defRPr>
            </a:lvl6pPr>
            <a:lvl7pPr>
              <a:buClr>
                <a:schemeClr val="accent2">
                  <a:lumMod val="60000"/>
                  <a:lumOff val="40000"/>
                </a:schemeClr>
              </a:buClr>
              <a:defRPr baseline="0">
                <a:solidFill>
                  <a:schemeClr val="bg1"/>
                </a:solidFill>
              </a:defRPr>
            </a:lvl7pPr>
            <a:lvl8pPr>
              <a:defRPr>
                <a:solidFill>
                  <a:schemeClr val="bg1"/>
                </a:solidFill>
              </a:defRPr>
            </a:lvl8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3" hasCustomPrompt="1"/>
          </p:nvPr>
        </p:nvSpPr>
        <p:spPr>
          <a:xfrm>
            <a:off x="609600" y="287534"/>
            <a:ext cx="10972800" cy="569387"/>
          </a:xfrm>
        </p:spPr>
        <p:txBody>
          <a:bodyPr wrap="square" bIns="45720" anchor="b" anchorCtr="0">
            <a:spAutoFit/>
          </a:bodyPr>
          <a:lstStyle>
            <a:lvl1pPr>
              <a:defRPr sz="1600" b="1" i="0" cap="all" spc="100" baseline="0">
                <a:solidFill>
                  <a:schemeClr val="accent2"/>
                </a:solidFill>
                <a:latin typeface="Calibri" panose="020F0502020204030204" pitchFamily="34" charset="0"/>
              </a:defRPr>
            </a:lvl1pPr>
            <a:lvl5pPr>
              <a:defRPr>
                <a:solidFill>
                  <a:schemeClr val="accent2">
                    <a:lumMod val="60000"/>
                    <a:lumOff val="40000"/>
                  </a:schemeClr>
                </a:solidFill>
              </a:defRPr>
            </a:lvl5pPr>
          </a:lstStyle>
          <a:p>
            <a:pPr lvl="0"/>
            <a:r>
              <a:rPr lang="en-US" dirty="0"/>
              <a:t>Section title</a:t>
            </a:r>
          </a:p>
        </p:txBody>
      </p:sp>
      <p:pic>
        <p:nvPicPr>
          <p:cNvPr id="35" name="Picture 34"/>
          <p:cNvPicPr>
            <a:picLocks noChangeAspect="1"/>
          </p:cNvPicPr>
          <p:nvPr userDrawn="1"/>
        </p:nvPicPr>
        <p:blipFill>
          <a:blip r:embed="rId2">
            <a:extLst>
              <a:ext uri="{BEBA8EAE-BF5A-486C-A8C5-ECC9F3942E4B}">
                <a14:imgProps xmlns:a14="http://schemas.microsoft.com/office/drawing/2010/main">
                  <a14:imgLayer r:embed="rId3">
                    <a14:imgEffect>
                      <a14:saturation sat="168000"/>
                    </a14:imgEffect>
                    <a14:imgEffect>
                      <a14:brightnessContrast bright="29000" contrast="-50000"/>
                    </a14:imgEffect>
                  </a14:imgLayer>
                </a14:imgProps>
              </a:ext>
              <a:ext uri="{28A0092B-C50C-407E-A947-70E740481C1C}">
                <a14:useLocalDpi xmlns:a14="http://schemas.microsoft.com/office/drawing/2010/main" val="0"/>
              </a:ext>
            </a:extLst>
          </a:blip>
          <a:stretch>
            <a:fillRect/>
          </a:stretch>
        </p:blipFill>
        <p:spPr>
          <a:xfrm flipH="1">
            <a:off x="6515100" y="0"/>
            <a:ext cx="5676900" cy="3193256"/>
          </a:xfrm>
          <a:prstGeom prst="rect">
            <a:avLst/>
          </a:prstGeom>
        </p:spPr>
      </p:pic>
    </p:spTree>
    <p:extLst>
      <p:ext uri="{BB962C8B-B14F-4D97-AF65-F5344CB8AC3E}">
        <p14:creationId xmlns:p14="http://schemas.microsoft.com/office/powerpoint/2010/main" val="314341976"/>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ight Text Slide with Pattern">
    <p:spTree>
      <p:nvGrpSpPr>
        <p:cNvPr id="1" name=""/>
        <p:cNvGrpSpPr/>
        <p:nvPr/>
      </p:nvGrpSpPr>
      <p:grpSpPr>
        <a:xfrm>
          <a:off x="0" y="0"/>
          <a:ext cx="0" cy="0"/>
          <a:chOff x="0" y="0"/>
          <a:chExt cx="0" cy="0"/>
        </a:xfrm>
      </p:grpSpPr>
      <p:cxnSp>
        <p:nvCxnSpPr>
          <p:cNvPr id="5" name="Straight Connector 4"/>
          <p:cNvCxnSpPr/>
          <p:nvPr userDrawn="1"/>
        </p:nvCxnSpPr>
        <p:spPr>
          <a:xfrm>
            <a:off x="601335" y="1600200"/>
            <a:ext cx="2286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600" y="856921"/>
            <a:ext cx="10972800" cy="743280"/>
          </a:xfrm>
        </p:spPr>
        <p:txBody>
          <a:bodyPr>
            <a:spAutoFit/>
          </a:bodyPr>
          <a:lstStyle>
            <a:lvl1pPr>
              <a:lnSpc>
                <a:spcPct val="90000"/>
              </a:lnSpc>
              <a:defRPr/>
            </a:lvl1pPr>
          </a:lstStyle>
          <a:p>
            <a:r>
              <a:rPr lang="en-US"/>
              <a:t>Click to edit Master title style</a:t>
            </a:r>
            <a:endParaRPr lang="en-US" dirty="0"/>
          </a:p>
        </p:txBody>
      </p:sp>
      <p:sp>
        <p:nvSpPr>
          <p:cNvPr id="13" name="Text Placeholder 12"/>
          <p:cNvSpPr>
            <a:spLocks noGrp="1"/>
          </p:cNvSpPr>
          <p:nvPr>
            <p:ph type="body" sz="quarter" idx="13" hasCustomPrompt="1"/>
          </p:nvPr>
        </p:nvSpPr>
        <p:spPr>
          <a:xfrm>
            <a:off x="609600" y="287534"/>
            <a:ext cx="10972800" cy="569387"/>
          </a:xfrm>
        </p:spPr>
        <p:txBody>
          <a:bodyPr wrap="square" bIns="45720" anchor="b" anchorCtr="0">
            <a:spAutoFit/>
          </a:bodyPr>
          <a:lstStyle>
            <a:lvl1pPr>
              <a:defRPr sz="1600" b="1" i="0" cap="all" spc="100" baseline="0">
                <a:solidFill>
                  <a:schemeClr val="accent2"/>
                </a:solidFill>
                <a:latin typeface="Calibri" panose="020F0502020204030204" pitchFamily="34" charset="0"/>
              </a:defRPr>
            </a:lvl1pPr>
          </a:lstStyle>
          <a:p>
            <a:pPr lvl="0"/>
            <a:r>
              <a:rPr lang="en-US" dirty="0"/>
              <a:t>Section title</a:t>
            </a:r>
          </a:p>
        </p:txBody>
      </p:sp>
      <p:sp>
        <p:nvSpPr>
          <p:cNvPr id="140" name="Text Placeholder 10"/>
          <p:cNvSpPr>
            <a:spLocks noGrp="1"/>
          </p:cNvSpPr>
          <p:nvPr>
            <p:ph type="body" sz="quarter" idx="12"/>
          </p:nvPr>
        </p:nvSpPr>
        <p:spPr>
          <a:xfrm>
            <a:off x="609600" y="1600200"/>
            <a:ext cx="10972800" cy="4572000"/>
          </a:xfrm>
          <a:prstGeom prst="rect">
            <a:avLst/>
          </a:prstGeom>
        </p:spPr>
        <p:txBody>
          <a:bodyPr/>
          <a:lstStyle>
            <a:lvl5pPr>
              <a:defRPr/>
            </a:lvl5pPr>
            <a:lvl6pPr>
              <a:defRPr/>
            </a:lvl6pPr>
            <a:lvl7pPr>
              <a:defRPr baseline="0"/>
            </a:lvl7pPr>
            <a:lvl8pPr>
              <a:defRPr/>
            </a:lvl8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1" name="Picture 14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6515100" y="0"/>
            <a:ext cx="5676900" cy="3193256"/>
          </a:xfrm>
          <a:prstGeom prst="rect">
            <a:avLst/>
          </a:prstGeom>
        </p:spPr>
      </p:pic>
      <p:sp>
        <p:nvSpPr>
          <p:cNvPr id="3" name="Rectangle 2"/>
          <p:cNvSpPr/>
          <p:nvPr userDrawn="1"/>
        </p:nvSpPr>
        <p:spPr>
          <a:xfrm>
            <a:off x="9520989" y="0"/>
            <a:ext cx="2671011" cy="2679032"/>
          </a:xfrm>
          <a:prstGeom prst="rect">
            <a:avLst/>
          </a:prstGeom>
          <a:solidFill>
            <a:schemeClr val="bg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Footer Placeholder 10"/>
          <p:cNvSpPr>
            <a:spLocks noGrp="1"/>
          </p:cNvSpPr>
          <p:nvPr>
            <p:ph type="ftr" sz="quarter" idx="14"/>
          </p:nvPr>
        </p:nvSpPr>
        <p:spPr>
          <a:xfrm>
            <a:off x="609600" y="6280229"/>
            <a:ext cx="9388510" cy="338554"/>
          </a:xfrm>
          <a:prstGeom prst="rect">
            <a:avLst/>
          </a:prstGeom>
        </p:spPr>
        <p:txBody>
          <a:bodyPr/>
          <a:lstStyle/>
          <a:p>
            <a:r>
              <a:rPr lang="en-US" dirty="0" smtClean="0"/>
              <a:t>Confidential Material. Not for Citation or Distribution</a:t>
            </a:r>
            <a:endParaRPr lang="en-US" dirty="0"/>
          </a:p>
        </p:txBody>
      </p:sp>
      <p:sp>
        <p:nvSpPr>
          <p:cNvPr id="12" name="Slide Number Placeholder 11"/>
          <p:cNvSpPr>
            <a:spLocks noGrp="1"/>
          </p:cNvSpPr>
          <p:nvPr>
            <p:ph type="sldNum" sz="quarter" idx="15"/>
          </p:nvPr>
        </p:nvSpPr>
        <p:spPr/>
        <p:txBody>
          <a:bodyPr/>
          <a:lstStyle/>
          <a:p>
            <a:r>
              <a:rPr lang="en-US" b="0"/>
              <a:t>Brattle.com | </a:t>
            </a:r>
            <a:fld id="{590DAB12-68F0-43F3-9CAA-0DFBA7404834}" type="slidenum">
              <a:rPr lang="en-US" smtClean="0"/>
              <a:pPr/>
              <a:t>‹#›</a:t>
            </a:fld>
            <a:endParaRPr lang="en-US" dirty="0"/>
          </a:p>
        </p:txBody>
      </p:sp>
    </p:spTree>
    <p:extLst>
      <p:ext uri="{BB962C8B-B14F-4D97-AF65-F5344CB8AC3E}">
        <p14:creationId xmlns:p14="http://schemas.microsoft.com/office/powerpoint/2010/main" val="498582843"/>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ark Text Slide">
    <p:bg>
      <p:bgPr>
        <a:solidFill>
          <a:srgbClr val="002B54"/>
        </a:solid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601335" y="1600200"/>
            <a:ext cx="2286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600" y="856921"/>
            <a:ext cx="10972800" cy="743280"/>
          </a:xfrm>
        </p:spPr>
        <p:txBody>
          <a:bodyPr>
            <a:spAutoFit/>
          </a:bodyPr>
          <a:lstStyle>
            <a:lvl1pPr>
              <a:lnSpc>
                <a:spcPct val="90000"/>
              </a:lnSpc>
              <a:defRPr>
                <a:solidFill>
                  <a:schemeClr val="bg1"/>
                </a:solidFill>
              </a:defRPr>
            </a:lvl1pPr>
          </a:lstStyle>
          <a:p>
            <a:r>
              <a:rPr lang="en-US"/>
              <a:t>Click to edit Master title style</a:t>
            </a:r>
            <a:endParaRPr lang="en-US" dirty="0"/>
          </a:p>
        </p:txBody>
      </p:sp>
      <p:sp>
        <p:nvSpPr>
          <p:cNvPr id="11" name="Text Placeholder 10"/>
          <p:cNvSpPr>
            <a:spLocks noGrp="1"/>
          </p:cNvSpPr>
          <p:nvPr>
            <p:ph type="body" sz="quarter" idx="12"/>
          </p:nvPr>
        </p:nvSpPr>
        <p:spPr>
          <a:xfrm>
            <a:off x="609600" y="1600200"/>
            <a:ext cx="10972800" cy="4572000"/>
          </a:xfrm>
          <a:prstGeom prst="rect">
            <a:avLst/>
          </a:prstGeom>
        </p:spPr>
        <p:txBody>
          <a:bodyPr/>
          <a:lstStyle>
            <a:lvl1pPr>
              <a:defRPr>
                <a:solidFill>
                  <a:schemeClr val="bg1"/>
                </a:solidFill>
              </a:defRPr>
            </a:lvl1pPr>
            <a:lvl2pPr>
              <a:buClr>
                <a:schemeClr val="accent2"/>
              </a:buClr>
              <a:defRPr>
                <a:solidFill>
                  <a:schemeClr val="bg1"/>
                </a:solidFill>
              </a:defRPr>
            </a:lvl2pPr>
            <a:lvl3pPr>
              <a:buClr>
                <a:schemeClr val="tx1">
                  <a:lumMod val="10000"/>
                  <a:lumOff val="90000"/>
                </a:schemeClr>
              </a:buClr>
              <a:defRPr>
                <a:solidFill>
                  <a:schemeClr val="bg1"/>
                </a:solidFill>
              </a:defRPr>
            </a:lvl3pPr>
            <a:lvl4pPr>
              <a:buClr>
                <a:schemeClr val="accent2">
                  <a:lumMod val="60000"/>
                  <a:lumOff val="40000"/>
                </a:schemeClr>
              </a:buClr>
              <a:defRPr>
                <a:solidFill>
                  <a:schemeClr val="bg1"/>
                </a:solidFill>
              </a:defRPr>
            </a:lvl4pPr>
            <a:lvl5pPr>
              <a:defRPr>
                <a:solidFill>
                  <a:schemeClr val="accent2"/>
                </a:solidFill>
              </a:defRPr>
            </a:lvl5pPr>
            <a:lvl6pPr>
              <a:buClr>
                <a:schemeClr val="tx1">
                  <a:lumMod val="10000"/>
                  <a:lumOff val="90000"/>
                </a:schemeClr>
              </a:buClr>
              <a:defRPr>
                <a:solidFill>
                  <a:schemeClr val="bg1"/>
                </a:solidFill>
              </a:defRPr>
            </a:lvl6pPr>
            <a:lvl7pPr>
              <a:buClr>
                <a:schemeClr val="accent2">
                  <a:lumMod val="60000"/>
                  <a:lumOff val="40000"/>
                </a:schemeClr>
              </a:buClr>
              <a:defRPr baseline="0">
                <a:solidFill>
                  <a:schemeClr val="bg1"/>
                </a:solidFill>
              </a:defRPr>
            </a:lvl7pPr>
            <a:lvl8pPr>
              <a:defRPr>
                <a:solidFill>
                  <a:schemeClr val="bg1"/>
                </a:solidFill>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2"/>
          <p:cNvSpPr>
            <a:spLocks noGrp="1"/>
          </p:cNvSpPr>
          <p:nvPr>
            <p:ph type="body" sz="quarter" idx="13" hasCustomPrompt="1"/>
          </p:nvPr>
        </p:nvSpPr>
        <p:spPr>
          <a:xfrm>
            <a:off x="609600" y="287534"/>
            <a:ext cx="10972800" cy="569387"/>
          </a:xfrm>
        </p:spPr>
        <p:txBody>
          <a:bodyPr wrap="square" bIns="45720" anchor="b" anchorCtr="0">
            <a:spAutoFit/>
          </a:bodyPr>
          <a:lstStyle>
            <a:lvl1pPr>
              <a:defRPr sz="1600" b="1" i="0" cap="all" spc="100" baseline="0">
                <a:solidFill>
                  <a:schemeClr val="accent2"/>
                </a:solidFill>
                <a:latin typeface="Calibri" panose="020F0502020204030204" pitchFamily="34" charset="0"/>
              </a:defRPr>
            </a:lvl1pPr>
            <a:lvl5pPr>
              <a:defRPr>
                <a:solidFill>
                  <a:schemeClr val="accent2">
                    <a:lumMod val="60000"/>
                    <a:lumOff val="40000"/>
                  </a:schemeClr>
                </a:solidFill>
              </a:defRPr>
            </a:lvl5pPr>
          </a:lstStyle>
          <a:p>
            <a:pPr lvl="0"/>
            <a:r>
              <a:rPr lang="en-US" dirty="0"/>
              <a:t>Section title</a:t>
            </a:r>
          </a:p>
        </p:txBody>
      </p:sp>
      <p:sp>
        <p:nvSpPr>
          <p:cNvPr id="3" name="Footer Placeholder 2"/>
          <p:cNvSpPr>
            <a:spLocks noGrp="1"/>
          </p:cNvSpPr>
          <p:nvPr>
            <p:ph type="ftr" sz="quarter" idx="14"/>
          </p:nvPr>
        </p:nvSpPr>
        <p:spPr>
          <a:xfrm>
            <a:off x="609600" y="6280229"/>
            <a:ext cx="9388510" cy="338554"/>
          </a:xfrm>
          <a:prstGeom prst="rect">
            <a:avLst/>
          </a:prstGeom>
        </p:spPr>
        <p:txBody>
          <a:bodyPr/>
          <a:lstStyle>
            <a:lvl1pPr>
              <a:defRPr>
                <a:solidFill>
                  <a:schemeClr val="tx1">
                    <a:lumMod val="25000"/>
                    <a:lumOff val="75000"/>
                  </a:schemeClr>
                </a:solidFill>
              </a:defRPr>
            </a:lvl1pPr>
          </a:lstStyle>
          <a:p>
            <a:r>
              <a:rPr lang="en-US" dirty="0"/>
              <a:t>Privileged and Confidential. Prepared at the Request of Counsel.</a:t>
            </a:r>
          </a:p>
        </p:txBody>
      </p:sp>
      <p:sp>
        <p:nvSpPr>
          <p:cNvPr id="4" name="Slide Number Placeholder 3"/>
          <p:cNvSpPr>
            <a:spLocks noGrp="1"/>
          </p:cNvSpPr>
          <p:nvPr>
            <p:ph type="sldNum" sz="quarter" idx="15"/>
          </p:nvPr>
        </p:nvSpPr>
        <p:spPr/>
        <p:txBody>
          <a:bodyPr/>
          <a:lstStyle>
            <a:lvl1pPr>
              <a:defRPr>
                <a:solidFill>
                  <a:schemeClr val="tx1">
                    <a:lumMod val="10000"/>
                    <a:lumOff val="90000"/>
                  </a:schemeClr>
                </a:solidFill>
              </a:defRPr>
            </a:lvl1pPr>
          </a:lstStyle>
          <a:p>
            <a:r>
              <a:rPr lang="en-US" b="0" dirty="0"/>
              <a:t>Brattle.com | </a:t>
            </a:r>
            <a:fld id="{590DAB12-68F0-43F3-9CAA-0DFBA7404834}" type="slidenum">
              <a:rPr lang="en-US" smtClean="0"/>
              <a:pPr/>
              <a:t>‹#›</a:t>
            </a:fld>
            <a:endParaRPr lang="en-US" dirty="0"/>
          </a:p>
        </p:txBody>
      </p:sp>
    </p:spTree>
    <p:extLst>
      <p:ext uri="{BB962C8B-B14F-4D97-AF65-F5344CB8AC3E}">
        <p14:creationId xmlns:p14="http://schemas.microsoft.com/office/powerpoint/2010/main" val="21248227"/>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ight Text Slide">
    <p:spTree>
      <p:nvGrpSpPr>
        <p:cNvPr id="1" name=""/>
        <p:cNvGrpSpPr/>
        <p:nvPr/>
      </p:nvGrpSpPr>
      <p:grpSpPr>
        <a:xfrm>
          <a:off x="0" y="0"/>
          <a:ext cx="0" cy="0"/>
          <a:chOff x="0" y="0"/>
          <a:chExt cx="0" cy="0"/>
        </a:xfrm>
      </p:grpSpPr>
      <p:cxnSp>
        <p:nvCxnSpPr>
          <p:cNvPr id="4" name="Straight Connector 3"/>
          <p:cNvCxnSpPr/>
          <p:nvPr userDrawn="1"/>
        </p:nvCxnSpPr>
        <p:spPr>
          <a:xfrm>
            <a:off x="601335" y="1600200"/>
            <a:ext cx="2286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 Placeholder 12"/>
          <p:cNvSpPr>
            <a:spLocks noGrp="1"/>
          </p:cNvSpPr>
          <p:nvPr>
            <p:ph type="body" sz="quarter" idx="13" hasCustomPrompt="1"/>
          </p:nvPr>
        </p:nvSpPr>
        <p:spPr>
          <a:xfrm>
            <a:off x="609600" y="287534"/>
            <a:ext cx="10972800" cy="569387"/>
          </a:xfrm>
        </p:spPr>
        <p:txBody>
          <a:bodyPr wrap="square" bIns="45720" anchor="b" anchorCtr="0">
            <a:spAutoFit/>
          </a:bodyPr>
          <a:lstStyle>
            <a:lvl1pPr>
              <a:defRPr sz="1600" b="1" i="0" cap="all" spc="100" baseline="0">
                <a:solidFill>
                  <a:schemeClr val="accent2"/>
                </a:solidFill>
                <a:latin typeface="Calibri" panose="020F0502020204030204" pitchFamily="34" charset="0"/>
              </a:defRPr>
            </a:lvl1pPr>
          </a:lstStyle>
          <a:p>
            <a:pPr lvl="0"/>
            <a:r>
              <a:rPr lang="en-US" dirty="0"/>
              <a:t>Section title</a:t>
            </a:r>
          </a:p>
        </p:txBody>
      </p:sp>
      <p:sp>
        <p:nvSpPr>
          <p:cNvPr id="8" name="Text Placeholder 10"/>
          <p:cNvSpPr>
            <a:spLocks noGrp="1"/>
          </p:cNvSpPr>
          <p:nvPr>
            <p:ph type="body" sz="quarter" idx="12"/>
          </p:nvPr>
        </p:nvSpPr>
        <p:spPr>
          <a:xfrm>
            <a:off x="609600" y="1600200"/>
            <a:ext cx="10972800" cy="4572000"/>
          </a:xfrm>
          <a:prstGeom prst="rect">
            <a:avLst/>
          </a:prstGeom>
        </p:spPr>
        <p:txBody>
          <a:bodyPr/>
          <a:lstStyle>
            <a:lvl5pPr>
              <a:defRPr/>
            </a:lvl5pPr>
            <a:lvl6pPr>
              <a:defRPr/>
            </a:lvl6pPr>
            <a:lvl7pPr>
              <a:defRPr baseline="0"/>
            </a:lvl7pPr>
            <a:lvl8pPr>
              <a:defRPr/>
            </a:lvl8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p:nvPr>
        </p:nvSpPr>
        <p:spPr>
          <a:xfrm>
            <a:off x="609600" y="856921"/>
            <a:ext cx="10972800" cy="743280"/>
          </a:xfrm>
        </p:spPr>
        <p:txBody>
          <a:bodyPr>
            <a:spAutoFit/>
          </a:bodyPr>
          <a:lstStyle>
            <a:lvl1pPr>
              <a:lnSpc>
                <a:spcPct val="90000"/>
              </a:lnSpc>
              <a:defRPr/>
            </a:lvl1pPr>
          </a:lstStyle>
          <a:p>
            <a:r>
              <a:rPr lang="en-US"/>
              <a:t>Click to edit Master title style</a:t>
            </a:r>
            <a:endParaRPr lang="en-US" dirty="0"/>
          </a:p>
        </p:txBody>
      </p:sp>
      <p:sp>
        <p:nvSpPr>
          <p:cNvPr id="3" name="Slide Number Placeholder 2"/>
          <p:cNvSpPr>
            <a:spLocks noGrp="1"/>
          </p:cNvSpPr>
          <p:nvPr>
            <p:ph type="sldNum" sz="quarter" idx="15"/>
          </p:nvPr>
        </p:nvSpPr>
        <p:spPr/>
        <p:txBody>
          <a:bodyPr/>
          <a:lstStyle/>
          <a:p>
            <a:r>
              <a:rPr lang="en-US" b="0"/>
              <a:t>Brattle.com | </a:t>
            </a:r>
            <a:fld id="{590DAB12-68F0-43F3-9CAA-0DFBA7404834}" type="slidenum">
              <a:rPr lang="en-US" smtClean="0"/>
              <a:pPr/>
              <a:t>‹#›</a:t>
            </a:fld>
            <a:endParaRPr lang="en-US" dirty="0"/>
          </a:p>
        </p:txBody>
      </p:sp>
    </p:spTree>
    <p:extLst>
      <p:ext uri="{BB962C8B-B14F-4D97-AF65-F5344CB8AC3E}">
        <p14:creationId xmlns:p14="http://schemas.microsoft.com/office/powerpoint/2010/main" val="188716767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ight Text Slide with Callout">
    <p:spTree>
      <p:nvGrpSpPr>
        <p:cNvPr id="1" name=""/>
        <p:cNvGrpSpPr/>
        <p:nvPr/>
      </p:nvGrpSpPr>
      <p:grpSpPr>
        <a:xfrm>
          <a:off x="0" y="0"/>
          <a:ext cx="0" cy="0"/>
          <a:chOff x="0" y="0"/>
          <a:chExt cx="0" cy="0"/>
        </a:xfrm>
      </p:grpSpPr>
      <p:cxnSp>
        <p:nvCxnSpPr>
          <p:cNvPr id="4" name="Straight Connector 3"/>
          <p:cNvCxnSpPr/>
          <p:nvPr userDrawn="1"/>
        </p:nvCxnSpPr>
        <p:spPr>
          <a:xfrm>
            <a:off x="601335" y="1600200"/>
            <a:ext cx="2286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 Placeholder 12"/>
          <p:cNvSpPr>
            <a:spLocks noGrp="1"/>
          </p:cNvSpPr>
          <p:nvPr>
            <p:ph type="body" sz="quarter" idx="13" hasCustomPrompt="1"/>
          </p:nvPr>
        </p:nvSpPr>
        <p:spPr>
          <a:xfrm>
            <a:off x="609600" y="287534"/>
            <a:ext cx="10972800" cy="569387"/>
          </a:xfrm>
        </p:spPr>
        <p:txBody>
          <a:bodyPr wrap="square" bIns="45720" anchor="b" anchorCtr="0">
            <a:spAutoFit/>
          </a:bodyPr>
          <a:lstStyle>
            <a:lvl1pPr>
              <a:defRPr sz="1600" b="1" i="0" cap="all" spc="100" baseline="0">
                <a:solidFill>
                  <a:schemeClr val="accent2"/>
                </a:solidFill>
                <a:latin typeface="Calibri" panose="020F0502020204030204" pitchFamily="34" charset="0"/>
              </a:defRPr>
            </a:lvl1pPr>
          </a:lstStyle>
          <a:p>
            <a:pPr lvl="0"/>
            <a:r>
              <a:rPr lang="en-US" dirty="0"/>
              <a:t>Section title</a:t>
            </a:r>
          </a:p>
        </p:txBody>
      </p:sp>
      <p:sp>
        <p:nvSpPr>
          <p:cNvPr id="8" name="Text Placeholder 10"/>
          <p:cNvSpPr>
            <a:spLocks noGrp="1"/>
          </p:cNvSpPr>
          <p:nvPr>
            <p:ph type="body" sz="quarter" idx="12"/>
          </p:nvPr>
        </p:nvSpPr>
        <p:spPr>
          <a:xfrm>
            <a:off x="609600" y="3202654"/>
            <a:ext cx="10972800" cy="2969545"/>
          </a:xfrm>
          <a:prstGeom prst="rect">
            <a:avLst/>
          </a:prstGeom>
        </p:spPr>
        <p:txBody>
          <a:bodyPr numCol="2" spcCol="457200"/>
          <a:lstStyle>
            <a:lvl1pPr>
              <a:defRPr/>
            </a:lvl1pPr>
            <a:lvl5pPr>
              <a:defRPr/>
            </a:lvl5pPr>
            <a:lvl6pPr>
              <a:defRPr/>
            </a:lvl6pPr>
            <a:lvl7pPr>
              <a:defRPr baseline="0"/>
            </a:lvl7pPr>
            <a:lvl8pPr>
              <a:defRPr/>
            </a:lvl8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12" name="Title 1"/>
          <p:cNvSpPr>
            <a:spLocks noGrp="1"/>
          </p:cNvSpPr>
          <p:nvPr>
            <p:ph type="title"/>
          </p:nvPr>
        </p:nvSpPr>
        <p:spPr>
          <a:xfrm>
            <a:off x="609600" y="856921"/>
            <a:ext cx="10972800" cy="743280"/>
          </a:xfrm>
        </p:spPr>
        <p:txBody>
          <a:bodyPr>
            <a:spAutoFit/>
          </a:bodyPr>
          <a:lstStyle>
            <a:lvl1pPr>
              <a:lnSpc>
                <a:spcPct val="90000"/>
              </a:lnSpc>
              <a:defRPr/>
            </a:lvl1pPr>
          </a:lstStyle>
          <a:p>
            <a:r>
              <a:rPr lang="en-US"/>
              <a:t>Click to edit Master title style</a:t>
            </a:r>
            <a:endParaRPr lang="en-US" dirty="0"/>
          </a:p>
        </p:txBody>
      </p:sp>
      <p:sp>
        <p:nvSpPr>
          <p:cNvPr id="2" name="Footer Placeholder 1"/>
          <p:cNvSpPr>
            <a:spLocks noGrp="1"/>
          </p:cNvSpPr>
          <p:nvPr>
            <p:ph type="ftr" sz="quarter" idx="14"/>
          </p:nvPr>
        </p:nvSpPr>
        <p:spPr>
          <a:xfrm>
            <a:off x="609600" y="6280229"/>
            <a:ext cx="9388510" cy="338554"/>
          </a:xfrm>
          <a:prstGeom prst="rect">
            <a:avLst/>
          </a:prstGeom>
        </p:spPr>
        <p:txBody>
          <a:bodyPr/>
          <a:lstStyle/>
          <a:p>
            <a:endParaRPr lang="en-US" dirty="0"/>
          </a:p>
        </p:txBody>
      </p:sp>
      <p:sp>
        <p:nvSpPr>
          <p:cNvPr id="3" name="Slide Number Placeholder 2"/>
          <p:cNvSpPr>
            <a:spLocks noGrp="1"/>
          </p:cNvSpPr>
          <p:nvPr>
            <p:ph type="sldNum" sz="quarter" idx="15"/>
          </p:nvPr>
        </p:nvSpPr>
        <p:spPr/>
        <p:txBody>
          <a:bodyPr/>
          <a:lstStyle/>
          <a:p>
            <a:r>
              <a:rPr lang="en-US" b="0"/>
              <a:t>Brattle.com | </a:t>
            </a:r>
            <a:fld id="{590DAB12-68F0-43F3-9CAA-0DFBA7404834}" type="slidenum">
              <a:rPr lang="en-US" smtClean="0"/>
              <a:pPr/>
              <a:t>‹#›</a:t>
            </a:fld>
            <a:endParaRPr lang="en-US" dirty="0"/>
          </a:p>
        </p:txBody>
      </p:sp>
      <p:sp>
        <p:nvSpPr>
          <p:cNvPr id="6" name="Text Placeholder 5"/>
          <p:cNvSpPr>
            <a:spLocks noGrp="1"/>
          </p:cNvSpPr>
          <p:nvPr>
            <p:ph type="body" sz="quarter" idx="16"/>
          </p:nvPr>
        </p:nvSpPr>
        <p:spPr>
          <a:xfrm>
            <a:off x="609599" y="1796846"/>
            <a:ext cx="10972801" cy="1405808"/>
          </a:xfrm>
          <a:solidFill>
            <a:schemeClr val="accent2">
              <a:alpha val="10000"/>
            </a:schemeClr>
          </a:solidFill>
        </p:spPr>
        <p:txBody>
          <a:bodyPr lIns="182880" tIns="182880" rIns="182880" bIns="182880" anchor="ctr">
            <a:normAutofit/>
          </a:bodyPr>
          <a:lstStyle>
            <a:lvl1pPr>
              <a:defRPr sz="2800" b="0">
                <a:solidFill>
                  <a:schemeClr val="tx1">
                    <a:lumMod val="90000"/>
                    <a:lumOff val="10000"/>
                  </a:schemeClr>
                </a:solidFill>
                <a:latin typeface="Calibri" panose="020F0502020204030204" pitchFamily="34" charset="0"/>
                <a:cs typeface="Calibri" panose="020F0502020204030204" pitchFamily="34" charset="0"/>
              </a:defRPr>
            </a:lvl1pPr>
          </a:lstStyle>
          <a:p>
            <a:pPr lvl="0"/>
            <a:r>
              <a:rPr lang="en-US" dirty="0"/>
              <a:t>Edit Master text styles</a:t>
            </a:r>
          </a:p>
        </p:txBody>
      </p:sp>
    </p:spTree>
    <p:extLst>
      <p:ext uri="{BB962C8B-B14F-4D97-AF65-F5344CB8AC3E}">
        <p14:creationId xmlns:p14="http://schemas.microsoft.com/office/powerpoint/2010/main" val="3224338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ight Three Columns">
    <p:spTree>
      <p:nvGrpSpPr>
        <p:cNvPr id="1" name=""/>
        <p:cNvGrpSpPr/>
        <p:nvPr/>
      </p:nvGrpSpPr>
      <p:grpSpPr>
        <a:xfrm>
          <a:off x="0" y="0"/>
          <a:ext cx="0" cy="0"/>
          <a:chOff x="0" y="0"/>
          <a:chExt cx="0" cy="0"/>
        </a:xfrm>
      </p:grpSpPr>
      <p:cxnSp>
        <p:nvCxnSpPr>
          <p:cNvPr id="5" name="Straight Connector 4"/>
          <p:cNvCxnSpPr/>
          <p:nvPr userDrawn="1"/>
        </p:nvCxnSpPr>
        <p:spPr>
          <a:xfrm>
            <a:off x="601335" y="1600200"/>
            <a:ext cx="2286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600" y="856921"/>
            <a:ext cx="10972800" cy="743280"/>
          </a:xfrm>
        </p:spPr>
        <p:txBody>
          <a:bodyPr>
            <a:spAutoFit/>
          </a:bodyPr>
          <a:lstStyle>
            <a:lvl1pPr>
              <a:lnSpc>
                <a:spcPct val="90000"/>
              </a:lnSpc>
              <a:defRPr/>
            </a:lvl1pPr>
          </a:lstStyle>
          <a:p>
            <a:r>
              <a:rPr lang="en-US" dirty="0"/>
              <a:t>Click to edit Master title style</a:t>
            </a:r>
          </a:p>
        </p:txBody>
      </p:sp>
      <p:sp>
        <p:nvSpPr>
          <p:cNvPr id="13" name="Text Placeholder 12"/>
          <p:cNvSpPr>
            <a:spLocks noGrp="1"/>
          </p:cNvSpPr>
          <p:nvPr>
            <p:ph type="body" sz="quarter" idx="13" hasCustomPrompt="1"/>
          </p:nvPr>
        </p:nvSpPr>
        <p:spPr>
          <a:xfrm>
            <a:off x="609600" y="287534"/>
            <a:ext cx="10972800" cy="569387"/>
          </a:xfrm>
        </p:spPr>
        <p:txBody>
          <a:bodyPr wrap="square" bIns="45720" anchor="b" anchorCtr="0">
            <a:spAutoFit/>
          </a:bodyPr>
          <a:lstStyle>
            <a:lvl1pPr>
              <a:defRPr sz="1600" b="1" i="0" cap="all" spc="100" baseline="0">
                <a:solidFill>
                  <a:schemeClr val="accent2"/>
                </a:solidFill>
                <a:latin typeface="Calibri" panose="020F0502020204030204" pitchFamily="34" charset="0"/>
              </a:defRPr>
            </a:lvl1pPr>
          </a:lstStyle>
          <a:p>
            <a:pPr lvl="0"/>
            <a:r>
              <a:rPr lang="en-US" dirty="0"/>
              <a:t>Section title</a:t>
            </a:r>
          </a:p>
        </p:txBody>
      </p:sp>
      <p:sp>
        <p:nvSpPr>
          <p:cNvPr id="10" name="Text Placeholder 5"/>
          <p:cNvSpPr>
            <a:spLocks noGrp="1"/>
          </p:cNvSpPr>
          <p:nvPr>
            <p:ph type="body" sz="quarter" idx="14"/>
          </p:nvPr>
        </p:nvSpPr>
        <p:spPr>
          <a:xfrm>
            <a:off x="609600" y="1946787"/>
            <a:ext cx="3383280" cy="4225413"/>
          </a:xfrm>
          <a:solidFill>
            <a:schemeClr val="bg2">
              <a:lumMod val="95000"/>
            </a:schemeClr>
          </a:solidFill>
        </p:spPr>
        <p:txBody>
          <a:bodyPr lIns="182880" tIns="731520" rIns="182880"/>
          <a:lstStyle>
            <a:lvl1pPr>
              <a:defRPr sz="2000"/>
            </a:lvl1pPr>
            <a:lvl2pPr>
              <a:defRPr sz="1800"/>
            </a:lvl2pPr>
            <a:lvl3pPr>
              <a:defRPr sz="18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6"/>
          <p:cNvSpPr>
            <a:spLocks noGrp="1"/>
          </p:cNvSpPr>
          <p:nvPr>
            <p:ph type="body" sz="quarter" idx="17"/>
          </p:nvPr>
        </p:nvSpPr>
        <p:spPr>
          <a:xfrm>
            <a:off x="412956" y="2072979"/>
            <a:ext cx="2703870" cy="492443"/>
          </a:xfrm>
          <a:solidFill>
            <a:schemeClr val="accent1"/>
          </a:solidFill>
        </p:spPr>
        <p:txBody>
          <a:bodyPr wrap="square" lIns="182880" tIns="91440" rIns="182880">
            <a:spAutoFit/>
          </a:bodyPr>
          <a:lstStyle>
            <a:lvl1pPr>
              <a:defRPr sz="2000" b="0">
                <a:solidFill>
                  <a:schemeClr val="bg1"/>
                </a:solidFill>
                <a:latin typeface="+mj-lt"/>
              </a:defRPr>
            </a:lvl1pPr>
          </a:lstStyle>
          <a:p>
            <a:pPr lvl="0"/>
            <a:r>
              <a:rPr lang="en-US" dirty="0"/>
              <a:t>Edit Master text styles</a:t>
            </a:r>
          </a:p>
        </p:txBody>
      </p:sp>
      <p:sp>
        <p:nvSpPr>
          <p:cNvPr id="23" name="Text Placeholder 5"/>
          <p:cNvSpPr>
            <a:spLocks noGrp="1"/>
          </p:cNvSpPr>
          <p:nvPr>
            <p:ph type="body" sz="quarter" idx="18"/>
          </p:nvPr>
        </p:nvSpPr>
        <p:spPr>
          <a:xfrm>
            <a:off x="4404360" y="1946787"/>
            <a:ext cx="3383280" cy="4225413"/>
          </a:xfrm>
          <a:solidFill>
            <a:schemeClr val="bg2">
              <a:lumMod val="95000"/>
            </a:schemeClr>
          </a:solidFill>
        </p:spPr>
        <p:txBody>
          <a:bodyPr lIns="182880" tIns="731520" rIns="182880"/>
          <a:lstStyle>
            <a:lvl1pPr>
              <a:defRPr sz="2000"/>
            </a:lvl1pPr>
            <a:lvl2pPr>
              <a:defRPr sz="1800"/>
            </a:lvl2pPr>
            <a:lvl3pPr>
              <a:defRPr sz="18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5"/>
          <p:cNvSpPr>
            <a:spLocks noGrp="1"/>
          </p:cNvSpPr>
          <p:nvPr>
            <p:ph type="body" sz="quarter" idx="19"/>
          </p:nvPr>
        </p:nvSpPr>
        <p:spPr>
          <a:xfrm>
            <a:off x="8199120" y="1946787"/>
            <a:ext cx="3383280" cy="4225413"/>
          </a:xfrm>
          <a:solidFill>
            <a:schemeClr val="bg2">
              <a:lumMod val="95000"/>
            </a:schemeClr>
          </a:solidFill>
        </p:spPr>
        <p:txBody>
          <a:bodyPr lIns="182880" tIns="731520" rIns="182880"/>
          <a:lstStyle>
            <a:lvl1pPr>
              <a:defRPr sz="2000"/>
            </a:lvl1pPr>
            <a:lvl2pPr>
              <a:defRPr sz="1800"/>
            </a:lvl2pPr>
            <a:lvl3pPr>
              <a:defRPr sz="18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16"/>
          <p:cNvSpPr>
            <a:spLocks noGrp="1"/>
          </p:cNvSpPr>
          <p:nvPr>
            <p:ph type="body" sz="quarter" idx="20"/>
          </p:nvPr>
        </p:nvSpPr>
        <p:spPr>
          <a:xfrm>
            <a:off x="4199356" y="2072979"/>
            <a:ext cx="2703870" cy="492443"/>
          </a:xfrm>
          <a:solidFill>
            <a:schemeClr val="accent1"/>
          </a:solidFill>
        </p:spPr>
        <p:txBody>
          <a:bodyPr wrap="square" lIns="182880" tIns="91440" rIns="182880">
            <a:spAutoFit/>
          </a:bodyPr>
          <a:lstStyle>
            <a:lvl1pPr>
              <a:defRPr sz="2000" b="0">
                <a:solidFill>
                  <a:schemeClr val="bg1"/>
                </a:solidFill>
                <a:latin typeface="+mj-lt"/>
              </a:defRPr>
            </a:lvl1pPr>
          </a:lstStyle>
          <a:p>
            <a:pPr lvl="0"/>
            <a:r>
              <a:rPr lang="en-US" dirty="0"/>
              <a:t>Edit Master text styles</a:t>
            </a:r>
          </a:p>
        </p:txBody>
      </p:sp>
      <p:sp>
        <p:nvSpPr>
          <p:cNvPr id="28" name="Text Placeholder 16"/>
          <p:cNvSpPr>
            <a:spLocks noGrp="1"/>
          </p:cNvSpPr>
          <p:nvPr>
            <p:ph type="body" sz="quarter" idx="21"/>
          </p:nvPr>
        </p:nvSpPr>
        <p:spPr>
          <a:xfrm>
            <a:off x="8002476" y="2072979"/>
            <a:ext cx="2703870" cy="492443"/>
          </a:xfrm>
          <a:solidFill>
            <a:schemeClr val="accent1"/>
          </a:solidFill>
        </p:spPr>
        <p:txBody>
          <a:bodyPr wrap="square" lIns="182880" tIns="91440" rIns="182880">
            <a:spAutoFit/>
          </a:bodyPr>
          <a:lstStyle>
            <a:lvl1pPr>
              <a:defRPr sz="2000" b="0">
                <a:solidFill>
                  <a:schemeClr val="bg1"/>
                </a:solidFill>
                <a:latin typeface="+mj-lt"/>
              </a:defRPr>
            </a:lvl1pPr>
          </a:lstStyle>
          <a:p>
            <a:pPr lvl="0"/>
            <a:r>
              <a:rPr lang="en-US" dirty="0"/>
              <a:t>Edit Master text styles</a:t>
            </a:r>
          </a:p>
        </p:txBody>
      </p:sp>
      <p:sp>
        <p:nvSpPr>
          <p:cNvPr id="29" name="Footer Placeholder 28"/>
          <p:cNvSpPr>
            <a:spLocks noGrp="1"/>
          </p:cNvSpPr>
          <p:nvPr>
            <p:ph type="ftr" sz="quarter" idx="22"/>
          </p:nvPr>
        </p:nvSpPr>
        <p:spPr>
          <a:xfrm>
            <a:off x="609600" y="6280229"/>
            <a:ext cx="9388510" cy="338554"/>
          </a:xfrm>
          <a:prstGeom prst="rect">
            <a:avLst/>
          </a:prstGeom>
        </p:spPr>
        <p:txBody>
          <a:bodyPr/>
          <a:lstStyle/>
          <a:p>
            <a:endParaRPr lang="en-US" dirty="0"/>
          </a:p>
        </p:txBody>
      </p:sp>
      <p:sp>
        <p:nvSpPr>
          <p:cNvPr id="30" name="Slide Number Placeholder 29"/>
          <p:cNvSpPr>
            <a:spLocks noGrp="1"/>
          </p:cNvSpPr>
          <p:nvPr>
            <p:ph type="sldNum" sz="quarter" idx="23"/>
          </p:nvPr>
        </p:nvSpPr>
        <p:spPr/>
        <p:txBody>
          <a:bodyPr/>
          <a:lstStyle/>
          <a:p>
            <a:r>
              <a:rPr lang="en-US" b="0"/>
              <a:t>Brattle.com | </a:t>
            </a:r>
            <a:fld id="{590DAB12-68F0-43F3-9CAA-0DFBA7404834}" type="slidenum">
              <a:rPr lang="en-US" smtClean="0"/>
              <a:pPr/>
              <a:t>‹#›</a:t>
            </a:fld>
            <a:endParaRPr lang="en-US" dirty="0"/>
          </a:p>
        </p:txBody>
      </p:sp>
    </p:spTree>
    <p:extLst>
      <p:ext uri="{BB962C8B-B14F-4D97-AF65-F5344CB8AC3E}">
        <p14:creationId xmlns:p14="http://schemas.microsoft.com/office/powerpoint/2010/main" val="1410704620"/>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extBox 1"/>
          <p:cNvSpPr txBox="1"/>
          <p:nvPr/>
        </p:nvSpPr>
        <p:spPr>
          <a:xfrm>
            <a:off x="7996039" y="1046484"/>
            <a:ext cx="184731" cy="369332"/>
          </a:xfrm>
          <a:prstGeom prst="rect">
            <a:avLst/>
          </a:prstGeom>
          <a:noFill/>
        </p:spPr>
        <p:txBody>
          <a:bodyPr wrap="none" rtlCol="0">
            <a:spAutoFit/>
          </a:bodyPr>
          <a:lstStyle/>
          <a:p>
            <a:endParaRPr lang="en-US" sz="1800" dirty="0"/>
          </a:p>
        </p:txBody>
      </p:sp>
      <p:sp>
        <p:nvSpPr>
          <p:cNvPr id="20" name="Title Placeholder 19"/>
          <p:cNvSpPr>
            <a:spLocks noGrp="1"/>
          </p:cNvSpPr>
          <p:nvPr>
            <p:ph type="title"/>
          </p:nvPr>
        </p:nvSpPr>
        <p:spPr>
          <a:xfrm>
            <a:off x="609600" y="1"/>
            <a:ext cx="10972800" cy="1600200"/>
          </a:xfrm>
          <a:prstGeom prst="rect">
            <a:avLst/>
          </a:prstGeom>
        </p:spPr>
        <p:txBody>
          <a:bodyPr vert="horz" lIns="0" tIns="45720" rIns="0" bIns="182880" rtlCol="0" anchor="b" anchorCtr="0">
            <a:normAutofit/>
          </a:bodyPr>
          <a:lstStyle/>
          <a:p>
            <a:r>
              <a:rPr lang="en-US"/>
              <a:t>Click to edit Master title style</a:t>
            </a:r>
            <a:endParaRPr lang="en-US" dirty="0"/>
          </a:p>
        </p:txBody>
      </p:sp>
      <p:sp>
        <p:nvSpPr>
          <p:cNvPr id="23" name="Slide Number Placeholder 22"/>
          <p:cNvSpPr>
            <a:spLocks noGrp="1"/>
          </p:cNvSpPr>
          <p:nvPr>
            <p:ph type="sldNum" sz="quarter" idx="4"/>
          </p:nvPr>
        </p:nvSpPr>
        <p:spPr>
          <a:xfrm>
            <a:off x="9998110" y="6280229"/>
            <a:ext cx="1584290" cy="338554"/>
          </a:xfrm>
          <a:prstGeom prst="rect">
            <a:avLst/>
          </a:prstGeom>
        </p:spPr>
        <p:txBody>
          <a:bodyPr vert="horz" lIns="0" tIns="91440" rIns="0" bIns="91440" rtlCol="0" anchor="t" anchorCtr="0">
            <a:noAutofit/>
          </a:bodyPr>
          <a:lstStyle>
            <a:lvl1pPr algn="r">
              <a:defRPr sz="1200" b="1">
                <a:solidFill>
                  <a:schemeClr val="tx1">
                    <a:lumMod val="75000"/>
                    <a:lumOff val="25000"/>
                  </a:schemeClr>
                </a:solidFill>
              </a:defRPr>
            </a:lvl1pPr>
          </a:lstStyle>
          <a:p>
            <a:r>
              <a:rPr lang="en-US" b="0" dirty="0"/>
              <a:t>Brattle.com | </a:t>
            </a:r>
            <a:fld id="{590DAB12-68F0-43F3-9CAA-0DFBA7404834}" type="slidenum">
              <a:rPr lang="en-US" smtClean="0"/>
              <a:pPr/>
              <a:t>‹#›</a:t>
            </a:fld>
            <a:endParaRPr lang="en-US" dirty="0"/>
          </a:p>
        </p:txBody>
      </p:sp>
      <p:sp>
        <p:nvSpPr>
          <p:cNvPr id="24" name="Text Placeholder 23"/>
          <p:cNvSpPr>
            <a:spLocks noGrp="1"/>
          </p:cNvSpPr>
          <p:nvPr>
            <p:ph type="body" idx="1"/>
          </p:nvPr>
        </p:nvSpPr>
        <p:spPr>
          <a:xfrm>
            <a:off x="609600" y="1600201"/>
            <a:ext cx="10972800" cy="4576762"/>
          </a:xfrm>
          <a:prstGeom prst="rect">
            <a:avLst/>
          </a:prstGeom>
        </p:spPr>
        <p:txBody>
          <a:bodyPr vert="horz" lIns="0" tIns="274320" rIns="0" bIns="9144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Tree>
    <p:extLst>
      <p:ext uri="{BB962C8B-B14F-4D97-AF65-F5344CB8AC3E}">
        <p14:creationId xmlns:p14="http://schemas.microsoft.com/office/powerpoint/2010/main" val="318218064"/>
      </p:ext>
    </p:extLst>
  </p:cSld>
  <p:clrMap bg1="lt1" tx1="dk1" bg2="lt2" tx2="dk2" accent1="accent1" accent2="accent2" accent3="accent3" accent4="accent4" accent5="accent5" accent6="accent6" hlink="hlink" folHlink="folHlink"/>
  <p:sldLayoutIdLst>
    <p:sldLayoutId id="2147483688" r:id="rId1"/>
    <p:sldLayoutId id="2147483683" r:id="rId2"/>
    <p:sldLayoutId id="2147483705" r:id="rId3"/>
    <p:sldLayoutId id="2147483681" r:id="rId4"/>
    <p:sldLayoutId id="2147483672" r:id="rId5"/>
    <p:sldLayoutId id="2147483689" r:id="rId6"/>
    <p:sldLayoutId id="2147483659" r:id="rId7"/>
    <p:sldLayoutId id="2147483724" r:id="rId8"/>
    <p:sldLayoutId id="2147483723" r:id="rId9"/>
    <p:sldLayoutId id="2147483690" r:id="rId10"/>
    <p:sldLayoutId id="2147483710" r:id="rId11"/>
    <p:sldLayoutId id="2147483687" r:id="rId12"/>
    <p:sldLayoutId id="2147483725" r:id="rId13"/>
    <p:sldLayoutId id="2147483685" r:id="rId14"/>
    <p:sldLayoutId id="2147483684" r:id="rId15"/>
    <p:sldLayoutId id="2147483686" r:id="rId16"/>
    <p:sldLayoutId id="2147483733" r:id="rId17"/>
    <p:sldLayoutId id="2147483734" r:id="rId18"/>
    <p:sldLayoutId id="2147483735" r:id="rId19"/>
    <p:sldLayoutId id="2147483730" r:id="rId20"/>
    <p:sldLayoutId id="2147483731" r:id="rId21"/>
    <p:sldLayoutId id="2147483727" r:id="rId22"/>
    <p:sldLayoutId id="2147483732" r:id="rId23"/>
  </p:sldLayoutIdLst>
  <p:timing>
    <p:tnLst>
      <p:par>
        <p:cTn id="1" dur="indefinite" restart="never" nodeType="tmRoot"/>
      </p:par>
    </p:tnLst>
  </p:timing>
  <p:hf hdr="0" dt="0"/>
  <p:txStyles>
    <p:titleStyle>
      <a:lvl1pPr algn="l" defTabSz="457200" rtl="0" eaLnBrk="1" latinLnBrk="0" hangingPunct="1">
        <a:spcBef>
          <a:spcPct val="0"/>
        </a:spcBef>
        <a:buNone/>
        <a:defRPr sz="3700" b="1" kern="1200">
          <a:solidFill>
            <a:schemeClr val="tx1"/>
          </a:solidFill>
          <a:latin typeface="+mj-lt"/>
          <a:ea typeface="+mj-ea"/>
          <a:cs typeface="Calibri Light" panose="020F0302020204030204" pitchFamily="34" charset="0"/>
        </a:defRPr>
      </a:lvl1pPr>
    </p:titleStyle>
    <p:bodyStyle>
      <a:lvl1pPr marL="0" indent="0" algn="l" defTabSz="457200" rtl="0" eaLnBrk="1" latinLnBrk="0" hangingPunct="1">
        <a:spcBef>
          <a:spcPts val="900"/>
        </a:spcBef>
        <a:buClr>
          <a:schemeClr val="accent2"/>
        </a:buClr>
        <a:buSzPct val="90000"/>
        <a:buFont typeface="Wingdings 2" panose="05020102010507070707" pitchFamily="18" charset="2"/>
        <a:buNone/>
        <a:defRPr sz="2400" kern="1200">
          <a:solidFill>
            <a:schemeClr val="tx1"/>
          </a:solidFill>
          <a:latin typeface="Calibri Light" panose="020F0302020204030204" pitchFamily="34" charset="0"/>
          <a:ea typeface="+mn-ea"/>
          <a:cs typeface="Calibri Light" panose="020F0302020204030204" pitchFamily="34" charset="0"/>
        </a:defRPr>
      </a:lvl1pPr>
      <a:lvl2pPr marL="280988" indent="-280988" algn="l" defTabSz="457200" rtl="0" eaLnBrk="1" latinLnBrk="0" hangingPunct="1">
        <a:spcBef>
          <a:spcPts val="900"/>
        </a:spcBef>
        <a:buClr>
          <a:schemeClr val="accent2"/>
        </a:buClr>
        <a:buSzPct val="90000"/>
        <a:buFont typeface="Wingdings 2" panose="05020102010507070707" pitchFamily="18" charset="2"/>
        <a:buChar char=""/>
        <a:tabLst/>
        <a:defRPr sz="2000" kern="1200">
          <a:solidFill>
            <a:schemeClr val="tx1"/>
          </a:solidFill>
          <a:latin typeface="Calibri Light" panose="020F0302020204030204" pitchFamily="34" charset="0"/>
          <a:ea typeface="+mn-ea"/>
          <a:cs typeface="Calibri Light" panose="020F0302020204030204" pitchFamily="34" charset="0"/>
        </a:defRPr>
      </a:lvl2pPr>
      <a:lvl3pPr marL="573088" indent="-292100" algn="l" defTabSz="457200" rtl="0" eaLnBrk="1" latinLnBrk="0" hangingPunct="1">
        <a:lnSpc>
          <a:spcPct val="100000"/>
        </a:lnSpc>
        <a:spcBef>
          <a:spcPts val="600"/>
        </a:spcBef>
        <a:buClr>
          <a:schemeClr val="tx1">
            <a:lumMod val="50000"/>
            <a:lumOff val="50000"/>
          </a:schemeClr>
        </a:buClr>
        <a:buSzPct val="70000"/>
        <a:buFont typeface="Wingdings 3" panose="05040102010807070707" pitchFamily="18" charset="2"/>
        <a:buChar char=""/>
        <a:defRPr sz="2000" kern="1200" baseline="0">
          <a:solidFill>
            <a:schemeClr val="tx1"/>
          </a:solidFill>
          <a:latin typeface="Calibri Light" panose="020F0302020204030204" pitchFamily="34" charset="0"/>
          <a:ea typeface="+mn-ea"/>
          <a:cs typeface="Calibri Light" panose="020F0302020204030204" pitchFamily="34" charset="0"/>
        </a:defRPr>
      </a:lvl3pPr>
      <a:lvl4pPr marL="854075" indent="-280988" algn="l" defTabSz="457200" rtl="0" eaLnBrk="1" latinLnBrk="0" hangingPunct="1">
        <a:lnSpc>
          <a:spcPct val="100000"/>
        </a:lnSpc>
        <a:spcBef>
          <a:spcPts val="600"/>
        </a:spcBef>
        <a:buClr>
          <a:schemeClr val="accent2"/>
        </a:buClr>
        <a:buSzPct val="100000"/>
        <a:buFont typeface="Calibri" panose="020F0502020204030204" pitchFamily="34" charset="0"/>
        <a:buChar char="―"/>
        <a:defRPr sz="1600" b="0" i="0" kern="1200" cap="none" spc="0" baseline="0">
          <a:solidFill>
            <a:schemeClr val="tx1"/>
          </a:solidFill>
          <a:latin typeface="+mn-lt"/>
          <a:ea typeface="+mn-ea"/>
          <a:cs typeface="+mn-cs"/>
        </a:defRPr>
      </a:lvl4pPr>
      <a:lvl5pPr marL="0" indent="0" algn="l" defTabSz="457200" rtl="0" eaLnBrk="1" latinLnBrk="0" hangingPunct="1">
        <a:spcBef>
          <a:spcPts val="1700"/>
        </a:spcBef>
        <a:buClr>
          <a:schemeClr val="tx1">
            <a:lumMod val="50000"/>
            <a:lumOff val="50000"/>
          </a:schemeClr>
        </a:buClr>
        <a:buFont typeface="+mj-lt"/>
        <a:buNone/>
        <a:defRPr sz="1600" b="1" i="0" kern="1200" cap="all" spc="100" baseline="0">
          <a:solidFill>
            <a:schemeClr val="accent2"/>
          </a:solidFill>
          <a:latin typeface="+mn-lt"/>
          <a:ea typeface="+mn-ea"/>
          <a:cs typeface="+mn-cs"/>
        </a:defRPr>
      </a:lvl5pPr>
      <a:lvl6pPr marL="573088" indent="-292100" algn="l" defTabSz="457200" rtl="0" eaLnBrk="1" latinLnBrk="0" hangingPunct="1">
        <a:spcBef>
          <a:spcPts val="600"/>
        </a:spcBef>
        <a:buClr>
          <a:schemeClr val="tx1">
            <a:lumMod val="50000"/>
            <a:lumOff val="50000"/>
          </a:schemeClr>
        </a:buClr>
        <a:buFont typeface="+mj-lt"/>
        <a:buAutoNum type="arabicPeriod"/>
        <a:defRPr sz="1600" kern="1200" baseline="0">
          <a:solidFill>
            <a:schemeClr val="tx1"/>
          </a:solidFill>
          <a:latin typeface="+mn-lt"/>
          <a:ea typeface="+mn-ea"/>
          <a:cs typeface="+mn-cs"/>
        </a:defRPr>
      </a:lvl6pPr>
      <a:lvl7pPr marL="803275" indent="-230188" algn="l" defTabSz="457200" rtl="0" eaLnBrk="1" latinLnBrk="0" hangingPunct="1">
        <a:spcBef>
          <a:spcPts val="400"/>
        </a:spcBef>
        <a:buClr>
          <a:schemeClr val="accent2"/>
        </a:buClr>
        <a:buFont typeface="+mj-lt"/>
        <a:buAutoNum type="alphaLcPeriod"/>
        <a:defRPr sz="1300" kern="1200" baseline="0">
          <a:solidFill>
            <a:schemeClr val="tx1"/>
          </a:solidFill>
          <a:latin typeface="+mn-lt"/>
          <a:ea typeface="+mn-ea"/>
          <a:cs typeface="+mn-cs"/>
        </a:defRPr>
      </a:lvl7pPr>
      <a:lvl8pPr marL="280988" indent="-280988" algn="l" defTabSz="457200" rtl="0" eaLnBrk="1" latinLnBrk="0" hangingPunct="1">
        <a:spcBef>
          <a:spcPts val="1700"/>
        </a:spcBef>
        <a:buClr>
          <a:schemeClr val="accent2"/>
        </a:buClr>
        <a:buSzPct val="150000"/>
        <a:buFont typeface="Calibri" panose="020F0502020204030204" pitchFamily="34" charset="0"/>
        <a:buChar char="‟"/>
        <a:defRPr sz="2000" i="1" kern="1200" baseline="0">
          <a:solidFill>
            <a:schemeClr val="tx1"/>
          </a:solidFill>
          <a:latin typeface="Calibri Light" panose="020F0302020204030204" pitchFamily="34" charset="0"/>
          <a:ea typeface="+mn-ea"/>
          <a:cs typeface="Calibri Light" panose="020F0302020204030204" pitchFamily="34" charset="0"/>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296" userDrawn="1">
          <p15:clr>
            <a:srgbClr val="F26B43"/>
          </p15:clr>
        </p15:guide>
        <p15:guide id="2" pos="3840" userDrawn="1">
          <p15:clr>
            <a:srgbClr val="F26B43"/>
          </p15:clr>
        </p15:guide>
        <p15:guide id="3" pos="384" userDrawn="1">
          <p15:clr>
            <a:srgbClr val="F26B43"/>
          </p15:clr>
        </p15:guide>
        <p15:guide id="4" orient="horz" pos="4032" userDrawn="1">
          <p15:clr>
            <a:srgbClr val="F26B43"/>
          </p15:clr>
        </p15:guide>
        <p15:guide id="5" orient="horz" pos="3888" userDrawn="1">
          <p15:clr>
            <a:srgbClr val="F26B43"/>
          </p15:clr>
        </p15:guide>
        <p15:guide id="6" orient="horz" pos="100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brattle.com/news-and-knowledge/publications/how-states-cities-and-customers-can-harness-competitive-markets-to-meet-ambitious-carbon-goals-through-a-forward-market-for-clean-energy-attributes-expanded-report" TargetMode="External"/><Relationship Id="rId1" Type="http://schemas.openxmlformats.org/officeDocument/2006/relationships/slideLayout" Target="../slideLayouts/slideLayout8.xml"/><Relationship Id="rId4" Type="http://schemas.openxmlformats.org/officeDocument/2006/relationships/hyperlink" Target="http://www.ieso.ca/-/media/Files/IESO/Document-Library/working-group/market-renewal/nersc/NERSC-20190228-Preliminary-Modelling-Results-Update_Revised.pdf?la=en"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nyiso.com/documents/20142/12610513/Brattle%20New%20York%20Electric%20Grid%20Evolution%20Study.pdf/6a93a215-9db3-d5a0-6543-27b664229d3e" TargetMode="External"/><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9.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hyperlink" Target="mailto:Kathleen.Spees@brattle.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hyperlink" Target="https://www.nyiso.com/documents/20142/12610513/Brattle%20New%20York%20Electric%20Grid%20Evolution%20Study.pdf/6a93a215-9db3-d5a0-6543-27b664229d3e" TargetMode="External"/><Relationship Id="rId5" Type="http://schemas.openxmlformats.org/officeDocument/2006/relationships/hyperlink" Target="https://www.brattle.com/news-and-knowledge/news/brattle-study-achieving-new-englands-ambitious-2050-greenhouse-gas-reduction-goals-will-require-keeping-the-foot-on-the-clean-energy-deployment-accelerator" TargetMode="Externa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609600" y="511278"/>
            <a:ext cx="11287432" cy="3347222"/>
          </a:xfrm>
        </p:spPr>
        <p:txBody>
          <a:bodyPr>
            <a:normAutofit/>
          </a:bodyPr>
          <a:lstStyle/>
          <a:p>
            <a:pPr>
              <a:lnSpc>
                <a:spcPct val="100000"/>
              </a:lnSpc>
            </a:pPr>
            <a:r>
              <a:rPr lang="en-US" sz="5400" dirty="0" smtClean="0"/>
              <a:t>The Future of Electricity Markets</a:t>
            </a:r>
            <a:endParaRPr lang="en-US" sz="4400" dirty="0"/>
          </a:p>
        </p:txBody>
      </p:sp>
      <p:sp>
        <p:nvSpPr>
          <p:cNvPr id="8" name="Text Placeholder 7"/>
          <p:cNvSpPr>
            <a:spLocks noGrp="1"/>
          </p:cNvSpPr>
          <p:nvPr>
            <p:ph type="body" sz="quarter" idx="20"/>
          </p:nvPr>
        </p:nvSpPr>
        <p:spPr/>
        <p:txBody>
          <a:bodyPr/>
          <a:lstStyle/>
          <a:p>
            <a:r>
              <a:rPr lang="en-US" sz="2000" dirty="0" smtClean="0"/>
              <a:t>October 28, </a:t>
            </a:r>
            <a:r>
              <a:rPr lang="en-US" sz="2000" dirty="0"/>
              <a:t>2020</a:t>
            </a:r>
          </a:p>
        </p:txBody>
      </p:sp>
      <p:sp>
        <p:nvSpPr>
          <p:cNvPr id="24" name="Text Placeholder 23"/>
          <p:cNvSpPr>
            <a:spLocks noGrp="1"/>
          </p:cNvSpPr>
          <p:nvPr>
            <p:ph type="body" sz="quarter" idx="23"/>
          </p:nvPr>
        </p:nvSpPr>
        <p:spPr/>
        <p:txBody>
          <a:bodyPr/>
          <a:lstStyle/>
          <a:p>
            <a:r>
              <a:rPr lang="en-US" dirty="0" smtClean="0"/>
              <a:t>Presented to</a:t>
            </a:r>
            <a:endParaRPr lang="en-US" dirty="0"/>
          </a:p>
        </p:txBody>
      </p:sp>
      <p:sp>
        <p:nvSpPr>
          <p:cNvPr id="25" name="Text Placeholder 24"/>
          <p:cNvSpPr>
            <a:spLocks noGrp="1"/>
          </p:cNvSpPr>
          <p:nvPr>
            <p:ph type="body" sz="quarter" idx="24"/>
          </p:nvPr>
        </p:nvSpPr>
        <p:spPr>
          <a:xfrm>
            <a:off x="5701707" y="4736420"/>
            <a:ext cx="3657600" cy="422275"/>
          </a:xfrm>
        </p:spPr>
        <p:txBody>
          <a:bodyPr/>
          <a:lstStyle/>
          <a:p>
            <a:r>
              <a:rPr lang="en-US" dirty="0" smtClean="0"/>
              <a:t>Presented </a:t>
            </a:r>
            <a:r>
              <a:rPr lang="en-US" dirty="0"/>
              <a:t>by</a:t>
            </a:r>
          </a:p>
        </p:txBody>
      </p:sp>
      <p:sp>
        <p:nvSpPr>
          <p:cNvPr id="27" name="Text Placeholder 26"/>
          <p:cNvSpPr>
            <a:spLocks noGrp="1"/>
          </p:cNvSpPr>
          <p:nvPr>
            <p:ph type="body" sz="quarter" idx="26"/>
          </p:nvPr>
        </p:nvSpPr>
        <p:spPr>
          <a:xfrm>
            <a:off x="5701706" y="5228545"/>
            <a:ext cx="5225291" cy="982662"/>
          </a:xfrm>
        </p:spPr>
        <p:txBody>
          <a:bodyPr>
            <a:noAutofit/>
          </a:bodyPr>
          <a:lstStyle/>
          <a:p>
            <a:r>
              <a:rPr lang="de-DE" dirty="0" smtClean="0"/>
              <a:t>Kathleen Spees</a:t>
            </a:r>
            <a:endParaRPr lang="de-DE" dirty="0"/>
          </a:p>
          <a:p>
            <a:endParaRPr lang="en-US" dirty="0"/>
          </a:p>
        </p:txBody>
      </p:sp>
      <p:sp>
        <p:nvSpPr>
          <p:cNvPr id="9" name="Text Placeholder 26"/>
          <p:cNvSpPr>
            <a:spLocks noGrp="1"/>
          </p:cNvSpPr>
          <p:nvPr>
            <p:ph type="body" sz="quarter" idx="26"/>
          </p:nvPr>
        </p:nvSpPr>
        <p:spPr>
          <a:xfrm>
            <a:off x="608921" y="5194901"/>
            <a:ext cx="4652111" cy="982662"/>
          </a:xfrm>
        </p:spPr>
        <p:txBody>
          <a:bodyPr>
            <a:noAutofit/>
          </a:bodyPr>
          <a:lstStyle/>
          <a:p>
            <a:r>
              <a:rPr lang="de-DE" dirty="0" smtClean="0"/>
              <a:t> </a:t>
            </a:r>
          </a:p>
          <a:p>
            <a:r>
              <a:rPr lang="de-DE" dirty="0" smtClean="0"/>
              <a:t>4th Annual Workshop on the Economics of Electricity Policy and Markets</a:t>
            </a:r>
          </a:p>
          <a:p>
            <a:endParaRPr lang="de-DE" dirty="0"/>
          </a:p>
          <a:p>
            <a:endParaRPr lang="en-US" dirty="0"/>
          </a:p>
        </p:txBody>
      </p:sp>
      <p:pic>
        <p:nvPicPr>
          <p:cNvPr id="3" name="Picture 2"/>
          <p:cNvPicPr>
            <a:picLocks noChangeAspect="1"/>
          </p:cNvPicPr>
          <p:nvPr/>
        </p:nvPicPr>
        <p:blipFill>
          <a:blip r:embed="rId2"/>
          <a:stretch>
            <a:fillRect/>
          </a:stretch>
        </p:blipFill>
        <p:spPr>
          <a:xfrm>
            <a:off x="608921" y="5119688"/>
            <a:ext cx="1428750" cy="485775"/>
          </a:xfrm>
          <a:prstGeom prst="rect">
            <a:avLst/>
          </a:prstGeom>
        </p:spPr>
      </p:pic>
    </p:spTree>
    <p:extLst>
      <p:ext uri="{BB962C8B-B14F-4D97-AF65-F5344CB8AC3E}">
        <p14:creationId xmlns:p14="http://schemas.microsoft.com/office/powerpoint/2010/main" val="15372410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2748" y="303189"/>
            <a:ext cx="11779252" cy="1255728"/>
          </a:xfrm>
        </p:spPr>
        <p:txBody>
          <a:bodyPr/>
          <a:lstStyle/>
          <a:p>
            <a:r>
              <a:rPr lang="en-US" dirty="0">
                <a:solidFill>
                  <a:schemeClr val="accent5"/>
                </a:solidFill>
              </a:rPr>
              <a:t>Ontario: </a:t>
            </a:r>
            <a:r>
              <a:rPr lang="en-US" dirty="0"/>
              <a:t>Assessing Customer Costs Across Market, Clean Energy, and Economic Scenarios in 90% Clean Energy Market</a:t>
            </a:r>
          </a:p>
        </p:txBody>
      </p:sp>
      <p:sp>
        <p:nvSpPr>
          <p:cNvPr id="7" name="Text Placeholder 6"/>
          <p:cNvSpPr>
            <a:spLocks noGrp="1"/>
          </p:cNvSpPr>
          <p:nvPr>
            <p:ph type="body" sz="quarter" idx="16"/>
          </p:nvPr>
        </p:nvSpPr>
        <p:spPr>
          <a:xfrm>
            <a:off x="609598" y="1690408"/>
            <a:ext cx="10972801" cy="702904"/>
          </a:xfrm>
        </p:spPr>
        <p:txBody>
          <a:bodyPr>
            <a:noAutofit/>
          </a:bodyPr>
          <a:lstStyle/>
          <a:p>
            <a:r>
              <a:rPr lang="en-US" sz="2400" dirty="0" smtClean="0"/>
              <a:t>Future markets may need to evolve significantly to meet policy needs.  Particularly to develop robust </a:t>
            </a:r>
            <a:r>
              <a:rPr lang="en-US" sz="2400" dirty="0" smtClean="0">
                <a:hlinkClick r:id="rId2"/>
              </a:rPr>
              <a:t>clean energy markets</a:t>
            </a:r>
            <a:r>
              <a:rPr lang="en-US" sz="2400" dirty="0" smtClean="0"/>
              <a:t> &amp; distribution resource markets</a:t>
            </a:r>
            <a:endParaRPr lang="en-US" sz="2400" dirty="0"/>
          </a:p>
        </p:txBody>
      </p:sp>
      <p:pic>
        <p:nvPicPr>
          <p:cNvPr id="8" name="Picture 7"/>
          <p:cNvPicPr>
            <a:picLocks noChangeAspect="1"/>
          </p:cNvPicPr>
          <p:nvPr/>
        </p:nvPicPr>
        <p:blipFill>
          <a:blip r:embed="rId3"/>
          <a:stretch>
            <a:fillRect/>
          </a:stretch>
        </p:blipFill>
        <p:spPr>
          <a:xfrm>
            <a:off x="609601" y="2564730"/>
            <a:ext cx="10541649" cy="3715499"/>
          </a:xfrm>
          <a:prstGeom prst="rect">
            <a:avLst/>
          </a:prstGeom>
        </p:spPr>
      </p:pic>
      <p:sp>
        <p:nvSpPr>
          <p:cNvPr id="2" name="Rectangle 1"/>
          <p:cNvSpPr/>
          <p:nvPr/>
        </p:nvSpPr>
        <p:spPr>
          <a:xfrm>
            <a:off x="9283700" y="5016500"/>
            <a:ext cx="1981200" cy="584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b="1" dirty="0" smtClean="0">
                <a:solidFill>
                  <a:schemeClr val="bg1">
                    <a:lumMod val="50000"/>
                  </a:schemeClr>
                </a:solidFill>
              </a:rPr>
              <a:t>Long-Term Contract Payments</a:t>
            </a:r>
            <a:endParaRPr lang="en-US" b="1" dirty="0">
              <a:solidFill>
                <a:schemeClr val="bg1">
                  <a:lumMod val="50000"/>
                </a:schemeClr>
              </a:solidFill>
            </a:endParaRPr>
          </a:p>
        </p:txBody>
      </p:sp>
      <p:sp>
        <p:nvSpPr>
          <p:cNvPr id="9" name="Rectangle 8"/>
          <p:cNvSpPr/>
          <p:nvPr/>
        </p:nvSpPr>
        <p:spPr>
          <a:xfrm>
            <a:off x="110497" y="6465127"/>
            <a:ext cx="10386718" cy="310862"/>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r>
              <a:rPr lang="en-US" sz="1600" dirty="0" smtClean="0">
                <a:solidFill>
                  <a:schemeClr val="tx1"/>
                </a:solidFill>
              </a:rPr>
              <a:t>See Brattle’s </a:t>
            </a:r>
            <a:r>
              <a:rPr lang="en-US" sz="1600" dirty="0" smtClean="0">
                <a:solidFill>
                  <a:schemeClr val="tx1"/>
                </a:solidFill>
                <a:hlinkClick r:id="rId4"/>
              </a:rPr>
              <a:t>Study of Ontario’s Future Market Evolution</a:t>
            </a:r>
            <a:r>
              <a:rPr lang="en-US" sz="1600" dirty="0" smtClean="0">
                <a:solidFill>
                  <a:schemeClr val="tx1"/>
                </a:solidFill>
              </a:rPr>
              <a:t>.</a:t>
            </a:r>
            <a:endParaRPr lang="en-US" sz="1600" dirty="0">
              <a:solidFill>
                <a:schemeClr val="tx1"/>
              </a:solidFill>
            </a:endParaRPr>
          </a:p>
        </p:txBody>
      </p:sp>
      <p:sp>
        <p:nvSpPr>
          <p:cNvPr id="10" name="Rectangle 9"/>
          <p:cNvSpPr/>
          <p:nvPr/>
        </p:nvSpPr>
        <p:spPr>
          <a:xfrm>
            <a:off x="9226875" y="3210275"/>
            <a:ext cx="1981200" cy="584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b="1" dirty="0" smtClean="0">
                <a:solidFill>
                  <a:schemeClr val="accent5"/>
                </a:solidFill>
              </a:rPr>
              <a:t>Distributed Resource Markets</a:t>
            </a:r>
            <a:endParaRPr lang="en-US" b="1" dirty="0">
              <a:solidFill>
                <a:schemeClr val="accent5"/>
              </a:solidFill>
            </a:endParaRPr>
          </a:p>
        </p:txBody>
      </p:sp>
      <p:sp>
        <p:nvSpPr>
          <p:cNvPr id="11" name="Slide Number Placeholder 4"/>
          <p:cNvSpPr>
            <a:spLocks noGrp="1"/>
          </p:cNvSpPr>
          <p:nvPr>
            <p:ph type="sldNum" sz="quarter" idx="15"/>
          </p:nvPr>
        </p:nvSpPr>
        <p:spPr>
          <a:xfrm>
            <a:off x="9998110" y="6280229"/>
            <a:ext cx="1584290" cy="338554"/>
          </a:xfrm>
        </p:spPr>
        <p:txBody>
          <a:bodyPr/>
          <a:lstStyle/>
          <a:p>
            <a:r>
              <a:rPr lang="en-US" b="0" dirty="0" smtClean="0"/>
              <a:t>Brattle.com | </a:t>
            </a:r>
            <a:fld id="{590DAB12-68F0-43F3-9CAA-0DFBA7404834}" type="slidenum">
              <a:rPr lang="en-US" smtClean="0"/>
              <a:pPr/>
              <a:t>10</a:t>
            </a:fld>
            <a:endParaRPr lang="en-US" dirty="0"/>
          </a:p>
        </p:txBody>
      </p:sp>
    </p:spTree>
    <p:extLst>
      <p:ext uri="{BB962C8B-B14F-4D97-AF65-F5344CB8AC3E}">
        <p14:creationId xmlns:p14="http://schemas.microsoft.com/office/powerpoint/2010/main" val="1933086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856921"/>
            <a:ext cx="10972800" cy="743280"/>
          </a:xfrm>
        </p:spPr>
        <p:txBody>
          <a:bodyPr/>
          <a:lstStyle/>
          <a:p>
            <a:r>
              <a:rPr lang="en-US" dirty="0" smtClean="0">
                <a:solidFill>
                  <a:schemeClr val="accent5"/>
                </a:solidFill>
              </a:rPr>
              <a:t>New York</a:t>
            </a:r>
            <a:r>
              <a:rPr lang="en-US" dirty="0">
                <a:solidFill>
                  <a:schemeClr val="accent5"/>
                </a:solidFill>
              </a:rPr>
              <a:t>:</a:t>
            </a:r>
            <a:r>
              <a:rPr lang="en-US" dirty="0" smtClean="0">
                <a:solidFill>
                  <a:schemeClr val="accent5"/>
                </a:solidFill>
              </a:rPr>
              <a:t> </a:t>
            </a:r>
            <a:r>
              <a:rPr lang="en-US" dirty="0" smtClean="0"/>
              <a:t>Transition </a:t>
            </a:r>
            <a:r>
              <a:rPr lang="en-US" dirty="0"/>
              <a:t>to </a:t>
            </a:r>
            <a:r>
              <a:rPr lang="en-US" dirty="0" smtClean="0"/>
              <a:t>Zero </a:t>
            </a:r>
            <a:r>
              <a:rPr lang="en-US" dirty="0"/>
              <a:t>E</a:t>
            </a:r>
            <a:r>
              <a:rPr lang="en-US" dirty="0" smtClean="0"/>
              <a:t>missions </a:t>
            </a:r>
            <a:r>
              <a:rPr lang="en-US" dirty="0"/>
              <a:t>G</a:t>
            </a:r>
            <a:r>
              <a:rPr lang="en-US" dirty="0" smtClean="0"/>
              <a:t>eneration</a:t>
            </a:r>
            <a:endParaRPr lang="en-US" dirty="0"/>
          </a:p>
        </p:txBody>
      </p:sp>
      <p:sp>
        <p:nvSpPr>
          <p:cNvPr id="6" name="Slide Number Placeholder 5"/>
          <p:cNvSpPr>
            <a:spLocks noGrp="1"/>
          </p:cNvSpPr>
          <p:nvPr>
            <p:ph type="sldNum" sz="quarter" idx="15"/>
          </p:nvPr>
        </p:nvSpPr>
        <p:spPr>
          <a:xfrm>
            <a:off x="9978090" y="6233758"/>
            <a:ext cx="1584290" cy="338554"/>
          </a:xfrm>
        </p:spPr>
        <p:txBody>
          <a:bodyPr/>
          <a:lstStyle/>
          <a:p>
            <a:r>
              <a:rPr lang="en-US" b="0" smtClean="0">
                <a:solidFill>
                  <a:schemeClr val="tx2"/>
                </a:solidFill>
              </a:rPr>
              <a:t>Brattle.com | </a:t>
            </a:r>
            <a:fld id="{590DAB12-68F0-43F3-9CAA-0DFBA7404834}" type="slidenum">
              <a:rPr lang="en-US" smtClean="0">
                <a:solidFill>
                  <a:schemeClr val="tx2"/>
                </a:solidFill>
              </a:rPr>
              <a:pPr/>
              <a:t>11</a:t>
            </a:fld>
            <a:endParaRPr lang="en-US" dirty="0">
              <a:solidFill>
                <a:schemeClr val="tx2"/>
              </a:solidFill>
            </a:endParaRPr>
          </a:p>
        </p:txBody>
      </p:sp>
      <p:sp>
        <p:nvSpPr>
          <p:cNvPr id="30" name="TextBox 29"/>
          <p:cNvSpPr txBox="1"/>
          <p:nvPr/>
        </p:nvSpPr>
        <p:spPr>
          <a:xfrm>
            <a:off x="6025269" y="3428387"/>
            <a:ext cx="1580083"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00A18E"/>
                </a:solidFill>
                <a:effectLst/>
                <a:uLnTx/>
                <a:uFillTx/>
              </a:rPr>
              <a:t>Onshore Wind</a:t>
            </a:r>
          </a:p>
        </p:txBody>
      </p:sp>
      <p:sp>
        <p:nvSpPr>
          <p:cNvPr id="31" name="TextBox 30"/>
          <p:cNvSpPr txBox="1"/>
          <p:nvPr/>
        </p:nvSpPr>
        <p:spPr>
          <a:xfrm>
            <a:off x="6025269" y="4339542"/>
            <a:ext cx="1580083"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0C7368"/>
                </a:solidFill>
                <a:effectLst/>
                <a:uLnTx/>
                <a:uFillTx/>
              </a:rPr>
              <a:t>Offshore Wind</a:t>
            </a:r>
          </a:p>
        </p:txBody>
      </p:sp>
      <p:sp>
        <p:nvSpPr>
          <p:cNvPr id="32" name="TextBox 31"/>
          <p:cNvSpPr txBox="1"/>
          <p:nvPr/>
        </p:nvSpPr>
        <p:spPr>
          <a:xfrm>
            <a:off x="6025269" y="2946459"/>
            <a:ext cx="1580083"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FFC000"/>
                </a:solidFill>
                <a:effectLst/>
                <a:uLnTx/>
                <a:uFillTx/>
              </a:rPr>
              <a:t>Solar</a:t>
            </a:r>
          </a:p>
        </p:txBody>
      </p:sp>
      <p:sp>
        <p:nvSpPr>
          <p:cNvPr id="33" name="TextBox 32"/>
          <p:cNvSpPr txBox="1"/>
          <p:nvPr/>
        </p:nvSpPr>
        <p:spPr>
          <a:xfrm>
            <a:off x="6025269" y="5622477"/>
            <a:ext cx="1580083"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F47735"/>
                </a:solidFill>
                <a:effectLst/>
                <a:uLnTx/>
                <a:uFillTx/>
              </a:rPr>
              <a:t>Natural Gas</a:t>
            </a:r>
          </a:p>
        </p:txBody>
      </p:sp>
      <p:sp>
        <p:nvSpPr>
          <p:cNvPr id="34" name="TextBox 33"/>
          <p:cNvSpPr txBox="1"/>
          <p:nvPr/>
        </p:nvSpPr>
        <p:spPr>
          <a:xfrm>
            <a:off x="6025269" y="5378177"/>
            <a:ext cx="1580083"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9B5BA5"/>
                </a:solidFill>
                <a:effectLst/>
                <a:uLnTx/>
                <a:uFillTx/>
              </a:rPr>
              <a:t>Nuclear</a:t>
            </a:r>
          </a:p>
        </p:txBody>
      </p:sp>
      <p:sp>
        <p:nvSpPr>
          <p:cNvPr id="35" name="TextBox 34"/>
          <p:cNvSpPr txBox="1"/>
          <p:nvPr/>
        </p:nvSpPr>
        <p:spPr>
          <a:xfrm>
            <a:off x="6025269" y="5133877"/>
            <a:ext cx="1580083"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00467F"/>
                </a:solidFill>
                <a:effectLst/>
                <a:uLnTx/>
                <a:uFillTx/>
              </a:rPr>
              <a:t>Hydro</a:t>
            </a:r>
          </a:p>
        </p:txBody>
      </p:sp>
      <p:sp>
        <p:nvSpPr>
          <p:cNvPr id="36" name="TextBox 35"/>
          <p:cNvSpPr txBox="1"/>
          <p:nvPr/>
        </p:nvSpPr>
        <p:spPr>
          <a:xfrm>
            <a:off x="6024436" y="2424014"/>
            <a:ext cx="1580083"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CCCDC3"/>
                </a:solidFill>
                <a:effectLst/>
                <a:uLnTx/>
                <a:uFillTx/>
              </a:rPr>
              <a:t>Net Imports</a:t>
            </a:r>
          </a:p>
        </p:txBody>
      </p:sp>
      <p:sp>
        <p:nvSpPr>
          <p:cNvPr id="37" name="TextBox 36"/>
          <p:cNvSpPr txBox="1"/>
          <p:nvPr/>
        </p:nvSpPr>
        <p:spPr>
          <a:xfrm>
            <a:off x="6011924" y="2077681"/>
            <a:ext cx="1810595"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BFE7E3"/>
                </a:solidFill>
                <a:effectLst/>
                <a:uLnTx/>
                <a:uFillTx/>
              </a:rPr>
              <a:t>Wind Curtailment</a:t>
            </a:r>
          </a:p>
        </p:txBody>
      </p:sp>
      <p:sp>
        <p:nvSpPr>
          <p:cNvPr id="38" name="TextBox 37"/>
          <p:cNvSpPr txBox="1"/>
          <p:nvPr/>
        </p:nvSpPr>
        <p:spPr>
          <a:xfrm>
            <a:off x="6018180" y="2263431"/>
            <a:ext cx="1817684"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FFE183"/>
                </a:solidFill>
                <a:effectLst/>
                <a:uLnTx/>
                <a:uFillTx/>
              </a:rPr>
              <a:t>Solar Curtailment</a:t>
            </a:r>
          </a:p>
        </p:txBody>
      </p:sp>
      <p:sp>
        <p:nvSpPr>
          <p:cNvPr id="39" name="TextBox 38"/>
          <p:cNvSpPr txBox="1"/>
          <p:nvPr/>
        </p:nvSpPr>
        <p:spPr>
          <a:xfrm>
            <a:off x="6025269" y="5866776"/>
            <a:ext cx="1797250" cy="584775"/>
          </a:xfrm>
          <a:prstGeom prst="rect">
            <a:avLst/>
          </a:prstGeom>
          <a:noFill/>
        </p:spPr>
        <p:txBody>
          <a:bodyPr wrap="square" rtlCol="0">
            <a:spAutoFit/>
          </a:bodyPr>
          <a:lstStyle/>
          <a:p>
            <a:pPr defTabSz="914400">
              <a:defRPr/>
            </a:pPr>
            <a:r>
              <a:rPr lang="en-US" sz="1600" b="1" kern="0" dirty="0" smtClean="0">
                <a:solidFill>
                  <a:srgbClr val="F8A374"/>
                </a:solidFill>
              </a:rPr>
              <a:t>Zero-Emission Fuel (RNG) </a:t>
            </a:r>
            <a:r>
              <a:rPr lang="en-US" sz="1600" b="1" kern="0" dirty="0">
                <a:solidFill>
                  <a:srgbClr val="F8A374"/>
                </a:solidFill>
              </a:rPr>
              <a:t>(Striped)</a:t>
            </a:r>
          </a:p>
        </p:txBody>
      </p:sp>
      <p:sp>
        <p:nvSpPr>
          <p:cNvPr id="40" name="TextBox 39"/>
          <p:cNvSpPr txBox="1"/>
          <p:nvPr/>
        </p:nvSpPr>
        <p:spPr>
          <a:xfrm>
            <a:off x="8072367" y="1877213"/>
            <a:ext cx="3223941" cy="923330"/>
          </a:xfrm>
          <a:prstGeom prst="rect">
            <a:avLst/>
          </a:prstGeom>
          <a:noFill/>
        </p:spPr>
        <p:txBody>
          <a:bodyPr wrap="square" rtlCol="0">
            <a:spAutoFit/>
          </a:bodyPr>
          <a:lstStyle/>
          <a:p>
            <a:pPr defTabSz="914400">
              <a:defRPr/>
            </a:pPr>
            <a:r>
              <a:rPr kumimoji="0" lang="en-US" sz="1800" b="1" i="0" u="none" strike="noStrike" kern="0" cap="none" spc="0" normalizeH="0" baseline="0" noProof="0" dirty="0" smtClean="0">
                <a:ln>
                  <a:noFill/>
                </a:ln>
                <a:solidFill>
                  <a:srgbClr val="00467F"/>
                </a:solidFill>
                <a:effectLst/>
                <a:uLnTx/>
                <a:uFillTx/>
                <a:latin typeface="+mj-lt"/>
              </a:rPr>
              <a:t>Minimal curtailments</a:t>
            </a:r>
            <a:r>
              <a:rPr kumimoji="0" lang="en-US" sz="1800" b="0" i="0" u="none" strike="noStrike" kern="0" cap="none" spc="0" normalizeH="0" baseline="0" noProof="0" dirty="0" smtClean="0">
                <a:ln>
                  <a:noFill/>
                </a:ln>
                <a:solidFill>
                  <a:srgbClr val="000000"/>
                </a:solidFill>
                <a:effectLst/>
                <a:uLnTx/>
                <a:uFillTx/>
                <a:latin typeface="+mj-lt"/>
              </a:rPr>
              <a:t> </a:t>
            </a:r>
            <a:r>
              <a:rPr lang="en-US" kern="0" dirty="0">
                <a:solidFill>
                  <a:schemeClr val="tx2">
                    <a:lumMod val="75000"/>
                  </a:schemeClr>
                </a:solidFill>
                <a:latin typeface="+mj-lt"/>
              </a:rPr>
              <a:t>due to short- and long-term balancing (including RNG production)</a:t>
            </a:r>
          </a:p>
        </p:txBody>
      </p:sp>
      <p:sp>
        <p:nvSpPr>
          <p:cNvPr id="41" name="TextBox 40"/>
          <p:cNvSpPr txBox="1"/>
          <p:nvPr/>
        </p:nvSpPr>
        <p:spPr>
          <a:xfrm>
            <a:off x="8072367" y="3607569"/>
            <a:ext cx="2627107" cy="646331"/>
          </a:xfrm>
          <a:prstGeom prst="rect">
            <a:avLst/>
          </a:prstGeom>
          <a:noFill/>
        </p:spPr>
        <p:txBody>
          <a:bodyPr wrap="square" rtlCol="0">
            <a:spAutoFit/>
          </a:bodyPr>
          <a:lstStyle/>
          <a:p>
            <a:pPr defTabSz="914400">
              <a:defRPr/>
            </a:pPr>
            <a:r>
              <a:rPr kumimoji="0" lang="en-US" sz="1800" b="1" i="0" u="none" strike="noStrike" kern="0" cap="none" spc="0" normalizeH="0" baseline="0" noProof="0" dirty="0" smtClean="0">
                <a:ln>
                  <a:noFill/>
                </a:ln>
                <a:solidFill>
                  <a:srgbClr val="00467F"/>
                </a:solidFill>
                <a:effectLst/>
                <a:uLnTx/>
                <a:uFillTx/>
                <a:latin typeface="+mj-lt"/>
              </a:rPr>
              <a:t>Wind and solar</a:t>
            </a:r>
            <a:r>
              <a:rPr kumimoji="0" lang="en-US" sz="1800" b="0" i="0" u="none" strike="noStrike" kern="0" cap="none" spc="0" normalizeH="0" baseline="0" noProof="0" dirty="0" smtClean="0">
                <a:ln>
                  <a:noFill/>
                </a:ln>
                <a:solidFill>
                  <a:srgbClr val="000000"/>
                </a:solidFill>
                <a:effectLst/>
                <a:uLnTx/>
                <a:uFillTx/>
                <a:latin typeface="+mj-lt"/>
              </a:rPr>
              <a:t> </a:t>
            </a:r>
            <a:r>
              <a:rPr lang="en-US" kern="0" dirty="0">
                <a:solidFill>
                  <a:schemeClr val="tx2">
                    <a:lumMod val="75000"/>
                  </a:schemeClr>
                </a:solidFill>
                <a:latin typeface="+mj-lt"/>
              </a:rPr>
              <a:t>become primary source of energy</a:t>
            </a:r>
          </a:p>
        </p:txBody>
      </p:sp>
      <p:sp>
        <p:nvSpPr>
          <p:cNvPr id="42" name="TextBox 41"/>
          <p:cNvSpPr txBox="1"/>
          <p:nvPr/>
        </p:nvSpPr>
        <p:spPr>
          <a:xfrm>
            <a:off x="8072367" y="5529286"/>
            <a:ext cx="2972270" cy="923330"/>
          </a:xfrm>
          <a:prstGeom prst="rect">
            <a:avLst/>
          </a:prstGeom>
          <a:noFill/>
        </p:spPr>
        <p:txBody>
          <a:bodyPr wrap="square" rtlCol="0">
            <a:spAutoFit/>
          </a:bodyPr>
          <a:lstStyle/>
          <a:p>
            <a:pPr defTabSz="914400">
              <a:defRPr/>
            </a:pPr>
            <a:r>
              <a:rPr kumimoji="0" lang="en-US" sz="1800" b="1" i="0" u="none" strike="noStrike" kern="0" cap="none" spc="0" normalizeH="0" baseline="0" noProof="0" dirty="0" smtClean="0">
                <a:ln>
                  <a:noFill/>
                </a:ln>
                <a:solidFill>
                  <a:srgbClr val="00467F"/>
                </a:solidFill>
                <a:effectLst/>
                <a:uLnTx/>
                <a:uFillTx/>
                <a:latin typeface="+mj-lt"/>
              </a:rPr>
              <a:t>Gas-fired generation</a:t>
            </a:r>
            <a:r>
              <a:rPr kumimoji="0" lang="en-US" sz="1800" b="0" i="0" u="none" strike="noStrike" kern="0" cap="none" spc="0" normalizeH="0" baseline="0" noProof="0" dirty="0" smtClean="0">
                <a:ln>
                  <a:noFill/>
                </a:ln>
                <a:solidFill>
                  <a:srgbClr val="000000"/>
                </a:solidFill>
                <a:effectLst/>
                <a:uLnTx/>
                <a:uFillTx/>
                <a:latin typeface="+mj-lt"/>
              </a:rPr>
              <a:t> </a:t>
            </a:r>
            <a:r>
              <a:rPr lang="en-US" kern="0" dirty="0">
                <a:solidFill>
                  <a:schemeClr val="tx2">
                    <a:lumMod val="75000"/>
                  </a:schemeClr>
                </a:solidFill>
                <a:latin typeface="+mj-lt"/>
              </a:rPr>
              <a:t>falls, eventually switches to </a:t>
            </a:r>
            <a:r>
              <a:rPr lang="en-US" kern="0" dirty="0" smtClean="0">
                <a:solidFill>
                  <a:schemeClr val="tx2">
                    <a:lumMod val="75000"/>
                  </a:schemeClr>
                </a:solidFill>
                <a:latin typeface="+mj-lt"/>
              </a:rPr>
              <a:t>zero-emission fuel sources (RNG)</a:t>
            </a:r>
            <a:endParaRPr lang="en-US" kern="0" dirty="0">
              <a:solidFill>
                <a:schemeClr val="tx2">
                  <a:lumMod val="75000"/>
                </a:schemeClr>
              </a:solidFill>
              <a:latin typeface="+mj-lt"/>
            </a:endParaRPr>
          </a:p>
        </p:txBody>
      </p:sp>
      <p:sp>
        <p:nvSpPr>
          <p:cNvPr id="43" name="Right Brace 42"/>
          <p:cNvSpPr/>
          <p:nvPr/>
        </p:nvSpPr>
        <p:spPr>
          <a:xfrm>
            <a:off x="7685359" y="5680685"/>
            <a:ext cx="274320" cy="665261"/>
          </a:xfrm>
          <a:prstGeom prst="rightBrace">
            <a:avLst>
              <a:gd name="adj1" fmla="val 29166"/>
              <a:gd name="adj2" fmla="val 45177"/>
            </a:avLst>
          </a:prstGeom>
          <a:noFill/>
          <a:ln w="25400" cap="flat" cmpd="sng" algn="ctr">
            <a:solidFill>
              <a:srgbClr val="CCCDC3">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Calibri"/>
              <a:ea typeface="+mn-ea"/>
              <a:cs typeface="+mn-cs"/>
            </a:endParaRPr>
          </a:p>
        </p:txBody>
      </p:sp>
      <p:sp>
        <p:nvSpPr>
          <p:cNvPr id="44" name="Right Brace 43"/>
          <p:cNvSpPr/>
          <p:nvPr/>
        </p:nvSpPr>
        <p:spPr>
          <a:xfrm>
            <a:off x="7685359" y="2601985"/>
            <a:ext cx="274320" cy="2663700"/>
          </a:xfrm>
          <a:prstGeom prst="rightBrace">
            <a:avLst>
              <a:gd name="adj1" fmla="val 55952"/>
              <a:gd name="adj2" fmla="val 50000"/>
            </a:avLst>
          </a:prstGeom>
          <a:noFill/>
          <a:ln w="25400" cap="flat" cmpd="sng" algn="ctr">
            <a:solidFill>
              <a:srgbClr val="CCCDC3">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Calibri"/>
              <a:ea typeface="+mn-ea"/>
              <a:cs typeface="+mn-cs"/>
            </a:endParaRPr>
          </a:p>
        </p:txBody>
      </p:sp>
      <p:sp>
        <p:nvSpPr>
          <p:cNvPr id="45" name="Right Brace 44"/>
          <p:cNvSpPr/>
          <p:nvPr/>
        </p:nvSpPr>
        <p:spPr>
          <a:xfrm>
            <a:off x="7703184" y="2191024"/>
            <a:ext cx="154074" cy="295709"/>
          </a:xfrm>
          <a:prstGeom prst="rightBrace">
            <a:avLst>
              <a:gd name="adj1" fmla="val 29166"/>
              <a:gd name="adj2" fmla="val 48436"/>
            </a:avLst>
          </a:prstGeom>
          <a:noFill/>
          <a:ln w="25400" cap="flat" cmpd="sng" algn="ctr">
            <a:solidFill>
              <a:srgbClr val="CCCDC3">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Calibri"/>
              <a:ea typeface="+mn-ea"/>
              <a:cs typeface="+mn-cs"/>
            </a:endParaRPr>
          </a:p>
        </p:txBody>
      </p:sp>
      <p:sp>
        <p:nvSpPr>
          <p:cNvPr id="46" name="TextBox 45"/>
          <p:cNvSpPr txBox="1"/>
          <p:nvPr/>
        </p:nvSpPr>
        <p:spPr>
          <a:xfrm>
            <a:off x="1157277" y="1656248"/>
            <a:ext cx="1399742" cy="292388"/>
          </a:xfrm>
          <a:prstGeom prst="rect">
            <a:avLst/>
          </a:prstGeom>
          <a:noFill/>
        </p:spPr>
        <p:txBody>
          <a:bodyPr wrap="none" rtlCol="0">
            <a:spAutoFit/>
          </a:bodyPr>
          <a:lstStyle/>
          <a:p>
            <a:pPr defTabSz="914400">
              <a:defRPr/>
            </a:pPr>
            <a:r>
              <a:rPr lang="en-US" sz="1300" i="1" kern="0" dirty="0">
                <a:solidFill>
                  <a:schemeClr val="tx2">
                    <a:lumMod val="75000"/>
                  </a:schemeClr>
                </a:solidFill>
              </a:rPr>
              <a:t>Generation (</a:t>
            </a:r>
            <a:r>
              <a:rPr lang="en-US" sz="1300" i="1" kern="0" dirty="0" err="1">
                <a:solidFill>
                  <a:schemeClr val="tx2">
                    <a:lumMod val="75000"/>
                  </a:schemeClr>
                </a:solidFill>
              </a:rPr>
              <a:t>TWh</a:t>
            </a:r>
            <a:r>
              <a:rPr lang="en-US" sz="1300" i="1" kern="0" dirty="0">
                <a:solidFill>
                  <a:schemeClr val="tx2">
                    <a:lumMod val="75000"/>
                  </a:schemeClr>
                </a:solidFill>
              </a:rPr>
              <a:t>)</a:t>
            </a:r>
          </a:p>
        </p:txBody>
      </p:sp>
      <p:pic>
        <p:nvPicPr>
          <p:cNvPr id="47" name="Picture 46"/>
          <p:cNvPicPr>
            <a:picLocks noChangeAspect="1"/>
          </p:cNvPicPr>
          <p:nvPr/>
        </p:nvPicPr>
        <p:blipFill rotWithShape="1">
          <a:blip r:embed="rId2"/>
          <a:srcRect l="5323"/>
          <a:stretch/>
        </p:blipFill>
        <p:spPr>
          <a:xfrm>
            <a:off x="1177297" y="1860916"/>
            <a:ext cx="4756124" cy="4743099"/>
          </a:xfrm>
          <a:prstGeom prst="rect">
            <a:avLst/>
          </a:prstGeom>
        </p:spPr>
      </p:pic>
      <p:sp>
        <p:nvSpPr>
          <p:cNvPr id="48" name="TextBox 47"/>
          <p:cNvSpPr txBox="1"/>
          <p:nvPr/>
        </p:nvSpPr>
        <p:spPr>
          <a:xfrm>
            <a:off x="6018180" y="2721911"/>
            <a:ext cx="1922247"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b="1" kern="0" dirty="0">
                <a:solidFill>
                  <a:srgbClr val="FFE183"/>
                </a:solidFill>
              </a:rPr>
              <a:t>Distributed</a:t>
            </a:r>
            <a:r>
              <a:rPr kumimoji="0" lang="en-US" sz="1600" b="1" i="0" u="none" strike="noStrike" kern="0" cap="none" spc="0" normalizeH="0" baseline="0" noProof="0" dirty="0">
                <a:ln>
                  <a:noFill/>
                </a:ln>
                <a:solidFill>
                  <a:srgbClr val="FFE183"/>
                </a:solidFill>
                <a:effectLst/>
                <a:uLnTx/>
                <a:uFillTx/>
              </a:rPr>
              <a:t> Solar</a:t>
            </a:r>
          </a:p>
        </p:txBody>
      </p:sp>
      <p:sp>
        <p:nvSpPr>
          <p:cNvPr id="49" name="TextBox 48"/>
          <p:cNvSpPr txBox="1"/>
          <p:nvPr/>
        </p:nvSpPr>
        <p:spPr>
          <a:xfrm>
            <a:off x="6025269" y="6370236"/>
            <a:ext cx="1580083" cy="307777"/>
          </a:xfrm>
          <a:prstGeom prst="rect">
            <a:avLst/>
          </a:prstGeom>
          <a:noFill/>
        </p:spPr>
        <p:txBody>
          <a:bodyPr wrap="square" rtlCol="0">
            <a:spAutoFit/>
          </a:bodyPr>
          <a:lstStyle/>
          <a:p>
            <a:r>
              <a:rPr lang="en-US" sz="1400" b="1" dirty="0">
                <a:solidFill>
                  <a:srgbClr val="BF2D11"/>
                </a:solidFill>
              </a:rPr>
              <a:t>Biogen</a:t>
            </a:r>
          </a:p>
        </p:txBody>
      </p:sp>
      <p:sp>
        <p:nvSpPr>
          <p:cNvPr id="28" name="Rectangle 27"/>
          <p:cNvSpPr/>
          <p:nvPr/>
        </p:nvSpPr>
        <p:spPr>
          <a:xfrm>
            <a:off x="110497" y="6540530"/>
            <a:ext cx="10386718" cy="310862"/>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r>
              <a:rPr lang="en-US" sz="1600" dirty="0" smtClean="0">
                <a:solidFill>
                  <a:schemeClr val="tx1"/>
                </a:solidFill>
              </a:rPr>
              <a:t>See Brattle’s Study of </a:t>
            </a:r>
            <a:r>
              <a:rPr lang="en-US" sz="1600" dirty="0" smtClean="0">
                <a:solidFill>
                  <a:schemeClr val="tx1"/>
                </a:solidFill>
                <a:hlinkClick r:id="rId3"/>
              </a:rPr>
              <a:t>New York ISO’s Grid in Transition</a:t>
            </a:r>
            <a:r>
              <a:rPr lang="en-US" sz="1600" dirty="0" smtClean="0">
                <a:solidFill>
                  <a:schemeClr val="tx1"/>
                </a:solidFill>
              </a:rPr>
              <a:t>.</a:t>
            </a:r>
            <a:endParaRPr lang="en-US" sz="1600" dirty="0">
              <a:solidFill>
                <a:schemeClr val="tx1"/>
              </a:solidFill>
            </a:endParaRPr>
          </a:p>
        </p:txBody>
      </p:sp>
    </p:spTree>
    <p:extLst>
      <p:ext uri="{BB962C8B-B14F-4D97-AF65-F5344CB8AC3E}">
        <p14:creationId xmlns:p14="http://schemas.microsoft.com/office/powerpoint/2010/main" val="3200715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225631" y="1423906"/>
            <a:ext cx="9292389" cy="1834079"/>
          </a:xfrm>
          <a:prstGeom prst="rect">
            <a:avLst/>
          </a:prstGeom>
        </p:spPr>
      </p:pic>
      <p:sp>
        <p:nvSpPr>
          <p:cNvPr id="2" name="Title 1"/>
          <p:cNvSpPr>
            <a:spLocks noGrp="1"/>
          </p:cNvSpPr>
          <p:nvPr>
            <p:ph type="title"/>
          </p:nvPr>
        </p:nvSpPr>
        <p:spPr>
          <a:xfrm>
            <a:off x="508000" y="82544"/>
            <a:ext cx="10845800" cy="856594"/>
          </a:xfrm>
        </p:spPr>
        <p:txBody>
          <a:bodyPr>
            <a:normAutofit fontScale="90000"/>
          </a:bodyPr>
          <a:lstStyle/>
          <a:p>
            <a:r>
              <a:rPr lang="en-US" dirty="0" smtClean="0">
                <a:solidFill>
                  <a:schemeClr val="accent5"/>
                </a:solidFill>
              </a:rPr>
              <a:t>New York: </a:t>
            </a:r>
            <a:r>
              <a:rPr lang="en-US" dirty="0" smtClean="0"/>
              <a:t>Future 100% Carbon-Free Grid Will Badly Need Flexible Supply and Flexible Customers</a:t>
            </a:r>
            <a:endParaRPr lang="en-US" dirty="0"/>
          </a:p>
        </p:txBody>
      </p:sp>
      <p:sp>
        <p:nvSpPr>
          <p:cNvPr id="63" name="TextBox 62"/>
          <p:cNvSpPr txBox="1"/>
          <p:nvPr/>
        </p:nvSpPr>
        <p:spPr>
          <a:xfrm>
            <a:off x="10516971" y="3457229"/>
            <a:ext cx="1958994" cy="316016"/>
          </a:xfrm>
          <a:prstGeom prst="rect">
            <a:avLst/>
          </a:prstGeom>
          <a:noFill/>
        </p:spPr>
        <p:txBody>
          <a:bodyPr wrap="square" rtlCol="0">
            <a:spAutoFit/>
          </a:bodyPr>
          <a:lstStyle/>
          <a:p>
            <a:pPr defTabSz="914400">
              <a:defRPr/>
            </a:pPr>
            <a:r>
              <a:rPr lang="en-US" sz="1400" b="1" kern="0" dirty="0">
                <a:solidFill>
                  <a:srgbClr val="F47330"/>
                </a:solidFill>
              </a:rPr>
              <a:t>Gas</a:t>
            </a:r>
          </a:p>
        </p:txBody>
      </p:sp>
      <p:pic>
        <p:nvPicPr>
          <p:cNvPr id="74" name="Picture 73"/>
          <p:cNvPicPr>
            <a:picLocks noChangeAspect="1"/>
          </p:cNvPicPr>
          <p:nvPr/>
        </p:nvPicPr>
        <p:blipFill>
          <a:blip r:embed="rId3"/>
          <a:stretch>
            <a:fillRect/>
          </a:stretch>
        </p:blipFill>
        <p:spPr>
          <a:xfrm>
            <a:off x="1239004" y="5014951"/>
            <a:ext cx="9265643" cy="1828800"/>
          </a:xfrm>
          <a:prstGeom prst="rect">
            <a:avLst/>
          </a:prstGeom>
        </p:spPr>
      </p:pic>
      <p:sp>
        <p:nvSpPr>
          <p:cNvPr id="75" name="TextBox 74"/>
          <p:cNvSpPr txBox="1"/>
          <p:nvPr/>
        </p:nvSpPr>
        <p:spPr>
          <a:xfrm>
            <a:off x="10516971" y="2257977"/>
            <a:ext cx="1484365" cy="307777"/>
          </a:xfrm>
          <a:prstGeom prst="rect">
            <a:avLst/>
          </a:prstGeom>
          <a:noFill/>
        </p:spPr>
        <p:txBody>
          <a:bodyPr wrap="square" rtlCol="0">
            <a:spAutoFit/>
          </a:bodyPr>
          <a:lstStyle/>
          <a:p>
            <a:pPr defTabSz="914400">
              <a:defRPr/>
            </a:pPr>
            <a:r>
              <a:rPr lang="en-US" sz="1400" b="1" kern="0" dirty="0">
                <a:solidFill>
                  <a:srgbClr val="BFE7E3"/>
                </a:solidFill>
              </a:rPr>
              <a:t>Wind Curtailed</a:t>
            </a:r>
          </a:p>
        </p:txBody>
      </p:sp>
      <p:sp>
        <p:nvSpPr>
          <p:cNvPr id="76" name="TextBox 75"/>
          <p:cNvSpPr txBox="1"/>
          <p:nvPr/>
        </p:nvSpPr>
        <p:spPr>
          <a:xfrm>
            <a:off x="10516971" y="2500504"/>
            <a:ext cx="1484365" cy="307777"/>
          </a:xfrm>
          <a:prstGeom prst="rect">
            <a:avLst/>
          </a:prstGeom>
          <a:noFill/>
        </p:spPr>
        <p:txBody>
          <a:bodyPr wrap="square" rtlCol="0">
            <a:spAutoFit/>
          </a:bodyPr>
          <a:lstStyle/>
          <a:p>
            <a:pPr defTabSz="914400">
              <a:defRPr/>
            </a:pPr>
            <a:r>
              <a:rPr lang="en-US" sz="1400" b="1" kern="0" dirty="0">
                <a:solidFill>
                  <a:srgbClr val="FFE183"/>
                </a:solidFill>
              </a:rPr>
              <a:t>Solar Curtailed</a:t>
            </a:r>
          </a:p>
        </p:txBody>
      </p:sp>
      <p:sp>
        <p:nvSpPr>
          <p:cNvPr id="77" name="TextBox 76"/>
          <p:cNvSpPr txBox="1"/>
          <p:nvPr/>
        </p:nvSpPr>
        <p:spPr>
          <a:xfrm>
            <a:off x="10516971" y="4591109"/>
            <a:ext cx="2103826" cy="316016"/>
          </a:xfrm>
          <a:prstGeom prst="rect">
            <a:avLst/>
          </a:prstGeom>
          <a:noFill/>
        </p:spPr>
        <p:txBody>
          <a:bodyPr wrap="square" rtlCol="0">
            <a:spAutoFit/>
          </a:bodyPr>
          <a:lstStyle/>
          <a:p>
            <a:pPr defTabSz="914400">
              <a:defRPr/>
            </a:pPr>
            <a:r>
              <a:rPr lang="en-US" sz="1400" b="1" kern="0" dirty="0">
                <a:solidFill>
                  <a:srgbClr val="00A18E"/>
                </a:solidFill>
              </a:rPr>
              <a:t>Onshore Wind</a:t>
            </a:r>
          </a:p>
        </p:txBody>
      </p:sp>
      <p:sp>
        <p:nvSpPr>
          <p:cNvPr id="78" name="TextBox 77"/>
          <p:cNvSpPr txBox="1"/>
          <p:nvPr/>
        </p:nvSpPr>
        <p:spPr>
          <a:xfrm>
            <a:off x="10516971" y="4832350"/>
            <a:ext cx="2103826" cy="316016"/>
          </a:xfrm>
          <a:prstGeom prst="rect">
            <a:avLst/>
          </a:prstGeom>
          <a:noFill/>
        </p:spPr>
        <p:txBody>
          <a:bodyPr wrap="square" rtlCol="0">
            <a:spAutoFit/>
          </a:bodyPr>
          <a:lstStyle/>
          <a:p>
            <a:pPr defTabSz="914400">
              <a:defRPr/>
            </a:pPr>
            <a:r>
              <a:rPr lang="en-US" sz="1400" b="1" kern="0" dirty="0">
                <a:solidFill>
                  <a:srgbClr val="0C7368"/>
                </a:solidFill>
              </a:rPr>
              <a:t>Offshore Wind</a:t>
            </a:r>
          </a:p>
        </p:txBody>
      </p:sp>
      <p:sp>
        <p:nvSpPr>
          <p:cNvPr id="79" name="TextBox 78"/>
          <p:cNvSpPr txBox="1"/>
          <p:nvPr/>
        </p:nvSpPr>
        <p:spPr>
          <a:xfrm>
            <a:off x="10516971" y="4349868"/>
            <a:ext cx="2103826" cy="316016"/>
          </a:xfrm>
          <a:prstGeom prst="rect">
            <a:avLst/>
          </a:prstGeom>
          <a:noFill/>
        </p:spPr>
        <p:txBody>
          <a:bodyPr wrap="square" rtlCol="0">
            <a:spAutoFit/>
          </a:bodyPr>
          <a:lstStyle/>
          <a:p>
            <a:pPr defTabSz="914400">
              <a:defRPr/>
            </a:pPr>
            <a:r>
              <a:rPr lang="en-US" sz="1400" b="1" kern="0" dirty="0">
                <a:solidFill>
                  <a:srgbClr val="FFC000"/>
                </a:solidFill>
              </a:rPr>
              <a:t>Solar</a:t>
            </a:r>
          </a:p>
        </p:txBody>
      </p:sp>
      <p:sp>
        <p:nvSpPr>
          <p:cNvPr id="80" name="TextBox 79"/>
          <p:cNvSpPr txBox="1"/>
          <p:nvPr/>
        </p:nvSpPr>
        <p:spPr>
          <a:xfrm>
            <a:off x="10516971" y="5698948"/>
            <a:ext cx="2103826" cy="316016"/>
          </a:xfrm>
          <a:prstGeom prst="rect">
            <a:avLst/>
          </a:prstGeom>
          <a:noFill/>
        </p:spPr>
        <p:txBody>
          <a:bodyPr wrap="square" rtlCol="0">
            <a:spAutoFit/>
          </a:bodyPr>
          <a:lstStyle/>
          <a:p>
            <a:pPr defTabSz="914400">
              <a:defRPr/>
            </a:pPr>
            <a:r>
              <a:rPr lang="en-US" sz="1400" b="1" kern="0" dirty="0">
                <a:solidFill>
                  <a:srgbClr val="9B5BA5"/>
                </a:solidFill>
              </a:rPr>
              <a:t>Nuclear</a:t>
            </a:r>
          </a:p>
        </p:txBody>
      </p:sp>
      <p:sp>
        <p:nvSpPr>
          <p:cNvPr id="81" name="TextBox 80"/>
          <p:cNvSpPr txBox="1"/>
          <p:nvPr/>
        </p:nvSpPr>
        <p:spPr>
          <a:xfrm>
            <a:off x="10516971" y="5391032"/>
            <a:ext cx="2103826" cy="316016"/>
          </a:xfrm>
          <a:prstGeom prst="rect">
            <a:avLst/>
          </a:prstGeom>
          <a:noFill/>
        </p:spPr>
        <p:txBody>
          <a:bodyPr wrap="square" rtlCol="0">
            <a:spAutoFit/>
          </a:bodyPr>
          <a:lstStyle/>
          <a:p>
            <a:pPr defTabSz="914400">
              <a:defRPr/>
            </a:pPr>
            <a:r>
              <a:rPr lang="en-US" sz="1400" b="1" kern="0" dirty="0">
                <a:solidFill>
                  <a:srgbClr val="00467F"/>
                </a:solidFill>
              </a:rPr>
              <a:t>Hydro</a:t>
            </a:r>
          </a:p>
        </p:txBody>
      </p:sp>
      <p:sp>
        <p:nvSpPr>
          <p:cNvPr id="82" name="TextBox 81"/>
          <p:cNvSpPr txBox="1"/>
          <p:nvPr/>
        </p:nvSpPr>
        <p:spPr>
          <a:xfrm>
            <a:off x="10516971" y="5092641"/>
            <a:ext cx="2103826" cy="316016"/>
          </a:xfrm>
          <a:prstGeom prst="rect">
            <a:avLst/>
          </a:prstGeom>
          <a:noFill/>
        </p:spPr>
        <p:txBody>
          <a:bodyPr wrap="square" rtlCol="0">
            <a:spAutoFit/>
          </a:bodyPr>
          <a:lstStyle/>
          <a:p>
            <a:pPr defTabSz="914400">
              <a:defRPr/>
            </a:pPr>
            <a:r>
              <a:rPr lang="en-US" sz="1400" b="1" kern="0" dirty="0">
                <a:solidFill>
                  <a:srgbClr val="CCCDC3"/>
                </a:solidFill>
              </a:rPr>
              <a:t>Interties</a:t>
            </a:r>
          </a:p>
        </p:txBody>
      </p:sp>
      <p:sp>
        <p:nvSpPr>
          <p:cNvPr id="83" name="TextBox 82"/>
          <p:cNvSpPr txBox="1"/>
          <p:nvPr/>
        </p:nvSpPr>
        <p:spPr>
          <a:xfrm>
            <a:off x="10516971" y="4108627"/>
            <a:ext cx="2103826" cy="316016"/>
          </a:xfrm>
          <a:prstGeom prst="rect">
            <a:avLst/>
          </a:prstGeom>
          <a:noFill/>
        </p:spPr>
        <p:txBody>
          <a:bodyPr wrap="square" rtlCol="0">
            <a:spAutoFit/>
          </a:bodyPr>
          <a:lstStyle/>
          <a:p>
            <a:pPr defTabSz="914400">
              <a:defRPr/>
            </a:pPr>
            <a:r>
              <a:rPr lang="en-US" sz="1400" b="1" kern="0">
                <a:solidFill>
                  <a:srgbClr val="FFE183"/>
                </a:solidFill>
              </a:rPr>
              <a:t>Distributed </a:t>
            </a:r>
            <a:r>
              <a:rPr lang="en-US" sz="1400" b="1" kern="0" dirty="0">
                <a:solidFill>
                  <a:srgbClr val="FFE183"/>
                </a:solidFill>
              </a:rPr>
              <a:t>Solar</a:t>
            </a:r>
          </a:p>
        </p:txBody>
      </p:sp>
      <p:sp>
        <p:nvSpPr>
          <p:cNvPr id="84" name="TextBox 83"/>
          <p:cNvSpPr txBox="1"/>
          <p:nvPr/>
        </p:nvSpPr>
        <p:spPr>
          <a:xfrm>
            <a:off x="10516971" y="2984272"/>
            <a:ext cx="2103826" cy="316016"/>
          </a:xfrm>
          <a:prstGeom prst="rect">
            <a:avLst/>
          </a:prstGeom>
          <a:noFill/>
        </p:spPr>
        <p:txBody>
          <a:bodyPr wrap="square" rtlCol="0">
            <a:spAutoFit/>
          </a:bodyPr>
          <a:lstStyle/>
          <a:p>
            <a:pPr defTabSz="914400">
              <a:defRPr/>
            </a:pPr>
            <a:r>
              <a:rPr lang="en-US" sz="1400" b="1" kern="0" dirty="0">
                <a:solidFill>
                  <a:srgbClr val="7FB9C2"/>
                </a:solidFill>
              </a:rPr>
              <a:t>Storage</a:t>
            </a:r>
          </a:p>
        </p:txBody>
      </p:sp>
      <p:sp>
        <p:nvSpPr>
          <p:cNvPr id="85" name="TextBox 84"/>
          <p:cNvSpPr txBox="1"/>
          <p:nvPr/>
        </p:nvSpPr>
        <p:spPr>
          <a:xfrm>
            <a:off x="10516971" y="3225513"/>
            <a:ext cx="2264048" cy="316016"/>
          </a:xfrm>
          <a:prstGeom prst="rect">
            <a:avLst/>
          </a:prstGeom>
          <a:noFill/>
        </p:spPr>
        <p:txBody>
          <a:bodyPr wrap="square" rtlCol="0">
            <a:spAutoFit/>
          </a:bodyPr>
          <a:lstStyle/>
          <a:p>
            <a:pPr defTabSz="914400">
              <a:defRPr/>
            </a:pPr>
            <a:r>
              <a:rPr lang="en-US" sz="1400" b="1" kern="0" dirty="0">
                <a:solidFill>
                  <a:srgbClr val="00467F">
                    <a:lumMod val="40000"/>
                    <a:lumOff val="60000"/>
                  </a:srgbClr>
                </a:solidFill>
              </a:rPr>
              <a:t>Pumped Storage</a:t>
            </a:r>
          </a:p>
        </p:txBody>
      </p:sp>
      <p:sp>
        <p:nvSpPr>
          <p:cNvPr id="86" name="TextBox 85"/>
          <p:cNvSpPr txBox="1"/>
          <p:nvPr/>
        </p:nvSpPr>
        <p:spPr>
          <a:xfrm>
            <a:off x="10516971" y="2723981"/>
            <a:ext cx="2103826" cy="316016"/>
          </a:xfrm>
          <a:prstGeom prst="rect">
            <a:avLst/>
          </a:prstGeom>
          <a:noFill/>
        </p:spPr>
        <p:txBody>
          <a:bodyPr wrap="square" rtlCol="0">
            <a:spAutoFit/>
          </a:bodyPr>
          <a:lstStyle/>
          <a:p>
            <a:pPr defTabSz="914400">
              <a:defRPr/>
            </a:pPr>
            <a:r>
              <a:rPr lang="en-US" sz="1400" b="1" kern="0" dirty="0">
                <a:solidFill>
                  <a:srgbClr val="61005B"/>
                </a:solidFill>
              </a:rPr>
              <a:t>Flexible Load</a:t>
            </a:r>
          </a:p>
        </p:txBody>
      </p:sp>
      <p:sp>
        <p:nvSpPr>
          <p:cNvPr id="87" name="TextBox 86"/>
          <p:cNvSpPr txBox="1"/>
          <p:nvPr/>
        </p:nvSpPr>
        <p:spPr>
          <a:xfrm>
            <a:off x="10516971" y="3688945"/>
            <a:ext cx="1831623" cy="523220"/>
          </a:xfrm>
          <a:prstGeom prst="rect">
            <a:avLst/>
          </a:prstGeom>
          <a:noFill/>
        </p:spPr>
        <p:txBody>
          <a:bodyPr wrap="square" rtlCol="0">
            <a:spAutoFit/>
          </a:bodyPr>
          <a:lstStyle/>
          <a:p>
            <a:pPr defTabSz="914400">
              <a:defRPr/>
            </a:pPr>
            <a:r>
              <a:rPr lang="en-US" sz="1400" b="1" kern="0" dirty="0" smtClean="0">
                <a:solidFill>
                  <a:srgbClr val="F8A374"/>
                </a:solidFill>
              </a:rPr>
              <a:t>Zero-Emission Fuel (RNG) (Striped</a:t>
            </a:r>
            <a:r>
              <a:rPr lang="en-US" sz="1400" b="1" kern="0" dirty="0">
                <a:solidFill>
                  <a:srgbClr val="F8A374"/>
                </a:solidFill>
              </a:rPr>
              <a:t>)</a:t>
            </a:r>
          </a:p>
        </p:txBody>
      </p:sp>
      <p:sp>
        <p:nvSpPr>
          <p:cNvPr id="99" name="TextBox 98"/>
          <p:cNvSpPr txBox="1"/>
          <p:nvPr/>
        </p:nvSpPr>
        <p:spPr>
          <a:xfrm>
            <a:off x="4705351" y="5218036"/>
            <a:ext cx="2826626" cy="276999"/>
          </a:xfrm>
          <a:prstGeom prst="rect">
            <a:avLst/>
          </a:prstGeom>
          <a:solidFill>
            <a:schemeClr val="bg2">
              <a:alpha val="70000"/>
            </a:schemeClr>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EF4323"/>
                </a:solidFill>
                <a:effectLst/>
                <a:uLnTx/>
                <a:uFillTx/>
              </a:rPr>
              <a:t>System load </a:t>
            </a:r>
            <a:r>
              <a:rPr lang="en-US" sz="1200" b="1" kern="0" dirty="0" smtClean="0">
                <a:solidFill>
                  <a:srgbClr val="EF4323"/>
                </a:solidFill>
              </a:rPr>
              <a:t>minus</a:t>
            </a:r>
            <a:r>
              <a:rPr kumimoji="0" lang="en-US" sz="1200" b="1" i="0" u="none" strike="noStrike" kern="0" cap="none" spc="0" normalizeH="0" baseline="0" noProof="0" dirty="0" smtClean="0">
                <a:ln>
                  <a:noFill/>
                </a:ln>
                <a:solidFill>
                  <a:srgbClr val="EF4323"/>
                </a:solidFill>
                <a:effectLst/>
                <a:uLnTx/>
                <a:uFillTx/>
              </a:rPr>
              <a:t> RNG production load</a:t>
            </a:r>
          </a:p>
        </p:txBody>
      </p:sp>
      <p:sp>
        <p:nvSpPr>
          <p:cNvPr id="100" name="TextBox 99"/>
          <p:cNvSpPr txBox="1"/>
          <p:nvPr/>
        </p:nvSpPr>
        <p:spPr>
          <a:xfrm>
            <a:off x="5043470" y="5014951"/>
            <a:ext cx="2488505" cy="276999"/>
          </a:xfrm>
          <a:prstGeom prst="rect">
            <a:avLst/>
          </a:prstGeom>
          <a:solidFill>
            <a:schemeClr val="bg2">
              <a:alpha val="70000"/>
            </a:schemeClr>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801E09"/>
                </a:solidFill>
                <a:effectLst/>
                <a:uLnTx/>
                <a:uFillTx/>
              </a:rPr>
              <a:t>System load</a:t>
            </a:r>
          </a:p>
        </p:txBody>
      </p:sp>
      <p:sp>
        <p:nvSpPr>
          <p:cNvPr id="26" name="TextBox 25"/>
          <p:cNvSpPr txBox="1"/>
          <p:nvPr/>
        </p:nvSpPr>
        <p:spPr>
          <a:xfrm>
            <a:off x="1289821" y="1307548"/>
            <a:ext cx="1894389" cy="261610"/>
          </a:xfrm>
          <a:prstGeom prst="rect">
            <a:avLst/>
          </a:prstGeom>
          <a:noFill/>
        </p:spPr>
        <p:txBody>
          <a:bodyPr wrap="square" rtlCol="0">
            <a:spAutoFit/>
          </a:bodyPr>
          <a:lstStyle/>
          <a:p>
            <a:pPr defTabSz="914400">
              <a:defRPr/>
            </a:pPr>
            <a:r>
              <a:rPr lang="en-US" sz="1100" b="1" i="1" kern="0" dirty="0">
                <a:solidFill>
                  <a:schemeClr val="tx2"/>
                </a:solidFill>
              </a:rPr>
              <a:t>Generation and Load, GW</a:t>
            </a:r>
          </a:p>
        </p:txBody>
      </p:sp>
      <p:sp>
        <p:nvSpPr>
          <p:cNvPr id="21" name="TextBox 20"/>
          <p:cNvSpPr txBox="1"/>
          <p:nvPr/>
        </p:nvSpPr>
        <p:spPr>
          <a:xfrm>
            <a:off x="378360" y="2094196"/>
            <a:ext cx="877163" cy="461665"/>
          </a:xfrm>
          <a:prstGeom prst="rect">
            <a:avLst/>
          </a:prstGeom>
          <a:noFill/>
        </p:spPr>
        <p:txBody>
          <a:bodyPr wrap="none" rtlCol="0">
            <a:spAutoFit/>
          </a:bodyPr>
          <a:lstStyle/>
          <a:p>
            <a:r>
              <a:rPr lang="en-US" sz="2400" b="1" dirty="0" smtClean="0">
                <a:solidFill>
                  <a:schemeClr val="tx2"/>
                </a:solidFill>
                <a:latin typeface="Century Gothic" panose="020B0502020202020204" pitchFamily="34" charset="0"/>
              </a:rPr>
              <a:t>2024</a:t>
            </a:r>
            <a:endParaRPr lang="en-US" sz="2400" b="1" dirty="0">
              <a:solidFill>
                <a:schemeClr val="tx2"/>
              </a:solidFill>
              <a:latin typeface="Century Gothic" panose="020B0502020202020204" pitchFamily="34" charset="0"/>
            </a:endParaRPr>
          </a:p>
        </p:txBody>
      </p:sp>
      <p:sp>
        <p:nvSpPr>
          <p:cNvPr id="124" name="TextBox 123"/>
          <p:cNvSpPr txBox="1"/>
          <p:nvPr/>
        </p:nvSpPr>
        <p:spPr>
          <a:xfrm>
            <a:off x="378360" y="3901674"/>
            <a:ext cx="877163" cy="461665"/>
          </a:xfrm>
          <a:prstGeom prst="rect">
            <a:avLst/>
          </a:prstGeom>
          <a:noFill/>
        </p:spPr>
        <p:txBody>
          <a:bodyPr wrap="none" rtlCol="0">
            <a:spAutoFit/>
          </a:bodyPr>
          <a:lstStyle/>
          <a:p>
            <a:r>
              <a:rPr lang="en-US" sz="2400" b="1" dirty="0" smtClean="0">
                <a:solidFill>
                  <a:schemeClr val="tx2"/>
                </a:solidFill>
                <a:latin typeface="Century Gothic" panose="020B0502020202020204" pitchFamily="34" charset="0"/>
              </a:rPr>
              <a:t>2030</a:t>
            </a:r>
            <a:endParaRPr lang="en-US" sz="2400" b="1" dirty="0">
              <a:solidFill>
                <a:schemeClr val="tx2"/>
              </a:solidFill>
              <a:latin typeface="Century Gothic" panose="020B0502020202020204" pitchFamily="34" charset="0"/>
            </a:endParaRPr>
          </a:p>
        </p:txBody>
      </p:sp>
      <p:sp>
        <p:nvSpPr>
          <p:cNvPr id="125" name="TextBox 124"/>
          <p:cNvSpPr txBox="1"/>
          <p:nvPr/>
        </p:nvSpPr>
        <p:spPr>
          <a:xfrm>
            <a:off x="378360" y="5704701"/>
            <a:ext cx="877163" cy="461665"/>
          </a:xfrm>
          <a:prstGeom prst="rect">
            <a:avLst/>
          </a:prstGeom>
          <a:noFill/>
        </p:spPr>
        <p:txBody>
          <a:bodyPr wrap="none" rtlCol="0">
            <a:spAutoFit/>
          </a:bodyPr>
          <a:lstStyle/>
          <a:p>
            <a:r>
              <a:rPr lang="en-US" sz="2400" b="1" dirty="0" smtClean="0">
                <a:solidFill>
                  <a:schemeClr val="tx2"/>
                </a:solidFill>
                <a:latin typeface="Century Gothic" panose="020B0502020202020204" pitchFamily="34" charset="0"/>
              </a:rPr>
              <a:t>2040</a:t>
            </a:r>
            <a:endParaRPr lang="en-US" sz="2400" b="1" dirty="0">
              <a:solidFill>
                <a:schemeClr val="tx2"/>
              </a:solidFill>
              <a:latin typeface="Century Gothic" panose="020B0502020202020204" pitchFamily="34" charset="0"/>
            </a:endParaRPr>
          </a:p>
        </p:txBody>
      </p:sp>
      <p:pic>
        <p:nvPicPr>
          <p:cNvPr id="6" name="Picture 5"/>
          <p:cNvPicPr>
            <a:picLocks noChangeAspect="1"/>
          </p:cNvPicPr>
          <p:nvPr/>
        </p:nvPicPr>
        <p:blipFill>
          <a:blip r:embed="rId4"/>
          <a:stretch>
            <a:fillRect/>
          </a:stretch>
        </p:blipFill>
        <p:spPr>
          <a:xfrm>
            <a:off x="1225631" y="3230580"/>
            <a:ext cx="9292389" cy="1834079"/>
          </a:xfrm>
          <a:prstGeom prst="rect">
            <a:avLst/>
          </a:prstGeom>
        </p:spPr>
      </p:pic>
      <p:pic>
        <p:nvPicPr>
          <p:cNvPr id="7" name="Picture 6"/>
          <p:cNvPicPr>
            <a:picLocks noChangeAspect="1"/>
          </p:cNvPicPr>
          <p:nvPr/>
        </p:nvPicPr>
        <p:blipFill>
          <a:blip r:embed="rId5"/>
          <a:stretch>
            <a:fillRect/>
          </a:stretch>
        </p:blipFill>
        <p:spPr>
          <a:xfrm>
            <a:off x="294319" y="1104778"/>
            <a:ext cx="1991003" cy="152421"/>
          </a:xfrm>
          <a:prstGeom prst="rect">
            <a:avLst/>
          </a:prstGeom>
        </p:spPr>
      </p:pic>
    </p:spTree>
    <p:extLst>
      <p:ext uri="{BB962C8B-B14F-4D97-AF65-F5344CB8AC3E}">
        <p14:creationId xmlns:p14="http://schemas.microsoft.com/office/powerpoint/2010/main" val="23952374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p:cNvPicPr>
          <p:nvPr/>
        </p:nvPicPr>
        <p:blipFill>
          <a:blip r:embed="rId2"/>
          <a:stretch>
            <a:fillRect/>
          </a:stretch>
        </p:blipFill>
        <p:spPr>
          <a:xfrm>
            <a:off x="141913" y="1636367"/>
            <a:ext cx="11900423" cy="2267712"/>
          </a:xfrm>
          <a:prstGeom prst="rect">
            <a:avLst/>
          </a:prstGeom>
        </p:spPr>
      </p:pic>
      <p:pic>
        <p:nvPicPr>
          <p:cNvPr id="30" name="Picture 29"/>
          <p:cNvPicPr>
            <a:picLocks/>
          </p:cNvPicPr>
          <p:nvPr/>
        </p:nvPicPr>
        <p:blipFill>
          <a:blip r:embed="rId3"/>
          <a:stretch>
            <a:fillRect/>
          </a:stretch>
        </p:blipFill>
        <p:spPr>
          <a:xfrm>
            <a:off x="148009" y="4275752"/>
            <a:ext cx="11894327" cy="2267712"/>
          </a:xfrm>
          <a:prstGeom prst="rect">
            <a:avLst/>
          </a:prstGeom>
        </p:spPr>
      </p:pic>
      <p:sp>
        <p:nvSpPr>
          <p:cNvPr id="2" name="Title 1"/>
          <p:cNvSpPr>
            <a:spLocks noGrp="1"/>
          </p:cNvSpPr>
          <p:nvPr>
            <p:ph type="title"/>
          </p:nvPr>
        </p:nvSpPr>
        <p:spPr>
          <a:xfrm>
            <a:off x="508000" y="107211"/>
            <a:ext cx="11534336" cy="856594"/>
          </a:xfrm>
        </p:spPr>
        <p:txBody>
          <a:bodyPr>
            <a:normAutofit fontScale="90000"/>
          </a:bodyPr>
          <a:lstStyle/>
          <a:p>
            <a:r>
              <a:rPr lang="en-US" dirty="0">
                <a:solidFill>
                  <a:schemeClr val="accent5"/>
                </a:solidFill>
              </a:rPr>
              <a:t>New York: </a:t>
            </a:r>
            <a:r>
              <a:rPr lang="en-US" dirty="0" smtClean="0"/>
              <a:t>Increased Customer Flexibility (Activated by Proper Market Signals) Will Be Increasingly Essential for Reliability &amp; Cost</a:t>
            </a:r>
            <a:endParaRPr lang="en-US" dirty="0"/>
          </a:p>
        </p:txBody>
      </p:sp>
      <p:sp>
        <p:nvSpPr>
          <p:cNvPr id="14" name="TextBox 13"/>
          <p:cNvSpPr txBox="1"/>
          <p:nvPr/>
        </p:nvSpPr>
        <p:spPr>
          <a:xfrm>
            <a:off x="1061406" y="2190815"/>
            <a:ext cx="827052" cy="276999"/>
          </a:xfrm>
          <a:prstGeom prst="rect">
            <a:avLst/>
          </a:prstGeom>
          <a:solidFill>
            <a:schemeClr val="bg1">
              <a:alpha val="60000"/>
            </a:scheme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C29CC8"/>
                </a:solidFill>
                <a:effectLst/>
                <a:uLnTx/>
                <a:uFillTx/>
              </a:rPr>
              <a:t>Max limit</a:t>
            </a:r>
          </a:p>
        </p:txBody>
      </p:sp>
      <p:sp>
        <p:nvSpPr>
          <p:cNvPr id="15" name="TextBox 14"/>
          <p:cNvSpPr txBox="1"/>
          <p:nvPr/>
        </p:nvSpPr>
        <p:spPr>
          <a:xfrm>
            <a:off x="1061406" y="3040562"/>
            <a:ext cx="827052" cy="276999"/>
          </a:xfrm>
          <a:prstGeom prst="rect">
            <a:avLst/>
          </a:prstGeom>
          <a:solidFill>
            <a:schemeClr val="bg1">
              <a:alpha val="60000"/>
            </a:scheme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C29CC8"/>
                </a:solidFill>
                <a:effectLst/>
                <a:uLnTx/>
                <a:uFillTx/>
              </a:rPr>
              <a:t>Min limit</a:t>
            </a:r>
          </a:p>
        </p:txBody>
      </p:sp>
      <p:sp>
        <p:nvSpPr>
          <p:cNvPr id="16" name="TextBox 15"/>
          <p:cNvSpPr txBox="1"/>
          <p:nvPr/>
        </p:nvSpPr>
        <p:spPr>
          <a:xfrm>
            <a:off x="1993232" y="2186655"/>
            <a:ext cx="2549627" cy="276999"/>
          </a:xfrm>
          <a:prstGeom prst="rect">
            <a:avLst/>
          </a:prstGeom>
          <a:solidFill>
            <a:schemeClr val="bg1">
              <a:alpha val="60000"/>
            </a:scheme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660460"/>
                </a:solidFill>
                <a:effectLst/>
                <a:uLnTx/>
                <a:uFillTx/>
              </a:rPr>
              <a:t>Change in load from baseline</a:t>
            </a:r>
          </a:p>
        </p:txBody>
      </p:sp>
      <p:cxnSp>
        <p:nvCxnSpPr>
          <p:cNvPr id="17" name="Straight Arrow Connector 16"/>
          <p:cNvCxnSpPr/>
          <p:nvPr/>
        </p:nvCxnSpPr>
        <p:spPr>
          <a:xfrm>
            <a:off x="10448925" y="3029795"/>
            <a:ext cx="1" cy="457200"/>
          </a:xfrm>
          <a:prstGeom prst="straightConnector1">
            <a:avLst/>
          </a:prstGeom>
          <a:ln>
            <a:solidFill>
              <a:srgbClr val="660460"/>
            </a:solidFill>
            <a:tailEnd type="triangle"/>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10485797" y="2052315"/>
            <a:ext cx="1333800"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660460"/>
                </a:solidFill>
                <a:effectLst/>
                <a:uLnTx/>
                <a:uFillTx/>
              </a:rPr>
              <a:t>Decrease in load</a:t>
            </a:r>
          </a:p>
        </p:txBody>
      </p:sp>
      <p:sp>
        <p:nvSpPr>
          <p:cNvPr id="19" name="TextBox 18"/>
          <p:cNvSpPr txBox="1"/>
          <p:nvPr/>
        </p:nvSpPr>
        <p:spPr>
          <a:xfrm>
            <a:off x="10485798" y="3094848"/>
            <a:ext cx="1333800"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b="1" kern="0" dirty="0" smtClean="0">
                <a:solidFill>
                  <a:srgbClr val="660460"/>
                </a:solidFill>
              </a:rPr>
              <a:t>Increase in load</a:t>
            </a:r>
            <a:endParaRPr kumimoji="0" lang="en-US" sz="1200" b="1" i="0" u="none" strike="noStrike" kern="0" cap="none" spc="0" normalizeH="0" baseline="0" noProof="0" dirty="0" smtClean="0">
              <a:ln>
                <a:noFill/>
              </a:ln>
              <a:solidFill>
                <a:srgbClr val="660460"/>
              </a:solidFill>
              <a:effectLst/>
              <a:uLnTx/>
              <a:uFillTx/>
            </a:endParaRPr>
          </a:p>
        </p:txBody>
      </p:sp>
      <p:cxnSp>
        <p:nvCxnSpPr>
          <p:cNvPr id="20" name="Straight Arrow Connector 19"/>
          <p:cNvCxnSpPr/>
          <p:nvPr/>
        </p:nvCxnSpPr>
        <p:spPr>
          <a:xfrm flipV="1">
            <a:off x="10448925" y="1933669"/>
            <a:ext cx="1" cy="457200"/>
          </a:xfrm>
          <a:prstGeom prst="straightConnector1">
            <a:avLst/>
          </a:prstGeom>
          <a:ln>
            <a:solidFill>
              <a:srgbClr val="66046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a:cxnSpLocks/>
          </p:cNvCxnSpPr>
          <p:nvPr/>
        </p:nvCxnSpPr>
        <p:spPr>
          <a:xfrm>
            <a:off x="1993232" y="6102350"/>
            <a:ext cx="921418" cy="523539"/>
          </a:xfrm>
          <a:prstGeom prst="line">
            <a:avLst/>
          </a:prstGeom>
          <a:ln>
            <a:solidFill>
              <a:schemeClr val="tx2">
                <a:lumMod val="75000"/>
              </a:schemeClr>
            </a:solidFill>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a:cxnSpLocks/>
          </p:cNvCxnSpPr>
          <p:nvPr/>
        </p:nvCxnSpPr>
        <p:spPr>
          <a:xfrm flipH="1">
            <a:off x="6010275" y="5997575"/>
            <a:ext cx="942975" cy="628314"/>
          </a:xfrm>
          <a:prstGeom prst="line">
            <a:avLst/>
          </a:prstGeom>
          <a:ln>
            <a:solidFill>
              <a:schemeClr val="tx2">
                <a:lumMod val="75000"/>
              </a:schemeClr>
            </a:solidFill>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914650" y="6379154"/>
            <a:ext cx="3385419" cy="461665"/>
          </a:xfrm>
          <a:prstGeom prst="rect">
            <a:avLst/>
          </a:prstGeom>
          <a:noFill/>
        </p:spPr>
        <p:txBody>
          <a:bodyPr wrap="square" rtlCol="0">
            <a:spAutoFit/>
          </a:bodyPr>
          <a:lstStyle/>
          <a:p>
            <a:r>
              <a:rPr lang="en-US" sz="1200" b="1" dirty="0" smtClean="0">
                <a:solidFill>
                  <a:schemeClr val="tx2">
                    <a:lumMod val="75000"/>
                  </a:schemeClr>
                </a:solidFill>
              </a:rPr>
              <a:t>Much higher summer &amp; winter load flex availability </a:t>
            </a:r>
            <a:r>
              <a:rPr lang="en-US" sz="1200" dirty="0" smtClean="0">
                <a:solidFill>
                  <a:schemeClr val="tx2">
                    <a:lumMod val="75000"/>
                  </a:schemeClr>
                </a:solidFill>
              </a:rPr>
              <a:t>due to increased HVAC participation</a:t>
            </a:r>
            <a:endParaRPr lang="en-US" sz="1200" dirty="0">
              <a:solidFill>
                <a:schemeClr val="tx2">
                  <a:lumMod val="75000"/>
                </a:schemeClr>
              </a:solidFill>
            </a:endParaRPr>
          </a:p>
        </p:txBody>
      </p:sp>
      <p:sp>
        <p:nvSpPr>
          <p:cNvPr id="27" name="TextBox 26"/>
          <p:cNvSpPr txBox="1"/>
          <p:nvPr/>
        </p:nvSpPr>
        <p:spPr>
          <a:xfrm>
            <a:off x="7149850" y="6377456"/>
            <a:ext cx="3175250" cy="461665"/>
          </a:xfrm>
          <a:prstGeom prst="rect">
            <a:avLst/>
          </a:prstGeom>
          <a:noFill/>
        </p:spPr>
        <p:txBody>
          <a:bodyPr wrap="square" rtlCol="0">
            <a:spAutoFit/>
          </a:bodyPr>
          <a:lstStyle/>
          <a:p>
            <a:r>
              <a:rPr lang="en-US" sz="1200" dirty="0">
                <a:solidFill>
                  <a:schemeClr val="tx2">
                    <a:lumMod val="75000"/>
                  </a:schemeClr>
                </a:solidFill>
              </a:rPr>
              <a:t>Loads flex </a:t>
            </a:r>
            <a:r>
              <a:rPr lang="en-US" sz="1200" dirty="0" smtClean="0">
                <a:solidFill>
                  <a:schemeClr val="tx2">
                    <a:lumMod val="75000"/>
                  </a:schemeClr>
                </a:solidFill>
              </a:rPr>
              <a:t>in standby </a:t>
            </a:r>
            <a:r>
              <a:rPr lang="en-US" sz="1200" dirty="0">
                <a:solidFill>
                  <a:schemeClr val="tx2">
                    <a:lumMod val="75000"/>
                  </a:schemeClr>
                </a:solidFill>
              </a:rPr>
              <a:t>used on days when there is </a:t>
            </a:r>
            <a:r>
              <a:rPr lang="en-US" sz="1200" dirty="0" smtClean="0">
                <a:solidFill>
                  <a:schemeClr val="tx2">
                    <a:lumMod val="75000"/>
                  </a:schemeClr>
                </a:solidFill>
              </a:rPr>
              <a:t>less value </a:t>
            </a:r>
            <a:r>
              <a:rPr lang="en-US" sz="1200" dirty="0">
                <a:solidFill>
                  <a:schemeClr val="tx2">
                    <a:lumMod val="75000"/>
                  </a:schemeClr>
                </a:solidFill>
              </a:rPr>
              <a:t>in intraday energy arbitrage</a:t>
            </a:r>
            <a:endParaRPr lang="en-US" sz="1200" dirty="0">
              <a:solidFill>
                <a:schemeClr val="accent6"/>
              </a:solidFill>
            </a:endParaRPr>
          </a:p>
        </p:txBody>
      </p:sp>
      <p:cxnSp>
        <p:nvCxnSpPr>
          <p:cNvPr id="28" name="Straight Connector 27"/>
          <p:cNvCxnSpPr>
            <a:cxnSpLocks/>
          </p:cNvCxnSpPr>
          <p:nvPr/>
        </p:nvCxnSpPr>
        <p:spPr>
          <a:xfrm flipV="1">
            <a:off x="8736717" y="4368084"/>
            <a:ext cx="397133" cy="586692"/>
          </a:xfrm>
          <a:prstGeom prst="line">
            <a:avLst/>
          </a:prstGeom>
          <a:ln>
            <a:solidFill>
              <a:schemeClr val="tx2">
                <a:lumMod val="75000"/>
              </a:schemeClr>
            </a:solidFill>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a:cxnSpLocks/>
          </p:cNvCxnSpPr>
          <p:nvPr/>
        </p:nvCxnSpPr>
        <p:spPr>
          <a:xfrm flipH="1">
            <a:off x="8957733" y="5474036"/>
            <a:ext cx="687918" cy="825164"/>
          </a:xfrm>
          <a:prstGeom prst="line">
            <a:avLst/>
          </a:prstGeom>
          <a:ln>
            <a:solidFill>
              <a:schemeClr val="tx2">
                <a:lumMod val="75000"/>
              </a:schemeClr>
            </a:solidFill>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a:cxnSpLocks/>
            <a:endCxn id="34" idx="1"/>
          </p:cNvCxnSpPr>
          <p:nvPr/>
        </p:nvCxnSpPr>
        <p:spPr>
          <a:xfrm flipV="1">
            <a:off x="1427749" y="4352155"/>
            <a:ext cx="565483" cy="683400"/>
          </a:xfrm>
          <a:prstGeom prst="line">
            <a:avLst/>
          </a:prstGeom>
          <a:ln>
            <a:solidFill>
              <a:schemeClr val="tx2">
                <a:lumMod val="75000"/>
              </a:schemeClr>
            </a:solidFill>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36" name="Group 35"/>
          <p:cNvGrpSpPr/>
          <p:nvPr/>
        </p:nvGrpSpPr>
        <p:grpSpPr>
          <a:xfrm>
            <a:off x="698489" y="3617713"/>
            <a:ext cx="10972796" cy="256162"/>
            <a:chOff x="838661" y="1397855"/>
            <a:chExt cx="9894169" cy="266128"/>
          </a:xfrm>
        </p:grpSpPr>
        <p:sp>
          <p:nvSpPr>
            <p:cNvPr id="37" name="TextBox 36"/>
            <p:cNvSpPr txBox="1"/>
            <p:nvPr/>
          </p:nvSpPr>
          <p:spPr>
            <a:xfrm>
              <a:off x="838661" y="1399533"/>
              <a:ext cx="647647" cy="261610"/>
            </a:xfrm>
            <a:prstGeom prst="rect">
              <a:avLst/>
            </a:prstGeom>
            <a:solidFill>
              <a:schemeClr val="accent2">
                <a:lumMod val="20000"/>
                <a:lumOff val="80000"/>
              </a:scheme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u="none" strike="noStrike" kern="0" cap="none" spc="0" normalizeH="0" baseline="0" noProof="0" dirty="0" smtClean="0">
                  <a:ln>
                    <a:noFill/>
                  </a:ln>
                  <a:solidFill>
                    <a:srgbClr val="000000">
                      <a:lumMod val="95000"/>
                      <a:lumOff val="5000"/>
                    </a:srgbClr>
                  </a:solidFill>
                  <a:effectLst/>
                  <a:uLnTx/>
                  <a:uFillTx/>
                </a:rPr>
                <a:t>Jan</a:t>
              </a:r>
            </a:p>
          </p:txBody>
        </p:sp>
        <p:sp>
          <p:nvSpPr>
            <p:cNvPr id="38" name="TextBox 37"/>
            <p:cNvSpPr txBox="1"/>
            <p:nvPr/>
          </p:nvSpPr>
          <p:spPr>
            <a:xfrm>
              <a:off x="2491854" y="1400114"/>
              <a:ext cx="992549" cy="261610"/>
            </a:xfrm>
            <a:prstGeom prst="rect">
              <a:avLst/>
            </a:prstGeom>
            <a:solidFill>
              <a:schemeClr val="accent2">
                <a:lumMod val="20000"/>
                <a:lumOff val="80000"/>
              </a:scheme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u="none" strike="noStrike" kern="0" cap="none" spc="0" normalizeH="0" baseline="0" noProof="0" dirty="0" smtClean="0">
                  <a:ln>
                    <a:noFill/>
                  </a:ln>
                  <a:solidFill>
                    <a:srgbClr val="000000">
                      <a:lumMod val="95000"/>
                      <a:lumOff val="5000"/>
                    </a:srgbClr>
                  </a:solidFill>
                  <a:effectLst/>
                  <a:uLnTx/>
                  <a:uFillTx/>
                </a:rPr>
                <a:t>Mar</a:t>
              </a:r>
            </a:p>
          </p:txBody>
        </p:sp>
        <p:sp>
          <p:nvSpPr>
            <p:cNvPr id="39" name="TextBox 38"/>
            <p:cNvSpPr txBox="1"/>
            <p:nvPr/>
          </p:nvSpPr>
          <p:spPr>
            <a:xfrm>
              <a:off x="3483502" y="1400114"/>
              <a:ext cx="1291076" cy="261610"/>
            </a:xfrm>
            <a:prstGeom prst="rect">
              <a:avLst/>
            </a:prstGeom>
            <a:solidFill>
              <a:schemeClr val="tx2">
                <a:lumMod val="20000"/>
                <a:lumOff val="80000"/>
              </a:scheme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u="none" strike="noStrike" kern="0" cap="none" spc="0" normalizeH="0" baseline="0" noProof="0" dirty="0" smtClean="0">
                  <a:ln>
                    <a:noFill/>
                  </a:ln>
                  <a:solidFill>
                    <a:srgbClr val="000000">
                      <a:lumMod val="95000"/>
                      <a:lumOff val="5000"/>
                    </a:srgbClr>
                  </a:solidFill>
                  <a:effectLst/>
                  <a:uLnTx/>
                  <a:uFillTx/>
                </a:rPr>
                <a:t>Apr -May</a:t>
              </a:r>
            </a:p>
          </p:txBody>
        </p:sp>
        <p:sp>
          <p:nvSpPr>
            <p:cNvPr id="40" name="TextBox 39"/>
            <p:cNvSpPr txBox="1"/>
            <p:nvPr/>
          </p:nvSpPr>
          <p:spPr>
            <a:xfrm>
              <a:off x="4773677" y="1401064"/>
              <a:ext cx="1339495" cy="259710"/>
            </a:xfrm>
            <a:prstGeom prst="rect">
              <a:avLst/>
            </a:prstGeom>
            <a:solidFill>
              <a:schemeClr val="accent2">
                <a:lumMod val="20000"/>
                <a:lumOff val="80000"/>
              </a:scheme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u="none" strike="noStrike" kern="0" cap="none" spc="0" normalizeH="0" baseline="0" noProof="0" dirty="0" smtClean="0">
                  <a:ln>
                    <a:noFill/>
                  </a:ln>
                  <a:solidFill>
                    <a:srgbClr val="000000">
                      <a:lumMod val="95000"/>
                      <a:lumOff val="5000"/>
                    </a:srgbClr>
                  </a:solidFill>
                  <a:effectLst/>
                  <a:uLnTx/>
                  <a:uFillTx/>
                </a:rPr>
                <a:t>Jun</a:t>
              </a:r>
            </a:p>
          </p:txBody>
        </p:sp>
        <p:sp>
          <p:nvSpPr>
            <p:cNvPr id="41" name="TextBox 40"/>
            <p:cNvSpPr txBox="1"/>
            <p:nvPr/>
          </p:nvSpPr>
          <p:spPr>
            <a:xfrm>
              <a:off x="6112271" y="1399640"/>
              <a:ext cx="1327877" cy="262558"/>
            </a:xfrm>
            <a:prstGeom prst="rect">
              <a:avLst/>
            </a:prstGeom>
            <a:solidFill>
              <a:schemeClr val="tx2">
                <a:lumMod val="20000"/>
                <a:lumOff val="80000"/>
              </a:scheme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u="none" strike="noStrike" kern="0" cap="none" spc="0" normalizeH="0" baseline="0" noProof="0" dirty="0" smtClean="0">
                  <a:ln>
                    <a:noFill/>
                  </a:ln>
                  <a:solidFill>
                    <a:srgbClr val="000000">
                      <a:lumMod val="95000"/>
                      <a:lumOff val="5000"/>
                    </a:srgbClr>
                  </a:solidFill>
                  <a:effectLst/>
                  <a:uLnTx/>
                  <a:uFillTx/>
                </a:rPr>
                <a:t>Jul</a:t>
              </a:r>
            </a:p>
          </p:txBody>
        </p:sp>
        <p:sp>
          <p:nvSpPr>
            <p:cNvPr id="42" name="TextBox 41"/>
            <p:cNvSpPr txBox="1"/>
            <p:nvPr/>
          </p:nvSpPr>
          <p:spPr>
            <a:xfrm>
              <a:off x="7439247" y="1397855"/>
              <a:ext cx="671117" cy="266128"/>
            </a:xfrm>
            <a:prstGeom prst="rect">
              <a:avLst/>
            </a:prstGeom>
            <a:solidFill>
              <a:schemeClr val="accent2">
                <a:lumMod val="20000"/>
                <a:lumOff val="80000"/>
              </a:scheme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u="none" strike="noStrike" kern="0" cap="none" spc="0" normalizeH="0" baseline="0" noProof="0" dirty="0" smtClean="0">
                  <a:ln>
                    <a:noFill/>
                  </a:ln>
                  <a:solidFill>
                    <a:srgbClr val="000000">
                      <a:lumMod val="95000"/>
                      <a:lumOff val="5000"/>
                    </a:srgbClr>
                  </a:solidFill>
                  <a:effectLst/>
                  <a:uLnTx/>
                  <a:uFillTx/>
                </a:rPr>
                <a:t>Aug</a:t>
              </a:r>
            </a:p>
          </p:txBody>
        </p:sp>
        <p:sp>
          <p:nvSpPr>
            <p:cNvPr id="43" name="TextBox 42"/>
            <p:cNvSpPr txBox="1"/>
            <p:nvPr/>
          </p:nvSpPr>
          <p:spPr>
            <a:xfrm>
              <a:off x="8109463" y="1400114"/>
              <a:ext cx="670725" cy="261610"/>
            </a:xfrm>
            <a:prstGeom prst="rect">
              <a:avLst/>
            </a:prstGeom>
            <a:solidFill>
              <a:schemeClr val="tx2">
                <a:lumMod val="20000"/>
                <a:lumOff val="80000"/>
              </a:scheme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u="none" strike="noStrike" kern="0" cap="none" spc="0" normalizeH="0" baseline="0" noProof="0" dirty="0" smtClean="0">
                  <a:ln>
                    <a:noFill/>
                  </a:ln>
                  <a:solidFill>
                    <a:srgbClr val="000000">
                      <a:lumMod val="95000"/>
                      <a:lumOff val="5000"/>
                    </a:srgbClr>
                  </a:solidFill>
                  <a:effectLst/>
                  <a:uLnTx/>
                  <a:uFillTx/>
                </a:rPr>
                <a:t>Sep-Oct</a:t>
              </a:r>
            </a:p>
          </p:txBody>
        </p:sp>
        <p:sp>
          <p:nvSpPr>
            <p:cNvPr id="44" name="TextBox 43"/>
            <p:cNvSpPr txBox="1"/>
            <p:nvPr/>
          </p:nvSpPr>
          <p:spPr>
            <a:xfrm>
              <a:off x="8779287" y="1400114"/>
              <a:ext cx="1953543" cy="261610"/>
            </a:xfrm>
            <a:prstGeom prst="rect">
              <a:avLst/>
            </a:prstGeom>
            <a:solidFill>
              <a:schemeClr val="accent2">
                <a:lumMod val="20000"/>
                <a:lumOff val="80000"/>
              </a:scheme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u="none" strike="noStrike" kern="0" cap="none" spc="0" normalizeH="0" baseline="0" noProof="0" dirty="0" smtClean="0">
                  <a:ln>
                    <a:noFill/>
                  </a:ln>
                  <a:solidFill>
                    <a:srgbClr val="000000">
                      <a:lumMod val="95000"/>
                      <a:lumOff val="5000"/>
                    </a:srgbClr>
                  </a:solidFill>
                  <a:effectLst/>
                  <a:uLnTx/>
                  <a:uFillTx/>
                </a:rPr>
                <a:t>Nov-Dec</a:t>
              </a:r>
            </a:p>
          </p:txBody>
        </p:sp>
        <p:sp>
          <p:nvSpPr>
            <p:cNvPr id="45" name="TextBox 44"/>
            <p:cNvSpPr txBox="1"/>
            <p:nvPr/>
          </p:nvSpPr>
          <p:spPr>
            <a:xfrm>
              <a:off x="1486308" y="1400114"/>
              <a:ext cx="1006447" cy="261610"/>
            </a:xfrm>
            <a:prstGeom prst="rect">
              <a:avLst/>
            </a:prstGeom>
            <a:solidFill>
              <a:schemeClr val="tx2">
                <a:lumMod val="20000"/>
                <a:lumOff val="80000"/>
              </a:scheme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u="none" strike="noStrike" kern="0" cap="none" spc="0" normalizeH="0" baseline="0" noProof="0" dirty="0" smtClean="0">
                  <a:ln>
                    <a:noFill/>
                  </a:ln>
                  <a:solidFill>
                    <a:srgbClr val="000000">
                      <a:lumMod val="95000"/>
                      <a:lumOff val="5000"/>
                    </a:srgbClr>
                  </a:solidFill>
                  <a:effectLst/>
                  <a:uLnTx/>
                  <a:uFillTx/>
                </a:rPr>
                <a:t>Feb</a:t>
              </a:r>
            </a:p>
          </p:txBody>
        </p:sp>
      </p:grpSp>
      <p:sp>
        <p:nvSpPr>
          <p:cNvPr id="13" name="TextBox 12"/>
          <p:cNvSpPr txBox="1"/>
          <p:nvPr/>
        </p:nvSpPr>
        <p:spPr>
          <a:xfrm>
            <a:off x="4684645" y="1371824"/>
            <a:ext cx="2821056" cy="338554"/>
          </a:xfrm>
          <a:prstGeom prst="rect">
            <a:avLst/>
          </a:prstGeom>
          <a:noFill/>
        </p:spPr>
        <p:txBody>
          <a:bodyPr wrap="square" rtlCol="0">
            <a:spAutoFit/>
          </a:bodyPr>
          <a:lstStyle/>
          <a:p>
            <a:pPr algn="ctr" defTabSz="914400">
              <a:defRPr/>
            </a:pPr>
            <a:r>
              <a:rPr lang="en-US" sz="1600" b="1" kern="0" dirty="0">
                <a:solidFill>
                  <a:schemeClr val="tx2"/>
                </a:solidFill>
                <a:latin typeface="Century Gothic" panose="020B0502020202020204" pitchFamily="34" charset="0"/>
              </a:rPr>
              <a:t>Base Case</a:t>
            </a:r>
          </a:p>
        </p:txBody>
      </p:sp>
      <p:sp>
        <p:nvSpPr>
          <p:cNvPr id="29" name="TextBox 17"/>
          <p:cNvSpPr txBox="1"/>
          <p:nvPr/>
        </p:nvSpPr>
        <p:spPr>
          <a:xfrm>
            <a:off x="312351" y="1402601"/>
            <a:ext cx="500449" cy="276999"/>
          </a:xfrm>
          <a:prstGeom prst="rect">
            <a:avLst/>
          </a:prstGeom>
          <a:noFill/>
        </p:spPr>
        <p:txBody>
          <a:bodyPr vert="horz"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i="1" dirty="0" smtClean="0">
                <a:solidFill>
                  <a:schemeClr val="tx2">
                    <a:lumMod val="75000"/>
                  </a:schemeClr>
                </a:solidFill>
              </a:rPr>
              <a:t>GW</a:t>
            </a:r>
            <a:endParaRPr lang="en-US" sz="1200" i="1" dirty="0">
              <a:solidFill>
                <a:schemeClr val="tx2">
                  <a:lumMod val="75000"/>
                </a:schemeClr>
              </a:solidFill>
            </a:endParaRPr>
          </a:p>
        </p:txBody>
      </p:sp>
      <p:sp>
        <p:nvSpPr>
          <p:cNvPr id="12" name="TextBox 11"/>
          <p:cNvSpPr txBox="1"/>
          <p:nvPr/>
        </p:nvSpPr>
        <p:spPr>
          <a:xfrm>
            <a:off x="4338647" y="4015302"/>
            <a:ext cx="3873041" cy="523220"/>
          </a:xfrm>
          <a:prstGeom prst="rect">
            <a:avLst/>
          </a:prstGeom>
          <a:noFill/>
        </p:spPr>
        <p:txBody>
          <a:bodyPr wrap="square" rtlCol="0">
            <a:spAutoFit/>
          </a:bodyPr>
          <a:lstStyle/>
          <a:p>
            <a:pPr algn="ctr" defTabSz="914400">
              <a:defRPr/>
            </a:pPr>
            <a:r>
              <a:rPr lang="en-US" sz="1600" b="1" kern="0" dirty="0">
                <a:solidFill>
                  <a:schemeClr val="tx2"/>
                </a:solidFill>
                <a:latin typeface="Century Gothic" panose="020B0502020202020204" pitchFamily="34" charset="0"/>
              </a:rPr>
              <a:t>Increased </a:t>
            </a:r>
            <a:r>
              <a:rPr lang="en-US" sz="1600" b="1" kern="0" dirty="0" smtClean="0">
                <a:solidFill>
                  <a:schemeClr val="tx2"/>
                </a:solidFill>
                <a:latin typeface="Century Gothic" panose="020B0502020202020204" pitchFamily="34" charset="0"/>
              </a:rPr>
              <a:t>Customer Flexibility Case</a:t>
            </a:r>
          </a:p>
          <a:p>
            <a:pPr algn="ctr" defTabSz="914400">
              <a:defRPr/>
            </a:pPr>
            <a:r>
              <a:rPr lang="en-US" sz="1200" kern="0" dirty="0" smtClean="0">
                <a:solidFill>
                  <a:schemeClr val="tx2"/>
                </a:solidFill>
                <a:latin typeface="Century Gothic" panose="020B0502020202020204" pitchFamily="34" charset="0"/>
              </a:rPr>
              <a:t>(More EV and DR Participation)</a:t>
            </a:r>
            <a:endParaRPr lang="en-US" sz="1200" kern="0" dirty="0">
              <a:solidFill>
                <a:schemeClr val="tx2"/>
              </a:solidFill>
              <a:latin typeface="Century Gothic" panose="020B0502020202020204" pitchFamily="34" charset="0"/>
            </a:endParaRPr>
          </a:p>
        </p:txBody>
      </p:sp>
      <p:sp>
        <p:nvSpPr>
          <p:cNvPr id="22" name="TextBox 21"/>
          <p:cNvSpPr txBox="1"/>
          <p:nvPr/>
        </p:nvSpPr>
        <p:spPr>
          <a:xfrm>
            <a:off x="9176183" y="4102533"/>
            <a:ext cx="2126202" cy="461665"/>
          </a:xfrm>
          <a:prstGeom prst="rect">
            <a:avLst/>
          </a:prstGeom>
          <a:noFill/>
        </p:spPr>
        <p:txBody>
          <a:bodyPr wrap="square" rtlCol="0">
            <a:spAutoFit/>
          </a:bodyPr>
          <a:lstStyle/>
          <a:p>
            <a:r>
              <a:rPr lang="en-US" sz="1200" b="1" dirty="0" smtClean="0">
                <a:solidFill>
                  <a:schemeClr val="tx2">
                    <a:lumMod val="75000"/>
                  </a:schemeClr>
                </a:solidFill>
              </a:rPr>
              <a:t>More active load reductions </a:t>
            </a:r>
            <a:r>
              <a:rPr lang="en-US" sz="1200" dirty="0" smtClean="0">
                <a:solidFill>
                  <a:schemeClr val="tx2">
                    <a:lumMod val="75000"/>
                  </a:schemeClr>
                </a:solidFill>
              </a:rPr>
              <a:t>in afternoon peak hours</a:t>
            </a:r>
            <a:endParaRPr lang="en-US" sz="1200" dirty="0">
              <a:solidFill>
                <a:schemeClr val="tx2">
                  <a:lumMod val="75000"/>
                </a:schemeClr>
              </a:solidFill>
            </a:endParaRPr>
          </a:p>
        </p:txBody>
      </p:sp>
      <p:sp>
        <p:nvSpPr>
          <p:cNvPr id="34" name="TextBox 33"/>
          <p:cNvSpPr txBox="1"/>
          <p:nvPr/>
        </p:nvSpPr>
        <p:spPr>
          <a:xfrm>
            <a:off x="1993232" y="4044919"/>
            <a:ext cx="2069053" cy="646331"/>
          </a:xfrm>
          <a:prstGeom prst="rect">
            <a:avLst/>
          </a:prstGeom>
          <a:noFill/>
        </p:spPr>
        <p:txBody>
          <a:bodyPr wrap="square" rtlCol="0">
            <a:spAutoFit/>
          </a:bodyPr>
          <a:lstStyle/>
          <a:p>
            <a:r>
              <a:rPr lang="en-US" sz="1200" dirty="0">
                <a:solidFill>
                  <a:schemeClr val="tx2">
                    <a:lumMod val="75000"/>
                  </a:schemeClr>
                </a:solidFill>
              </a:rPr>
              <a:t>State-wide load flex </a:t>
            </a:r>
            <a:r>
              <a:rPr lang="en-US" sz="1200" dirty="0" smtClean="0">
                <a:solidFill>
                  <a:schemeClr val="tx2">
                    <a:lumMod val="75000"/>
                  </a:schemeClr>
                </a:solidFill>
              </a:rPr>
              <a:t>often more valuable for reserves than energy</a:t>
            </a:r>
            <a:endParaRPr lang="en-US" sz="1200" b="1" dirty="0">
              <a:solidFill>
                <a:schemeClr val="accent6"/>
              </a:solidFill>
            </a:endParaRPr>
          </a:p>
        </p:txBody>
      </p:sp>
      <p:pic>
        <p:nvPicPr>
          <p:cNvPr id="48" name="Picture 47"/>
          <p:cNvPicPr>
            <a:picLocks noChangeAspect="1"/>
          </p:cNvPicPr>
          <p:nvPr/>
        </p:nvPicPr>
        <p:blipFill>
          <a:blip r:embed="rId4"/>
          <a:stretch>
            <a:fillRect/>
          </a:stretch>
        </p:blipFill>
        <p:spPr>
          <a:xfrm>
            <a:off x="294319" y="1243965"/>
            <a:ext cx="1991003" cy="152421"/>
          </a:xfrm>
          <a:prstGeom prst="rect">
            <a:avLst/>
          </a:prstGeom>
        </p:spPr>
      </p:pic>
    </p:spTree>
    <p:extLst>
      <p:ext uri="{BB962C8B-B14F-4D97-AF65-F5344CB8AC3E}">
        <p14:creationId xmlns:p14="http://schemas.microsoft.com/office/powerpoint/2010/main" val="36545772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r>
              <a:rPr lang="en-US" b="0" smtClean="0"/>
              <a:t>Brattle.com | </a:t>
            </a:r>
            <a:fld id="{590DAB12-68F0-43F3-9CAA-0DFBA7404834}" type="slidenum">
              <a:rPr lang="en-US" smtClean="0"/>
              <a:pPr/>
              <a:t>14</a:t>
            </a:fld>
            <a:endParaRPr lang="en-US" dirty="0"/>
          </a:p>
        </p:txBody>
      </p:sp>
      <p:sp>
        <p:nvSpPr>
          <p:cNvPr id="4" name="Text Placeholder 3"/>
          <p:cNvSpPr>
            <a:spLocks noGrp="1"/>
          </p:cNvSpPr>
          <p:nvPr>
            <p:ph type="body" sz="quarter" idx="12"/>
          </p:nvPr>
        </p:nvSpPr>
        <p:spPr/>
        <p:txBody>
          <a:bodyPr/>
          <a:lstStyle/>
          <a:p>
            <a:r>
              <a:rPr lang="en-US" dirty="0" smtClean="0"/>
              <a:t>Takeaways</a:t>
            </a:r>
          </a:p>
        </p:txBody>
      </p:sp>
    </p:spTree>
    <p:extLst>
      <p:ext uri="{BB962C8B-B14F-4D97-AF65-F5344CB8AC3E}">
        <p14:creationId xmlns:p14="http://schemas.microsoft.com/office/powerpoint/2010/main" val="1562522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6072" y="348632"/>
            <a:ext cx="10972800" cy="743280"/>
          </a:xfrm>
        </p:spPr>
        <p:txBody>
          <a:bodyPr/>
          <a:lstStyle/>
          <a:p>
            <a:r>
              <a:rPr lang="en-US" dirty="0" smtClean="0"/>
              <a:t>What Will the “Future Markets” Look Like?</a:t>
            </a:r>
            <a:endParaRPr lang="en-US" dirty="0"/>
          </a:p>
        </p:txBody>
      </p:sp>
      <p:sp>
        <p:nvSpPr>
          <p:cNvPr id="5" name="Slide Number Placeholder 4"/>
          <p:cNvSpPr>
            <a:spLocks noGrp="1"/>
          </p:cNvSpPr>
          <p:nvPr>
            <p:ph type="sldNum" sz="quarter" idx="15"/>
          </p:nvPr>
        </p:nvSpPr>
        <p:spPr/>
        <p:txBody>
          <a:bodyPr/>
          <a:lstStyle/>
          <a:p>
            <a:r>
              <a:rPr lang="en-US" b="0" smtClean="0"/>
              <a:t>Brattle.com | </a:t>
            </a:r>
            <a:fld id="{590DAB12-68F0-43F3-9CAA-0DFBA7404834}" type="slidenum">
              <a:rPr lang="en-US" smtClean="0"/>
              <a:pPr/>
              <a:t>15</a:t>
            </a:fld>
            <a:endParaRPr lang="en-US" dirty="0"/>
          </a:p>
        </p:txBody>
      </p:sp>
      <p:pic>
        <p:nvPicPr>
          <p:cNvPr id="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608" t="20265" r="56596" b="7608"/>
          <a:stretch/>
        </p:blipFill>
        <p:spPr bwMode="auto">
          <a:xfrm>
            <a:off x="1267193" y="1958088"/>
            <a:ext cx="3116251" cy="4426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42"/>
          <p:cNvPicPr>
            <a:picLocks noChangeAspect="1" noChangeArrowheads="1"/>
          </p:cNvPicPr>
          <p:nvPr/>
        </p:nvPicPr>
        <p:blipFill rotWithShape="1">
          <a:blip r:embed="rId3">
            <a:extLst>
              <a:ext uri="{28A0092B-C50C-407E-A947-70E740481C1C}">
                <a14:useLocalDpi xmlns:a14="http://schemas.microsoft.com/office/drawing/2010/main" val="0"/>
              </a:ext>
            </a:extLst>
          </a:blip>
          <a:srcRect l="51321" t="10409" b="8313"/>
          <a:stretch/>
        </p:blipFill>
        <p:spPr bwMode="auto">
          <a:xfrm>
            <a:off x="5868371" y="1344920"/>
            <a:ext cx="4251374" cy="5003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TextBox 43"/>
          <p:cNvSpPr txBox="1"/>
          <p:nvPr/>
        </p:nvSpPr>
        <p:spPr>
          <a:xfrm>
            <a:off x="8163189" y="1922185"/>
            <a:ext cx="2058161" cy="390876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rgbClr val="F47735"/>
                </a:solidFill>
                <a:effectLst/>
                <a:uLnTx/>
                <a:uFillTx/>
              </a:rPr>
              <a:t>Adjacent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rgbClr val="F47735"/>
                </a:solidFill>
                <a:effectLst/>
                <a:uLnTx/>
                <a:uFillTx/>
              </a:rPr>
              <a:t>Customer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rgbClr val="F47735"/>
                </a:solidFill>
                <a:effectLst/>
                <a:uLnTx/>
                <a:uFillTx/>
              </a:rPr>
              <a:t>Products and Services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00" b="1" i="0" u="none" strike="noStrike" kern="0" cap="none" spc="0" normalizeH="0" baseline="0" noProof="0" dirty="0" smtClean="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1" i="0" u="none" strike="noStrike" kern="0" cap="none" spc="0" normalizeH="0" baseline="0" noProof="0" dirty="0" smtClean="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rgbClr val="B0BC22"/>
                </a:solidFill>
                <a:effectLst/>
                <a:uLnTx/>
                <a:uFillTx/>
              </a:rPr>
              <a:t>Clean Energy Attribute Markets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rgbClr val="7FB9C2">
                    <a:lumMod val="75000"/>
                  </a:srgbClr>
                </a:solidFill>
                <a:effectLst/>
                <a:uLnTx/>
                <a:uFillTx/>
              </a:rPr>
              <a:t>Capacity</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rgbClr val="9B5BA5"/>
                </a:solidFill>
                <a:effectLst/>
                <a:uLnTx/>
                <a:uFillTx/>
              </a:rPr>
              <a:t>Flexibility &amp; Ancillaries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400" b="1" i="0" u="none" strike="noStrike" kern="0" cap="none" spc="0" normalizeH="0" baseline="0" noProof="0" dirty="0" smtClean="0">
              <a:ln>
                <a:noFill/>
              </a:ln>
              <a:solidFill>
                <a:srgbClr val="00467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rgbClr val="00467F"/>
                </a:solidFill>
                <a:effectLst/>
                <a:uLnTx/>
                <a:uFillTx/>
              </a:rPr>
              <a:t>Energy</a:t>
            </a:r>
          </a:p>
        </p:txBody>
      </p:sp>
      <p:sp>
        <p:nvSpPr>
          <p:cNvPr id="45" name="Right Arrow 44"/>
          <p:cNvSpPr/>
          <p:nvPr/>
        </p:nvSpPr>
        <p:spPr>
          <a:xfrm>
            <a:off x="4476028" y="2274950"/>
            <a:ext cx="1351515" cy="1451529"/>
          </a:xfrm>
          <a:prstGeom prst="rightArrow">
            <a:avLst/>
          </a:prstGeom>
          <a:solidFill>
            <a:srgbClr val="CCCDC3"/>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srgbClr val="FFFFFF"/>
              </a:solidFill>
              <a:effectLst/>
              <a:uLnTx/>
              <a:uFillTx/>
              <a:latin typeface="Calibri"/>
              <a:ea typeface="+mn-ea"/>
              <a:cs typeface="+mn-cs"/>
            </a:endParaRPr>
          </a:p>
        </p:txBody>
      </p:sp>
      <p:cxnSp>
        <p:nvCxnSpPr>
          <p:cNvPr id="46" name="Straight Connector 45"/>
          <p:cNvCxnSpPr/>
          <p:nvPr/>
        </p:nvCxnSpPr>
        <p:spPr>
          <a:xfrm>
            <a:off x="1682846" y="3501218"/>
            <a:ext cx="2653984" cy="0"/>
          </a:xfrm>
          <a:prstGeom prst="line">
            <a:avLst/>
          </a:prstGeom>
          <a:noFill/>
          <a:ln w="25400" cap="flat" cmpd="sng" algn="ctr">
            <a:solidFill>
              <a:srgbClr val="CCCDC3">
                <a:lumMod val="75000"/>
              </a:srgbClr>
            </a:solidFill>
            <a:prstDash val="solid"/>
          </a:ln>
          <a:effectLst/>
        </p:spPr>
      </p:cxnSp>
      <p:cxnSp>
        <p:nvCxnSpPr>
          <p:cNvPr id="47" name="Straight Connector 46"/>
          <p:cNvCxnSpPr/>
          <p:nvPr/>
        </p:nvCxnSpPr>
        <p:spPr>
          <a:xfrm>
            <a:off x="4336830" y="3511563"/>
            <a:ext cx="1604455" cy="891071"/>
          </a:xfrm>
          <a:prstGeom prst="line">
            <a:avLst/>
          </a:prstGeom>
          <a:noFill/>
          <a:ln w="25400" cap="flat" cmpd="sng" algn="ctr">
            <a:solidFill>
              <a:srgbClr val="CCCDC3">
                <a:lumMod val="75000"/>
              </a:srgbClr>
            </a:solidFill>
            <a:prstDash val="solid"/>
          </a:ln>
          <a:effectLst/>
        </p:spPr>
      </p:cxnSp>
      <p:cxnSp>
        <p:nvCxnSpPr>
          <p:cNvPr id="48" name="Straight Connector 47"/>
          <p:cNvCxnSpPr/>
          <p:nvPr/>
        </p:nvCxnSpPr>
        <p:spPr>
          <a:xfrm flipV="1">
            <a:off x="5919292" y="4387983"/>
            <a:ext cx="3879614" cy="24508"/>
          </a:xfrm>
          <a:prstGeom prst="line">
            <a:avLst/>
          </a:prstGeom>
          <a:noFill/>
          <a:ln w="25400" cap="flat" cmpd="sng" algn="ctr">
            <a:solidFill>
              <a:srgbClr val="CCCDC3">
                <a:lumMod val="75000"/>
              </a:srgbClr>
            </a:solidFill>
            <a:prstDash val="solid"/>
          </a:ln>
          <a:effectLst/>
        </p:spPr>
      </p:cxnSp>
      <p:pic>
        <p:nvPicPr>
          <p:cNvPr id="4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8991" r="91829" b="27267"/>
          <a:stretch/>
        </p:blipFill>
        <p:spPr bwMode="auto">
          <a:xfrm>
            <a:off x="682391" y="2465198"/>
            <a:ext cx="560302" cy="259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TextBox 49"/>
          <p:cNvSpPr txBox="1"/>
          <p:nvPr/>
        </p:nvSpPr>
        <p:spPr>
          <a:xfrm>
            <a:off x="9887001" y="4438410"/>
            <a:ext cx="2396806" cy="187743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rgbClr val="CCCDC3">
                    <a:lumMod val="50000"/>
                  </a:srgbClr>
                </a:solidFill>
                <a:effectLst/>
                <a:uLnTx/>
                <a:uFillTx/>
              </a:rPr>
              <a:t>Existing Markets</a:t>
            </a:r>
          </a:p>
          <a:p>
            <a:pPr marL="0" marR="0" lvl="0" indent="0" defTabSz="914400" eaLnBrk="1" fontAlgn="auto" latinLnBrk="0" hangingPunct="1">
              <a:lnSpc>
                <a:spcPct val="100000"/>
              </a:lnSpc>
              <a:spcBef>
                <a:spcPts val="0"/>
              </a:spcBef>
              <a:spcAft>
                <a:spcPts val="0"/>
              </a:spcAft>
              <a:buClrTx/>
              <a:buSzTx/>
              <a:buFontTx/>
              <a:buNone/>
              <a:tabLst/>
              <a:defRPr/>
            </a:pPr>
            <a:r>
              <a:rPr lang="en-US" sz="1600" i="1" kern="0" dirty="0" smtClean="0">
                <a:solidFill>
                  <a:srgbClr val="CCCDC3">
                    <a:lumMod val="50000"/>
                  </a:srgbClr>
                </a:solidFill>
              </a:rPr>
              <a:t>Timeless principles of reliability at least cost.  But we need a rethink.</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1" u="none" strike="noStrike" kern="0" cap="none" spc="0" normalizeH="0" baseline="0" noProof="0" dirty="0" smtClean="0">
                <a:ln>
                  <a:noFill/>
                </a:ln>
                <a:solidFill>
                  <a:srgbClr val="CCCDC3">
                    <a:lumMod val="50000"/>
                  </a:srgbClr>
                </a:solidFill>
                <a:effectLst/>
                <a:uLnTx/>
                <a:uFillTx/>
              </a:rPr>
              <a:t>Start by assuming that “nontraditional” resources are the new normal</a:t>
            </a:r>
          </a:p>
        </p:txBody>
      </p:sp>
      <p:sp>
        <p:nvSpPr>
          <p:cNvPr id="51" name="TextBox 50"/>
          <p:cNvSpPr txBox="1"/>
          <p:nvPr/>
        </p:nvSpPr>
        <p:spPr>
          <a:xfrm>
            <a:off x="9917391" y="1982762"/>
            <a:ext cx="2179130" cy="187743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rgbClr val="CCCDC3">
                    <a:lumMod val="50000"/>
                  </a:srgbClr>
                </a:solidFill>
                <a:effectLst/>
                <a:uLnTx/>
                <a:uFillTx/>
              </a:rPr>
              <a:t>New Markets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1" u="none" strike="noStrike" kern="0" cap="none" spc="0" normalizeH="0" baseline="0" noProof="0" dirty="0" smtClean="0">
                <a:ln>
                  <a:noFill/>
                </a:ln>
                <a:solidFill>
                  <a:srgbClr val="CCCDC3">
                    <a:lumMod val="50000"/>
                  </a:srgbClr>
                </a:solidFill>
                <a:effectLst/>
                <a:uLnTx/>
                <a:uFillTx/>
              </a:rPr>
              <a:t>Are needed to empower customers to meet their own carbon objectives &amp; mobilize the grid edge with a wider</a:t>
            </a:r>
            <a:r>
              <a:rPr kumimoji="0" lang="en-US" sz="1600" b="0" i="1" u="none" strike="noStrike" kern="0" cap="none" spc="0" normalizeH="0" noProof="0" dirty="0" smtClean="0">
                <a:ln>
                  <a:noFill/>
                </a:ln>
                <a:solidFill>
                  <a:srgbClr val="CCCDC3">
                    <a:lumMod val="50000"/>
                  </a:srgbClr>
                </a:solidFill>
                <a:effectLst/>
                <a:uLnTx/>
                <a:uFillTx/>
              </a:rPr>
              <a:t> array of tech-enabled services</a:t>
            </a:r>
            <a:endParaRPr kumimoji="0" lang="en-US" sz="1600" b="0" i="1" u="none" strike="noStrike" kern="0" cap="none" spc="0" normalizeH="0" baseline="0" noProof="0" dirty="0" smtClean="0">
              <a:ln>
                <a:noFill/>
              </a:ln>
              <a:solidFill>
                <a:srgbClr val="CCCDC3">
                  <a:lumMod val="50000"/>
                </a:srgbClr>
              </a:solidFill>
              <a:effectLst/>
              <a:uLnTx/>
              <a:uFillTx/>
            </a:endParaRPr>
          </a:p>
        </p:txBody>
      </p:sp>
      <p:sp>
        <p:nvSpPr>
          <p:cNvPr id="52" name="Right Brace 51"/>
          <p:cNvSpPr/>
          <p:nvPr/>
        </p:nvSpPr>
        <p:spPr>
          <a:xfrm>
            <a:off x="9555406" y="1707980"/>
            <a:ext cx="329098" cy="2565996"/>
          </a:xfrm>
          <a:prstGeom prst="rightBrace">
            <a:avLst>
              <a:gd name="adj1" fmla="val 8333"/>
              <a:gd name="adj2" fmla="val 19354"/>
            </a:avLst>
          </a:prstGeom>
          <a:noFill/>
          <a:ln w="25400" cap="flat" cmpd="sng" algn="ctr">
            <a:solidFill>
              <a:srgbClr val="CCCDC3">
                <a:lumMod val="50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Calibri"/>
              <a:ea typeface="+mn-ea"/>
              <a:cs typeface="+mn-cs"/>
            </a:endParaRPr>
          </a:p>
        </p:txBody>
      </p:sp>
      <p:sp>
        <p:nvSpPr>
          <p:cNvPr id="53" name="TextBox 52"/>
          <p:cNvSpPr txBox="1"/>
          <p:nvPr/>
        </p:nvSpPr>
        <p:spPr>
          <a:xfrm>
            <a:off x="61713" y="6133276"/>
            <a:ext cx="1953508"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dirty="0" smtClean="0">
                <a:ln>
                  <a:noFill/>
                </a:ln>
                <a:solidFill>
                  <a:srgbClr val="CCCDC3">
                    <a:lumMod val="50000"/>
                  </a:srgbClr>
                </a:solidFill>
                <a:effectLst/>
                <a:uLnTx/>
                <a:uFillTx/>
              </a:rPr>
              <a:t>Designed for ….</a:t>
            </a:r>
          </a:p>
        </p:txBody>
      </p:sp>
      <p:sp>
        <p:nvSpPr>
          <p:cNvPr id="54" name="TextBox 53"/>
          <p:cNvSpPr txBox="1"/>
          <p:nvPr/>
        </p:nvSpPr>
        <p:spPr>
          <a:xfrm>
            <a:off x="1439016" y="6133276"/>
            <a:ext cx="2897814" cy="70788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dirty="0" err="1" smtClean="0">
                <a:ln>
                  <a:noFill/>
                </a:ln>
                <a:solidFill>
                  <a:srgbClr val="CCCDC3">
                    <a:lumMod val="50000"/>
                  </a:srgbClr>
                </a:solidFill>
                <a:effectLst/>
                <a:uLnTx/>
                <a:uFillTx/>
              </a:rPr>
              <a:t>Dispatchable</a:t>
            </a:r>
            <a:r>
              <a:rPr kumimoji="0" lang="en-US" sz="2000" b="0" i="1" u="none" strike="noStrike" kern="0" cap="none" spc="0" normalizeH="0" baseline="0" noProof="0" dirty="0" smtClean="0">
                <a:ln>
                  <a:noFill/>
                </a:ln>
                <a:solidFill>
                  <a:srgbClr val="CCCDC3">
                    <a:lumMod val="50000"/>
                  </a:srgbClr>
                </a:solidFill>
                <a:effectLst/>
                <a:uLnTx/>
                <a:uFillTx/>
              </a:rPr>
              <a:t> thermal plants, inelastic demand</a:t>
            </a:r>
          </a:p>
        </p:txBody>
      </p:sp>
      <p:sp>
        <p:nvSpPr>
          <p:cNvPr id="55" name="TextBox 54"/>
          <p:cNvSpPr txBox="1"/>
          <p:nvPr/>
        </p:nvSpPr>
        <p:spPr>
          <a:xfrm>
            <a:off x="5333036" y="6097593"/>
            <a:ext cx="3916429" cy="70788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dirty="0" smtClean="0">
                <a:ln>
                  <a:noFill/>
                </a:ln>
                <a:solidFill>
                  <a:srgbClr val="CCCDC3">
                    <a:lumMod val="50000"/>
                  </a:srgbClr>
                </a:solidFill>
                <a:effectLst/>
                <a:uLnTx/>
                <a:uFillTx/>
              </a:rPr>
              <a:t>Intermittent wind &amp; solar, storage, EVs, DR, interties, prosumers</a:t>
            </a:r>
          </a:p>
        </p:txBody>
      </p:sp>
      <p:sp>
        <p:nvSpPr>
          <p:cNvPr id="56" name="Right Brace 55"/>
          <p:cNvSpPr/>
          <p:nvPr/>
        </p:nvSpPr>
        <p:spPr>
          <a:xfrm>
            <a:off x="9555407" y="4468597"/>
            <a:ext cx="346813" cy="1685988"/>
          </a:xfrm>
          <a:prstGeom prst="rightBrace">
            <a:avLst>
              <a:gd name="adj1" fmla="val 8333"/>
              <a:gd name="adj2" fmla="val 11513"/>
            </a:avLst>
          </a:prstGeom>
          <a:noFill/>
          <a:ln w="25400" cap="flat" cmpd="sng" algn="ctr">
            <a:solidFill>
              <a:srgbClr val="CCCDC3">
                <a:lumMod val="50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Calibri"/>
              <a:ea typeface="+mn-ea"/>
              <a:cs typeface="+mn-cs"/>
            </a:endParaRPr>
          </a:p>
        </p:txBody>
      </p:sp>
      <p:sp>
        <p:nvSpPr>
          <p:cNvPr id="58" name="TextBox 57"/>
          <p:cNvSpPr txBox="1"/>
          <p:nvPr/>
        </p:nvSpPr>
        <p:spPr>
          <a:xfrm>
            <a:off x="4611342" y="1185379"/>
            <a:ext cx="5145627" cy="8309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467F"/>
                </a:solidFill>
                <a:effectLst/>
                <a:uLnTx/>
                <a:uFillTx/>
              </a:rPr>
              <a:t>Best Market Design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467F"/>
                </a:solidFill>
                <a:effectLst/>
                <a:uLnTx/>
                <a:uFillTx/>
              </a:rPr>
              <a:t>(20 Years from Now)</a:t>
            </a:r>
            <a:endParaRPr kumimoji="0" lang="en-US" sz="1600" b="1" i="0" u="none" strike="noStrike" kern="0" cap="none" spc="0" normalizeH="0" baseline="0" noProof="0" dirty="0" smtClean="0">
              <a:ln>
                <a:noFill/>
              </a:ln>
              <a:solidFill>
                <a:srgbClr val="00467F"/>
              </a:solidFill>
              <a:effectLst/>
              <a:uLnTx/>
              <a:uFillTx/>
            </a:endParaRPr>
          </a:p>
        </p:txBody>
      </p:sp>
      <p:sp>
        <p:nvSpPr>
          <p:cNvPr id="59" name="TextBox 58"/>
          <p:cNvSpPr txBox="1"/>
          <p:nvPr/>
        </p:nvSpPr>
        <p:spPr>
          <a:xfrm>
            <a:off x="6260057" y="3242566"/>
            <a:ext cx="1872184" cy="116955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1" u="sng" strike="noStrike" kern="0" cap="none" spc="0" normalizeH="0" baseline="0" noProof="0" dirty="0" smtClean="0">
                <a:ln>
                  <a:noFill/>
                </a:ln>
                <a:solidFill>
                  <a:srgbClr val="5E6412"/>
                </a:solidFill>
                <a:effectLst/>
                <a:uLnTx/>
                <a:uFillTx/>
              </a:rPr>
              <a:t>Voluntary</a:t>
            </a:r>
            <a:r>
              <a:rPr kumimoji="0" lang="en-US" sz="1400" b="0" i="1" u="none" strike="noStrike" kern="0" cap="none" spc="0" normalizeH="0" baseline="0" noProof="0" dirty="0" smtClean="0">
                <a:ln>
                  <a:noFill/>
                </a:ln>
                <a:solidFill>
                  <a:srgbClr val="5E6412"/>
                </a:solidFill>
                <a:effectLst/>
                <a:uLnTx/>
                <a:uFillTx/>
              </a:rPr>
              <a:t> clean</a:t>
            </a:r>
            <a:r>
              <a:rPr kumimoji="0" lang="en-US" sz="1400" b="0" i="1" u="none" strike="noStrike" kern="0" cap="none" spc="0" normalizeH="0" noProof="0" dirty="0" smtClean="0">
                <a:ln>
                  <a:noFill/>
                </a:ln>
                <a:solidFill>
                  <a:srgbClr val="5E6412"/>
                </a:solidFill>
                <a:effectLst/>
                <a:uLnTx/>
                <a:uFillTx/>
              </a:rPr>
              <a:t> energy markets</a:t>
            </a:r>
            <a:r>
              <a:rPr lang="en-US" sz="1400" i="1" kern="0" dirty="0">
                <a:solidFill>
                  <a:srgbClr val="5E6412"/>
                </a:solidFill>
              </a:rPr>
              <a:t> </a:t>
            </a:r>
            <a:r>
              <a:rPr lang="en-US" sz="1400" i="1" kern="0" dirty="0" smtClean="0">
                <a:solidFill>
                  <a:srgbClr val="5E6412"/>
                </a:solidFill>
              </a:rPr>
              <a:t>and </a:t>
            </a:r>
            <a:r>
              <a:rPr kumimoji="0" lang="en-US" sz="1400" b="0" i="1" u="none" strike="noStrike" kern="0" cap="none" spc="0" normalizeH="0" baseline="0" noProof="0" dirty="0" smtClean="0">
                <a:ln>
                  <a:noFill/>
                </a:ln>
                <a:solidFill>
                  <a:srgbClr val="5E6412"/>
                </a:solidFill>
                <a:effectLst/>
                <a:uLnTx/>
                <a:uFillTx/>
              </a:rPr>
              <a:t>CO</a:t>
            </a:r>
            <a:r>
              <a:rPr kumimoji="0" lang="en-US" sz="1400" b="0" i="1" u="none" strike="noStrike" kern="0" cap="none" spc="0" normalizeH="0" baseline="-25000" noProof="0" dirty="0" smtClean="0">
                <a:ln>
                  <a:noFill/>
                </a:ln>
                <a:solidFill>
                  <a:srgbClr val="5E6412"/>
                </a:solidFill>
                <a:effectLst/>
                <a:uLnTx/>
                <a:uFillTx/>
              </a:rPr>
              <a:t>2</a:t>
            </a:r>
            <a:r>
              <a:rPr kumimoji="0" lang="en-US" sz="1400" b="0" i="1" u="none" strike="noStrike" kern="0" cap="none" spc="0" normalizeH="0" baseline="0" noProof="0" dirty="0" smtClean="0">
                <a:ln>
                  <a:noFill/>
                </a:ln>
                <a:solidFill>
                  <a:srgbClr val="5E6412"/>
                </a:solidFill>
                <a:effectLst/>
                <a:uLnTx/>
                <a:uFillTx/>
              </a:rPr>
              <a:t> pricing to allow customers to meet environmental goals</a:t>
            </a:r>
          </a:p>
        </p:txBody>
      </p:sp>
      <p:pic>
        <p:nvPicPr>
          <p:cNvPr id="60" name="Picture 59"/>
          <p:cNvPicPr>
            <a:picLocks noChangeAspect="1"/>
          </p:cNvPicPr>
          <p:nvPr/>
        </p:nvPicPr>
        <p:blipFill>
          <a:blip r:embed="rId4"/>
          <a:stretch>
            <a:fillRect/>
          </a:stretch>
        </p:blipFill>
        <p:spPr>
          <a:xfrm>
            <a:off x="460133" y="917141"/>
            <a:ext cx="2486372" cy="219106"/>
          </a:xfrm>
          <a:prstGeom prst="rect">
            <a:avLst/>
          </a:prstGeom>
        </p:spPr>
      </p:pic>
      <p:sp>
        <p:nvSpPr>
          <p:cNvPr id="61" name="Rectangle 60"/>
          <p:cNvSpPr/>
          <p:nvPr/>
        </p:nvSpPr>
        <p:spPr>
          <a:xfrm>
            <a:off x="460133" y="1344920"/>
            <a:ext cx="2800860" cy="5772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TextBox 56"/>
          <p:cNvSpPr txBox="1"/>
          <p:nvPr/>
        </p:nvSpPr>
        <p:spPr>
          <a:xfrm>
            <a:off x="401900" y="1177714"/>
            <a:ext cx="5145627" cy="8309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467F"/>
                </a:solidFill>
                <a:effectLst/>
                <a:uLnTx/>
                <a:uFillTx/>
              </a:rPr>
              <a:t>Best Market Design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467F"/>
                </a:solidFill>
                <a:effectLst/>
                <a:uLnTx/>
                <a:uFillTx/>
              </a:rPr>
              <a:t>(20 Years Ago)</a:t>
            </a:r>
            <a:endParaRPr kumimoji="0" lang="en-US" sz="1600" b="1" i="0" u="none" strike="noStrike" kern="0" cap="none" spc="0" normalizeH="0" baseline="0" noProof="0" dirty="0" smtClean="0">
              <a:ln>
                <a:noFill/>
              </a:ln>
              <a:solidFill>
                <a:srgbClr val="00467F"/>
              </a:solidFill>
              <a:effectLst/>
              <a:uLnTx/>
              <a:uFillTx/>
            </a:endParaRPr>
          </a:p>
        </p:txBody>
      </p:sp>
      <p:sp>
        <p:nvSpPr>
          <p:cNvPr id="62" name="TextBox 61"/>
          <p:cNvSpPr txBox="1"/>
          <p:nvPr/>
        </p:nvSpPr>
        <p:spPr>
          <a:xfrm>
            <a:off x="6209350" y="1989450"/>
            <a:ext cx="1872184" cy="116955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1" strike="noStrike" kern="0" cap="none" spc="0" normalizeH="0" baseline="0" noProof="0" dirty="0" smtClean="0">
                <a:ln>
                  <a:noFill/>
                </a:ln>
                <a:solidFill>
                  <a:schemeClr val="accent5">
                    <a:lumMod val="50000"/>
                  </a:schemeClr>
                </a:solidFill>
                <a:effectLst/>
                <a:uLnTx/>
                <a:uFillTx/>
              </a:rPr>
              <a:t>Enabling</a:t>
            </a:r>
            <a:r>
              <a:rPr kumimoji="0" lang="en-US" sz="1400" b="0" i="1" strike="noStrike" kern="0" cap="none" spc="0" normalizeH="0" noProof="0" dirty="0" smtClean="0">
                <a:ln>
                  <a:noFill/>
                </a:ln>
                <a:solidFill>
                  <a:schemeClr val="accent5">
                    <a:lumMod val="50000"/>
                  </a:schemeClr>
                </a:solidFill>
                <a:effectLst/>
                <a:uLnTx/>
                <a:uFillTx/>
              </a:rPr>
              <a:t> markets for activating DR, electric vehicles, consumer devices, and related services</a:t>
            </a:r>
            <a:endParaRPr kumimoji="0" lang="en-US" sz="1400" b="0" i="1" strike="noStrike" kern="0" cap="none" spc="0" normalizeH="0" baseline="0" noProof="0" dirty="0" smtClean="0">
              <a:ln>
                <a:noFill/>
              </a:ln>
              <a:solidFill>
                <a:schemeClr val="accent5">
                  <a:lumMod val="50000"/>
                </a:schemeClr>
              </a:solidFill>
              <a:effectLst/>
              <a:uLnTx/>
              <a:uFillTx/>
            </a:endParaRPr>
          </a:p>
        </p:txBody>
      </p:sp>
    </p:spTree>
    <p:extLst>
      <p:ext uri="{BB962C8B-B14F-4D97-AF65-F5344CB8AC3E}">
        <p14:creationId xmlns:p14="http://schemas.microsoft.com/office/powerpoint/2010/main" val="2556696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Contact Information </a:t>
            </a:r>
            <a:endParaRPr lang="en-US" dirty="0"/>
          </a:p>
        </p:txBody>
      </p:sp>
      <p:sp>
        <p:nvSpPr>
          <p:cNvPr id="5" name="Slide Number Placeholder 4"/>
          <p:cNvSpPr>
            <a:spLocks noGrp="1"/>
          </p:cNvSpPr>
          <p:nvPr>
            <p:ph type="sldNum" sz="quarter" idx="15"/>
          </p:nvPr>
        </p:nvSpPr>
        <p:spPr/>
        <p:txBody>
          <a:bodyPr/>
          <a:lstStyle/>
          <a:p>
            <a:r>
              <a:rPr lang="en-US" b="0" smtClean="0"/>
              <a:t>Brattle.com | </a:t>
            </a:r>
            <a:fld id="{590DAB12-68F0-43F3-9CAA-0DFBA7404834}" type="slidenum">
              <a:rPr lang="en-US" smtClean="0"/>
              <a:pPr/>
              <a:t>16</a:t>
            </a:fld>
            <a:endParaRPr lang="en-US" dirty="0"/>
          </a:p>
        </p:txBody>
      </p:sp>
      <p:pic>
        <p:nvPicPr>
          <p:cNvPr id="21" name="Picture 20"/>
          <p:cNvPicPr>
            <a:picLocks noChangeAspect="1"/>
          </p:cNvPicPr>
          <p:nvPr/>
        </p:nvPicPr>
        <p:blipFill>
          <a:blip r:embed="rId3"/>
          <a:stretch>
            <a:fillRect/>
          </a:stretch>
        </p:blipFill>
        <p:spPr>
          <a:xfrm>
            <a:off x="357805" y="1711773"/>
            <a:ext cx="2641897" cy="2629788"/>
          </a:xfrm>
          <a:prstGeom prst="rect">
            <a:avLst/>
          </a:prstGeom>
          <a:effectLst>
            <a:outerShdw blurRad="50800" dist="38100" dir="2700000" algn="tl" rotWithShape="0">
              <a:prstClr val="black">
                <a:alpha val="40000"/>
              </a:prstClr>
            </a:outerShdw>
          </a:effectLst>
        </p:spPr>
      </p:pic>
      <p:graphicFrame>
        <p:nvGraphicFramePr>
          <p:cNvPr id="25" name="Table 24"/>
          <p:cNvGraphicFramePr>
            <a:graphicFrameLocks noGrp="1"/>
          </p:cNvGraphicFramePr>
          <p:nvPr>
            <p:extLst>
              <p:ext uri="{D42A27DB-BD31-4B8C-83A1-F6EECF244321}">
                <p14:modId xmlns:p14="http://schemas.microsoft.com/office/powerpoint/2010/main" val="2428586180"/>
              </p:ext>
            </p:extLst>
          </p:nvPr>
        </p:nvGraphicFramePr>
        <p:xfrm>
          <a:off x="357805" y="4341561"/>
          <a:ext cx="11396872" cy="1258888"/>
        </p:xfrm>
        <a:graphic>
          <a:graphicData uri="http://schemas.openxmlformats.org/drawingml/2006/table">
            <a:tbl>
              <a:tblPr firstRow="1" bandRow="1">
                <a:tableStyleId>{5C22544A-7EE6-4342-B048-85BDC9FD1C3A}</a:tableStyleId>
              </a:tblPr>
              <a:tblGrid>
                <a:gridCol w="2849218">
                  <a:extLst>
                    <a:ext uri="{9D8B030D-6E8A-4147-A177-3AD203B41FA5}">
                      <a16:colId xmlns:a16="http://schemas.microsoft.com/office/drawing/2014/main" val="2486319250"/>
                    </a:ext>
                  </a:extLst>
                </a:gridCol>
                <a:gridCol w="2849218">
                  <a:extLst>
                    <a:ext uri="{9D8B030D-6E8A-4147-A177-3AD203B41FA5}">
                      <a16:colId xmlns:a16="http://schemas.microsoft.com/office/drawing/2014/main" val="132268719"/>
                    </a:ext>
                  </a:extLst>
                </a:gridCol>
                <a:gridCol w="2849218">
                  <a:extLst>
                    <a:ext uri="{9D8B030D-6E8A-4147-A177-3AD203B41FA5}">
                      <a16:colId xmlns:a16="http://schemas.microsoft.com/office/drawing/2014/main" val="1733818215"/>
                    </a:ext>
                  </a:extLst>
                </a:gridCol>
                <a:gridCol w="2849218">
                  <a:extLst>
                    <a:ext uri="{9D8B030D-6E8A-4147-A177-3AD203B41FA5}">
                      <a16:colId xmlns:a16="http://schemas.microsoft.com/office/drawing/2014/main" val="952369497"/>
                    </a:ext>
                  </a:extLst>
                </a:gridCol>
              </a:tblGrid>
              <a:tr h="1119560">
                <a:tc>
                  <a:txBody>
                    <a:bodyPr/>
                    <a:lstStyle/>
                    <a:p>
                      <a:pPr marL="0" marR="0" lvl="0" indent="0" algn="ctr" defTabSz="257168" rtl="0" eaLnBrk="1" fontAlgn="auto" latinLnBrk="0" hangingPunct="1">
                        <a:lnSpc>
                          <a:spcPct val="100000"/>
                        </a:lnSpc>
                        <a:spcBef>
                          <a:spcPct val="20000"/>
                        </a:spcBef>
                        <a:spcAft>
                          <a:spcPts val="0"/>
                        </a:spcAft>
                        <a:buClrTx/>
                        <a:buSzTx/>
                        <a:buFont typeface="Arial"/>
                        <a:buNone/>
                        <a:tabLst/>
                        <a:defRPr/>
                      </a:pPr>
                      <a:r>
                        <a:rPr kumimoji="0" lang="en-US" sz="1600" b="1" i="0" u="none" strike="noStrike" kern="1200" cap="none" spc="0" normalizeH="0" baseline="0" noProof="0" smtClean="0">
                          <a:ln>
                            <a:noFill/>
                          </a:ln>
                          <a:solidFill>
                            <a:schemeClr val="accent2"/>
                          </a:solidFill>
                          <a:effectLst/>
                          <a:uLnTx/>
                          <a:uFillTx/>
                          <a:latin typeface="Century Gothic"/>
                          <a:ea typeface="+mn-ea"/>
                        </a:rPr>
                        <a:t>Kathleen Spees</a:t>
                      </a:r>
                    </a:p>
                    <a:p>
                      <a:pPr marL="893" marR="0" lvl="1" indent="0" algn="ctr" defTabSz="257168" rtl="0" eaLnBrk="1" fontAlgn="auto" latinLnBrk="0" hangingPunct="1">
                        <a:lnSpc>
                          <a:spcPct val="80000"/>
                        </a:lnSpc>
                        <a:spcBef>
                          <a:spcPts val="600"/>
                        </a:spcBef>
                        <a:spcAft>
                          <a:spcPts val="0"/>
                        </a:spcAft>
                        <a:buClr>
                          <a:srgbClr val="7FB9C2"/>
                        </a:buClr>
                        <a:buSzPct val="130000"/>
                        <a:buFont typeface="Lucida Grande"/>
                        <a:buNone/>
                        <a:tabLst/>
                        <a:defRPr/>
                      </a:pPr>
                      <a:r>
                        <a:rPr kumimoji="0" lang="en-US" sz="1200" b="0" i="0" u="none" strike="noStrike" kern="1200" cap="none" spc="0" normalizeH="0" baseline="0" noProof="0" smtClean="0">
                          <a:ln>
                            <a:noFill/>
                          </a:ln>
                          <a:solidFill>
                            <a:srgbClr val="000000"/>
                          </a:solidFill>
                          <a:effectLst/>
                          <a:uLnTx/>
                          <a:uFillTx/>
                          <a:latin typeface="+mn-lt"/>
                          <a:ea typeface="+mn-ea"/>
                          <a:cs typeface="+mn-cs"/>
                        </a:rPr>
                        <a:t>Principal, Washington DC</a:t>
                      </a:r>
                    </a:p>
                    <a:p>
                      <a:pPr marL="893" marR="0" lvl="1" indent="0" algn="ctr" defTabSz="257168" rtl="0" eaLnBrk="1" fontAlgn="auto" latinLnBrk="0" hangingPunct="1">
                        <a:lnSpc>
                          <a:spcPct val="80000"/>
                        </a:lnSpc>
                        <a:spcBef>
                          <a:spcPts val="113"/>
                        </a:spcBef>
                        <a:spcAft>
                          <a:spcPts val="0"/>
                        </a:spcAft>
                        <a:buClr>
                          <a:srgbClr val="7FB9C2"/>
                        </a:buClr>
                        <a:buSzPct val="130000"/>
                        <a:buFont typeface="Lucida Grande"/>
                        <a:buNone/>
                        <a:tabLst/>
                        <a:defRPr/>
                      </a:pPr>
                      <a:endParaRPr kumimoji="0" lang="en-US" sz="788" b="0" i="0" u="none" strike="noStrike" kern="1200" cap="none" spc="0" normalizeH="0" baseline="0" noProof="0" smtClean="0">
                        <a:ln>
                          <a:noFill/>
                        </a:ln>
                        <a:solidFill>
                          <a:srgbClr val="000000"/>
                        </a:solidFill>
                        <a:effectLst/>
                        <a:uLnTx/>
                        <a:uFillTx/>
                        <a:latin typeface="+mn-lt"/>
                        <a:ea typeface="+mn-ea"/>
                        <a:cs typeface="+mn-cs"/>
                      </a:endParaRPr>
                    </a:p>
                    <a:p>
                      <a:pPr marL="893" marR="0" lvl="1" indent="0" algn="ctr" defTabSz="257168" rtl="0" eaLnBrk="1" fontAlgn="auto" latinLnBrk="0" hangingPunct="1">
                        <a:lnSpc>
                          <a:spcPct val="80000"/>
                        </a:lnSpc>
                        <a:spcBef>
                          <a:spcPts val="113"/>
                        </a:spcBef>
                        <a:spcAft>
                          <a:spcPts val="0"/>
                        </a:spcAft>
                        <a:buClr>
                          <a:srgbClr val="7FB9C2"/>
                        </a:buClr>
                        <a:buSzPct val="130000"/>
                        <a:buFont typeface="Lucida Grande"/>
                        <a:buNone/>
                        <a:tabLst/>
                        <a:defRPr/>
                      </a:pPr>
                      <a:r>
                        <a:rPr kumimoji="0" lang="en-US" sz="1200" b="0" i="0" u="none" strike="noStrike" kern="1200" cap="none" spc="0" normalizeH="0" baseline="0" noProof="0" smtClean="0">
                          <a:ln>
                            <a:noFill/>
                          </a:ln>
                          <a:solidFill>
                            <a:srgbClr val="000000"/>
                          </a:solidFill>
                          <a:effectLst/>
                          <a:uLnTx/>
                          <a:uFillTx/>
                          <a:latin typeface="+mn-lt"/>
                          <a:ea typeface="+mn-ea"/>
                          <a:cs typeface="+mn-cs"/>
                        </a:rPr>
                        <a:t>+1.202.419.3390</a:t>
                      </a:r>
                    </a:p>
                    <a:p>
                      <a:pPr marL="893" marR="0" lvl="1" indent="0" algn="ctr" defTabSz="257168" rtl="0" eaLnBrk="1" fontAlgn="auto" latinLnBrk="0" hangingPunct="1">
                        <a:lnSpc>
                          <a:spcPct val="80000"/>
                        </a:lnSpc>
                        <a:spcBef>
                          <a:spcPts val="113"/>
                        </a:spcBef>
                        <a:spcAft>
                          <a:spcPts val="0"/>
                        </a:spcAft>
                        <a:buClr>
                          <a:srgbClr val="7FB9C2"/>
                        </a:buClr>
                        <a:buSzPct val="130000"/>
                        <a:buFont typeface="Lucida Grande"/>
                        <a:buNone/>
                        <a:tabLst/>
                        <a:defRPr/>
                      </a:pPr>
                      <a:r>
                        <a:rPr kumimoji="0" lang="en-US" sz="1200" b="0" i="0" u="none" strike="noStrike" kern="1200" cap="none" spc="0" normalizeH="0" baseline="0" noProof="0" smtClean="0">
                          <a:ln>
                            <a:noFill/>
                          </a:ln>
                          <a:solidFill>
                            <a:srgbClr val="000000"/>
                          </a:solidFill>
                          <a:effectLst/>
                          <a:uLnTx/>
                          <a:uFillTx/>
                          <a:latin typeface="+mn-lt"/>
                          <a:ea typeface="+mn-ea"/>
                          <a:cs typeface="+mn-cs"/>
                          <a:hlinkClick r:id="rId4"/>
                        </a:rPr>
                        <a:t>Kathleen.Spees@brattle.com</a:t>
                      </a:r>
                      <a:r>
                        <a:rPr kumimoji="0" lang="en-US" sz="1200" b="0" i="0" u="none" strike="noStrike" kern="1200" cap="none" spc="0" normalizeH="0" baseline="0" noProof="0" smtClean="0">
                          <a:ln>
                            <a:noFill/>
                          </a:ln>
                          <a:solidFill>
                            <a:srgbClr val="000000"/>
                          </a:solidFill>
                          <a:effectLst/>
                          <a:uLnTx/>
                          <a:uFillTx/>
                          <a:latin typeface="+mn-lt"/>
                          <a:ea typeface="+mn-ea"/>
                          <a:cs typeface="+mn-cs"/>
                        </a:rPr>
                        <a:t> </a:t>
                      </a:r>
                    </a:p>
                    <a:p>
                      <a:pPr algn="ctr"/>
                      <a:endParaRPr lang="en-US" dirty="0"/>
                    </a:p>
                  </a:txBody>
                  <a:tcPr>
                    <a:noFill/>
                  </a:tcPr>
                </a:tc>
                <a:tc>
                  <a:txBody>
                    <a:bodyPr/>
                    <a:lstStyle/>
                    <a:p>
                      <a:pPr marL="0" marR="0" lvl="0" indent="0" algn="ctr" defTabSz="257168" rtl="0" eaLnBrk="1" fontAlgn="auto" latinLnBrk="0" hangingPunct="1">
                        <a:lnSpc>
                          <a:spcPct val="100000"/>
                        </a:lnSpc>
                        <a:spcBef>
                          <a:spcPct val="20000"/>
                        </a:spcBef>
                        <a:spcAft>
                          <a:spcPts val="0"/>
                        </a:spcAft>
                        <a:buClrTx/>
                        <a:buSzTx/>
                        <a:buFont typeface="Arial"/>
                        <a:buNone/>
                        <a:tabLst/>
                        <a:defRPr/>
                      </a:pPr>
                      <a:endParaRPr kumimoji="0" lang="en-US" sz="1200" b="0" i="0" u="none" strike="noStrike" kern="1200" cap="none" spc="0" normalizeH="0" baseline="0" noProof="0" dirty="0">
                        <a:ln>
                          <a:noFill/>
                        </a:ln>
                        <a:solidFill>
                          <a:srgbClr val="000000"/>
                        </a:solidFill>
                        <a:effectLst/>
                        <a:uLnTx/>
                        <a:uFillTx/>
                        <a:latin typeface="+mn-lt"/>
                        <a:ea typeface="+mn-ea"/>
                        <a:cs typeface="+mn-cs"/>
                      </a:endParaRPr>
                    </a:p>
                  </a:txBody>
                  <a:tcPr>
                    <a:noFill/>
                  </a:tcPr>
                </a:tc>
                <a:tc>
                  <a:txBody>
                    <a:bodyPr/>
                    <a:lstStyle/>
                    <a:p>
                      <a:pPr marL="0" marR="0" lvl="0" indent="0" algn="ctr" defTabSz="257168" rtl="0" eaLnBrk="1" fontAlgn="auto" latinLnBrk="0" hangingPunct="1">
                        <a:lnSpc>
                          <a:spcPct val="100000"/>
                        </a:lnSpc>
                        <a:spcBef>
                          <a:spcPct val="20000"/>
                        </a:spcBef>
                        <a:spcAft>
                          <a:spcPts val="0"/>
                        </a:spcAft>
                        <a:buClrTx/>
                        <a:buSzTx/>
                        <a:buFont typeface="Arial"/>
                        <a:buNone/>
                        <a:tabLst/>
                        <a:defRPr/>
                      </a:pPr>
                      <a:endParaRPr kumimoji="0" lang="en-US" sz="1200" b="0" i="0" u="none" strike="noStrike" kern="1200" cap="none" spc="0" normalizeH="0" baseline="0" noProof="0" dirty="0">
                        <a:ln>
                          <a:noFill/>
                        </a:ln>
                        <a:solidFill>
                          <a:srgbClr val="000000"/>
                        </a:solidFill>
                        <a:effectLst/>
                        <a:uLnTx/>
                        <a:uFillTx/>
                        <a:latin typeface="+mn-lt"/>
                        <a:ea typeface="+mn-ea"/>
                        <a:cs typeface="+mn-cs"/>
                      </a:endParaRPr>
                    </a:p>
                  </a:txBody>
                  <a:tcPr>
                    <a:noFill/>
                  </a:tcPr>
                </a:tc>
                <a:tc>
                  <a:txBody>
                    <a:bodyPr/>
                    <a:lstStyle/>
                    <a:p>
                      <a:pPr marL="0" marR="0" lvl="0" indent="0" algn="ctr" defTabSz="257168" rtl="0" eaLnBrk="1" fontAlgn="auto" latinLnBrk="0" hangingPunct="1">
                        <a:lnSpc>
                          <a:spcPct val="100000"/>
                        </a:lnSpc>
                        <a:spcBef>
                          <a:spcPct val="20000"/>
                        </a:spcBef>
                        <a:spcAft>
                          <a:spcPts val="0"/>
                        </a:spcAft>
                        <a:buClrTx/>
                        <a:buSzTx/>
                        <a:buFont typeface="Arial"/>
                        <a:buNone/>
                        <a:tabLst/>
                        <a:defRPr/>
                      </a:pPr>
                      <a:endParaRPr kumimoji="0" lang="en-US" sz="1200" b="0" i="0" u="none" strike="noStrike" kern="1200" cap="none" spc="0" normalizeH="0" baseline="0" noProof="0" dirty="0">
                        <a:ln>
                          <a:noFill/>
                        </a:ln>
                        <a:solidFill>
                          <a:srgbClr val="000000"/>
                        </a:solidFill>
                        <a:effectLst/>
                        <a:uLnTx/>
                        <a:uFillTx/>
                        <a:latin typeface="+mn-lt"/>
                        <a:ea typeface="+mn-ea"/>
                        <a:cs typeface="+mn-cs"/>
                      </a:endParaRPr>
                    </a:p>
                  </a:txBody>
                  <a:tcPr>
                    <a:noFill/>
                  </a:tcPr>
                </a:tc>
                <a:extLst>
                  <a:ext uri="{0D108BD9-81ED-4DB2-BD59-A6C34878D82A}">
                    <a16:rowId xmlns:a16="http://schemas.microsoft.com/office/drawing/2014/main" val="1456985119"/>
                  </a:ext>
                </a:extLst>
              </a:tr>
            </a:tbl>
          </a:graphicData>
        </a:graphic>
      </p:graphicFrame>
      <p:sp>
        <p:nvSpPr>
          <p:cNvPr id="14" name="Content Placeholder 8"/>
          <p:cNvSpPr txBox="1">
            <a:spLocks/>
          </p:cNvSpPr>
          <p:nvPr/>
        </p:nvSpPr>
        <p:spPr>
          <a:xfrm>
            <a:off x="3377590" y="1711772"/>
            <a:ext cx="8204810" cy="4226911"/>
          </a:xfrm>
          <a:prstGeom prst="rect">
            <a:avLst/>
          </a:prstGeom>
        </p:spPr>
        <p:txBody>
          <a:bodyPr>
            <a:noAutofit/>
          </a:bodyPr>
          <a:lstStyle>
            <a:lvl1pPr marL="0" indent="0" algn="l" defTabSz="457200" rtl="0" eaLnBrk="1" latinLnBrk="0" hangingPunct="1">
              <a:spcBef>
                <a:spcPts val="900"/>
              </a:spcBef>
              <a:buClr>
                <a:schemeClr val="accent2"/>
              </a:buClr>
              <a:buSzPct val="90000"/>
              <a:buFont typeface="Wingdings 2" panose="05020102010507070707" pitchFamily="18" charset="2"/>
              <a:buNone/>
              <a:defRPr sz="2400" kern="1200">
                <a:solidFill>
                  <a:schemeClr val="tx1"/>
                </a:solidFill>
                <a:latin typeface="Calibri Light" panose="020F0302020204030204" pitchFamily="34" charset="0"/>
                <a:ea typeface="+mn-ea"/>
                <a:cs typeface="Calibri Light" panose="020F0302020204030204" pitchFamily="34" charset="0"/>
              </a:defRPr>
            </a:lvl1pPr>
            <a:lvl2pPr marL="280988" indent="-280988" algn="l" defTabSz="457200" rtl="0" eaLnBrk="1" latinLnBrk="0" hangingPunct="1">
              <a:spcBef>
                <a:spcPts val="900"/>
              </a:spcBef>
              <a:buClr>
                <a:schemeClr val="accent2"/>
              </a:buClr>
              <a:buSzPct val="90000"/>
              <a:buFont typeface="Wingdings 2" panose="05020102010507070707" pitchFamily="18" charset="2"/>
              <a:buChar char=""/>
              <a:tabLst/>
              <a:defRPr sz="2000" kern="1200">
                <a:solidFill>
                  <a:schemeClr val="tx1"/>
                </a:solidFill>
                <a:latin typeface="Calibri Light" panose="020F0302020204030204" pitchFamily="34" charset="0"/>
                <a:ea typeface="+mn-ea"/>
                <a:cs typeface="Calibri Light" panose="020F0302020204030204" pitchFamily="34" charset="0"/>
              </a:defRPr>
            </a:lvl2pPr>
            <a:lvl3pPr marL="573088" indent="-292100" algn="l" defTabSz="457200" rtl="0" eaLnBrk="1" latinLnBrk="0" hangingPunct="1">
              <a:lnSpc>
                <a:spcPct val="100000"/>
              </a:lnSpc>
              <a:spcBef>
                <a:spcPts val="600"/>
              </a:spcBef>
              <a:buClr>
                <a:schemeClr val="tx1">
                  <a:lumMod val="50000"/>
                  <a:lumOff val="50000"/>
                </a:schemeClr>
              </a:buClr>
              <a:buSzPct val="70000"/>
              <a:buFont typeface="Wingdings 3" panose="05040102010807070707" pitchFamily="18" charset="2"/>
              <a:buChar char=""/>
              <a:defRPr sz="2000" kern="1200" baseline="0">
                <a:solidFill>
                  <a:schemeClr val="tx1"/>
                </a:solidFill>
                <a:latin typeface="Calibri Light" panose="020F0302020204030204" pitchFamily="34" charset="0"/>
                <a:ea typeface="+mn-ea"/>
                <a:cs typeface="Calibri Light" panose="020F0302020204030204" pitchFamily="34" charset="0"/>
              </a:defRPr>
            </a:lvl3pPr>
            <a:lvl4pPr marL="854075" indent="-280988" algn="l" defTabSz="457200" rtl="0" eaLnBrk="1" latinLnBrk="0" hangingPunct="1">
              <a:lnSpc>
                <a:spcPct val="100000"/>
              </a:lnSpc>
              <a:spcBef>
                <a:spcPts val="600"/>
              </a:spcBef>
              <a:buClr>
                <a:schemeClr val="accent2"/>
              </a:buClr>
              <a:buSzPct val="100000"/>
              <a:buFont typeface="Calibri" panose="020F0502020204030204" pitchFamily="34" charset="0"/>
              <a:buChar char="―"/>
              <a:defRPr sz="1600" b="0" i="0" kern="1200" cap="none" spc="0" baseline="0">
                <a:solidFill>
                  <a:schemeClr val="tx1"/>
                </a:solidFill>
                <a:latin typeface="+mn-lt"/>
                <a:ea typeface="+mn-ea"/>
                <a:cs typeface="+mn-cs"/>
              </a:defRPr>
            </a:lvl4pPr>
            <a:lvl5pPr marL="0" indent="0" algn="l" defTabSz="457200" rtl="0" eaLnBrk="1" latinLnBrk="0" hangingPunct="1">
              <a:spcBef>
                <a:spcPts val="1700"/>
              </a:spcBef>
              <a:buClr>
                <a:schemeClr val="tx1">
                  <a:lumMod val="50000"/>
                  <a:lumOff val="50000"/>
                </a:schemeClr>
              </a:buClr>
              <a:buFont typeface="+mj-lt"/>
              <a:buNone/>
              <a:defRPr sz="1600" b="1" i="0" kern="1200" cap="all" spc="100" baseline="0">
                <a:solidFill>
                  <a:schemeClr val="accent2"/>
                </a:solidFill>
                <a:latin typeface="+mn-lt"/>
                <a:ea typeface="+mn-ea"/>
                <a:cs typeface="+mn-cs"/>
              </a:defRPr>
            </a:lvl5pPr>
            <a:lvl6pPr marL="573088" indent="-292100" algn="l" defTabSz="457200" rtl="0" eaLnBrk="1" latinLnBrk="0" hangingPunct="1">
              <a:spcBef>
                <a:spcPts val="600"/>
              </a:spcBef>
              <a:buClr>
                <a:schemeClr val="tx1">
                  <a:lumMod val="50000"/>
                  <a:lumOff val="50000"/>
                </a:schemeClr>
              </a:buClr>
              <a:buFont typeface="+mj-lt"/>
              <a:buAutoNum type="arabicPeriod"/>
              <a:defRPr sz="1600" kern="1200" baseline="0">
                <a:solidFill>
                  <a:schemeClr val="tx1"/>
                </a:solidFill>
                <a:latin typeface="+mn-lt"/>
                <a:ea typeface="+mn-ea"/>
                <a:cs typeface="+mn-cs"/>
              </a:defRPr>
            </a:lvl6pPr>
            <a:lvl7pPr marL="803275" indent="-230188" algn="l" defTabSz="457200" rtl="0" eaLnBrk="1" latinLnBrk="0" hangingPunct="1">
              <a:spcBef>
                <a:spcPts val="400"/>
              </a:spcBef>
              <a:buClr>
                <a:schemeClr val="accent2"/>
              </a:buClr>
              <a:buFont typeface="+mj-lt"/>
              <a:buAutoNum type="alphaLcPeriod"/>
              <a:defRPr sz="1300" kern="1200" baseline="0">
                <a:solidFill>
                  <a:schemeClr val="tx1"/>
                </a:solidFill>
                <a:latin typeface="+mn-lt"/>
                <a:ea typeface="+mn-ea"/>
                <a:cs typeface="+mn-cs"/>
              </a:defRPr>
            </a:lvl7pPr>
            <a:lvl8pPr marL="280988" indent="-280988" algn="l" defTabSz="457200" rtl="0" eaLnBrk="1" latinLnBrk="0" hangingPunct="1">
              <a:spcBef>
                <a:spcPts val="1700"/>
              </a:spcBef>
              <a:buClr>
                <a:schemeClr val="accent2"/>
              </a:buClr>
              <a:buSzPct val="150000"/>
              <a:buFont typeface="Calibri" panose="020F0502020204030204" pitchFamily="34" charset="0"/>
              <a:buChar char="‟"/>
              <a:defRPr sz="2000" i="1" kern="1200" baseline="0">
                <a:solidFill>
                  <a:schemeClr val="tx1"/>
                </a:solidFill>
                <a:latin typeface="Calibri Light" panose="020F0302020204030204" pitchFamily="34" charset="0"/>
                <a:ea typeface="+mn-ea"/>
                <a:cs typeface="Calibri Light" panose="020F0302020204030204" pitchFamily="34" charset="0"/>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n-US" sz="1800" b="1" dirty="0" smtClean="0">
                <a:solidFill>
                  <a:schemeClr val="accent2"/>
                </a:solidFill>
              </a:rPr>
              <a:t>Dr. Kathleen Spees is a principal at The Brattle Group with expertise in wholesale electricity markets design and environmental policy analysis. </a:t>
            </a:r>
          </a:p>
          <a:p>
            <a:pPr marL="0" lvl="2" indent="0" algn="just">
              <a:lnSpc>
                <a:spcPct val="90000"/>
              </a:lnSpc>
              <a:spcBef>
                <a:spcPts val="1200"/>
              </a:spcBef>
              <a:buNone/>
            </a:pPr>
            <a:r>
              <a:rPr lang="en-US" sz="1600" dirty="0" smtClean="0">
                <a:solidFill>
                  <a:schemeClr val="tx1">
                    <a:lumMod val="85000"/>
                    <a:lumOff val="15000"/>
                  </a:schemeClr>
                </a:solidFill>
              </a:rPr>
              <a:t>Dr. Kathleen Spees is a Principal at The Brattle Group with expertise in designing and analyzing wholesale electric markets and carbon policies.  Dr. Spees has worked with market operators, transmission system operators, and regulators in more than a dozen jurisdictions globally to improve their market designs for capacity investments, scarcity and surplus event pricing, ancillary services, wind integration, and market seams.  She has worked with U.S. and international regulators to design and evaluate policy alternatives for achieving resource adequacy, storage integration, carbon reduction, and other policy goals.  For private clients, Dr. Spees provides strategic guidance, expert testimony, and analytical support in the context of regulatory proceedings, business decisions, investment due diligence, and litigation.  Her work spans matters of carbon policy, environmental regulations, demand response, virtual trading, transmission rights, ancillary services, plant retirements, merchant transmission, renewables integration, hedging, and storage.</a:t>
            </a:r>
          </a:p>
          <a:p>
            <a:pPr marL="0" lvl="2" indent="0" algn="just">
              <a:lnSpc>
                <a:spcPct val="90000"/>
              </a:lnSpc>
              <a:spcBef>
                <a:spcPts val="1200"/>
              </a:spcBef>
              <a:buNone/>
            </a:pPr>
            <a:r>
              <a:rPr lang="en-US" sz="1600" dirty="0" smtClean="0">
                <a:solidFill>
                  <a:schemeClr val="tx1">
                    <a:lumMod val="85000"/>
                    <a:lumOff val="15000"/>
                  </a:schemeClr>
                </a:solidFill>
              </a:rPr>
              <a:t>Dr. Spees earned her PhD in Engineering and Public Policy within the Carnegie Mellon Electricity Industry Center and her MS in Electrical and Computer Engineering from Carnegie Mellon University. She earned her BS in Physics and Mechanical Engineering from Iowa State University.</a:t>
            </a:r>
            <a:endParaRPr lang="en-US" sz="1600" dirty="0">
              <a:solidFill>
                <a:schemeClr val="tx1">
                  <a:lumMod val="85000"/>
                  <a:lumOff val="15000"/>
                </a:schemeClr>
              </a:solidFill>
            </a:endParaRPr>
          </a:p>
        </p:txBody>
      </p:sp>
    </p:spTree>
    <p:extLst>
      <p:ext uri="{BB962C8B-B14F-4D97-AF65-F5344CB8AC3E}">
        <p14:creationId xmlns:p14="http://schemas.microsoft.com/office/powerpoint/2010/main" val="36780259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748891"/>
            <a:ext cx="10972800" cy="743280"/>
          </a:xfrm>
        </p:spPr>
        <p:txBody>
          <a:bodyPr/>
          <a:lstStyle/>
          <a:p>
            <a:r>
              <a:rPr lang="en-US" dirty="0" smtClean="0"/>
              <a:t>The Clean Energy Transition is Happening…</a:t>
            </a:r>
            <a:endParaRPr lang="en-US" dirty="0"/>
          </a:p>
        </p:txBody>
      </p:sp>
      <p:sp>
        <p:nvSpPr>
          <p:cNvPr id="5" name="Slide Number Placeholder 4"/>
          <p:cNvSpPr>
            <a:spLocks noGrp="1"/>
          </p:cNvSpPr>
          <p:nvPr>
            <p:ph type="sldNum" sz="quarter" idx="15"/>
          </p:nvPr>
        </p:nvSpPr>
        <p:spPr/>
        <p:txBody>
          <a:bodyPr/>
          <a:lstStyle/>
          <a:p>
            <a:r>
              <a:rPr lang="en-US" b="0" smtClean="0"/>
              <a:t>Brattle.com | </a:t>
            </a:r>
            <a:fld id="{590DAB12-68F0-43F3-9CAA-0DFBA7404834}" type="slidenum">
              <a:rPr lang="en-US" smtClean="0"/>
              <a:pPr/>
              <a:t>2</a:t>
            </a:fld>
            <a:endParaRPr lang="en-US" dirty="0"/>
          </a:p>
        </p:txBody>
      </p:sp>
      <p:sp>
        <p:nvSpPr>
          <p:cNvPr id="6" name="Rectangle 5"/>
          <p:cNvSpPr/>
          <p:nvPr/>
        </p:nvSpPr>
        <p:spPr>
          <a:xfrm>
            <a:off x="7620823" y="2304602"/>
            <a:ext cx="2876913" cy="4015875"/>
          </a:xfrm>
          <a:prstGeom prst="rect">
            <a:avLst/>
          </a:prstGeom>
          <a:solidFill>
            <a:srgbClr val="EDF6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clrChange>
              <a:clrFrom>
                <a:srgbClr val="FFFFFF"/>
              </a:clrFrom>
              <a:clrTo>
                <a:srgbClr val="FFFFFF">
                  <a:alpha val="0"/>
                </a:srgbClr>
              </a:clrTo>
            </a:clrChange>
          </a:blip>
          <a:stretch>
            <a:fillRect/>
          </a:stretch>
        </p:blipFill>
        <p:spPr>
          <a:xfrm>
            <a:off x="7680718" y="2757665"/>
            <a:ext cx="2782271" cy="2782271"/>
          </a:xfrm>
          <a:prstGeom prst="rect">
            <a:avLst/>
          </a:prstGeom>
        </p:spPr>
      </p:pic>
      <p:sp>
        <p:nvSpPr>
          <p:cNvPr id="8" name="Rectangle 7"/>
          <p:cNvSpPr/>
          <p:nvPr/>
        </p:nvSpPr>
        <p:spPr>
          <a:xfrm>
            <a:off x="1289781" y="2304604"/>
            <a:ext cx="2690307" cy="4015873"/>
          </a:xfrm>
          <a:prstGeom prst="rect">
            <a:avLst/>
          </a:prstGeom>
          <a:solidFill>
            <a:srgbClr val="EDF6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clrChange>
              <a:clrFrom>
                <a:srgbClr val="FFFFFF"/>
              </a:clrFrom>
              <a:clrTo>
                <a:srgbClr val="FFFFFF">
                  <a:alpha val="0"/>
                </a:srgbClr>
              </a:clrTo>
            </a:clrChange>
          </a:blip>
          <a:stretch>
            <a:fillRect/>
          </a:stretch>
        </p:blipFill>
        <p:spPr>
          <a:xfrm>
            <a:off x="1319590" y="2903535"/>
            <a:ext cx="2640800" cy="2649632"/>
          </a:xfrm>
          <a:prstGeom prst="rect">
            <a:avLst/>
          </a:prstGeom>
        </p:spPr>
      </p:pic>
      <p:sp>
        <p:nvSpPr>
          <p:cNvPr id="10" name="Rectangle 9"/>
          <p:cNvSpPr/>
          <p:nvPr/>
        </p:nvSpPr>
        <p:spPr>
          <a:xfrm>
            <a:off x="4425711" y="2304602"/>
            <a:ext cx="2690307" cy="4015874"/>
          </a:xfrm>
          <a:prstGeom prst="rect">
            <a:avLst/>
          </a:prstGeom>
          <a:solidFill>
            <a:srgbClr val="EDF6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4">
            <a:clrChange>
              <a:clrFrom>
                <a:srgbClr val="FFFFFF"/>
              </a:clrFrom>
              <a:clrTo>
                <a:srgbClr val="FFFFFF">
                  <a:alpha val="0"/>
                </a:srgbClr>
              </a:clrTo>
            </a:clrChange>
          </a:blip>
          <a:stretch>
            <a:fillRect/>
          </a:stretch>
        </p:blipFill>
        <p:spPr>
          <a:xfrm>
            <a:off x="4484097" y="2970139"/>
            <a:ext cx="2599078" cy="2607771"/>
          </a:xfrm>
          <a:prstGeom prst="rect">
            <a:avLst/>
          </a:prstGeom>
        </p:spPr>
      </p:pic>
      <p:sp>
        <p:nvSpPr>
          <p:cNvPr id="12" name="Rectangle 11"/>
          <p:cNvSpPr/>
          <p:nvPr/>
        </p:nvSpPr>
        <p:spPr>
          <a:xfrm>
            <a:off x="1427547" y="2393420"/>
            <a:ext cx="2603358" cy="523220"/>
          </a:xfrm>
          <a:prstGeom prst="rect">
            <a:avLst/>
          </a:prstGeom>
        </p:spPr>
        <p:txBody>
          <a:bodyPr wrap="square">
            <a:spAutoFit/>
          </a:bodyPr>
          <a:lstStyle/>
          <a:p>
            <a:pPr algn="ctr"/>
            <a:r>
              <a:rPr lang="en-US" sz="1400" b="1" dirty="0">
                <a:solidFill>
                  <a:schemeClr val="accent5"/>
                </a:solidFill>
                <a:latin typeface="Century Gothic" panose="020B0502020202020204" pitchFamily="34" charset="0"/>
                <a:ea typeface="Times New Roman" panose="02020603050405020304" pitchFamily="18" charset="0"/>
                <a:cs typeface="Times New Roman" panose="02020603050405020304" pitchFamily="18" charset="0"/>
              </a:rPr>
              <a:t>Economy-wide GHG Emissions</a:t>
            </a:r>
            <a:endParaRPr lang="en-US" sz="1400" b="1" dirty="0">
              <a:solidFill>
                <a:schemeClr val="accent5"/>
              </a:solidFill>
              <a:latin typeface="Century Gothic" panose="020B0502020202020204" pitchFamily="34" charset="0"/>
            </a:endParaRPr>
          </a:p>
        </p:txBody>
      </p:sp>
      <p:sp>
        <p:nvSpPr>
          <p:cNvPr id="13" name="Rectangle 12"/>
          <p:cNvSpPr/>
          <p:nvPr/>
        </p:nvSpPr>
        <p:spPr>
          <a:xfrm>
            <a:off x="4455302" y="2442053"/>
            <a:ext cx="2690307" cy="307777"/>
          </a:xfrm>
          <a:prstGeom prst="rect">
            <a:avLst/>
          </a:prstGeom>
        </p:spPr>
        <p:txBody>
          <a:bodyPr wrap="square">
            <a:spAutoFit/>
          </a:bodyPr>
          <a:lstStyle/>
          <a:p>
            <a:pPr algn="ctr"/>
            <a:r>
              <a:rPr lang="en-US" sz="1400" b="1" dirty="0" smtClean="0">
                <a:solidFill>
                  <a:schemeClr val="accent5"/>
                </a:solidFill>
                <a:latin typeface="Century Gothic" panose="020B0502020202020204" pitchFamily="34" charset="0"/>
                <a:ea typeface="Times New Roman" panose="02020603050405020304" pitchFamily="18" charset="0"/>
                <a:cs typeface="Times New Roman" panose="02020603050405020304" pitchFamily="18" charset="0"/>
              </a:rPr>
              <a:t>Electrification</a:t>
            </a:r>
            <a:endParaRPr lang="en-US" sz="1400" b="1" dirty="0">
              <a:solidFill>
                <a:schemeClr val="accent5"/>
              </a:solidFill>
              <a:latin typeface="Century Gothic" panose="020B0502020202020204" pitchFamily="34" charset="0"/>
            </a:endParaRPr>
          </a:p>
        </p:txBody>
      </p:sp>
      <p:sp>
        <p:nvSpPr>
          <p:cNvPr id="14" name="Rectangle 13"/>
          <p:cNvSpPr/>
          <p:nvPr/>
        </p:nvSpPr>
        <p:spPr>
          <a:xfrm>
            <a:off x="7627926" y="2453500"/>
            <a:ext cx="2862704" cy="307777"/>
          </a:xfrm>
          <a:prstGeom prst="rect">
            <a:avLst/>
          </a:prstGeom>
        </p:spPr>
        <p:txBody>
          <a:bodyPr wrap="square">
            <a:spAutoFit/>
          </a:bodyPr>
          <a:lstStyle/>
          <a:p>
            <a:pPr algn="ctr"/>
            <a:r>
              <a:rPr lang="en-US" sz="1400" b="1" dirty="0">
                <a:solidFill>
                  <a:schemeClr val="accent5"/>
                </a:solidFill>
                <a:latin typeface="Century Gothic" panose="020B0502020202020204" pitchFamily="34" charset="0"/>
                <a:cs typeface="Times New Roman" panose="02020603050405020304" pitchFamily="18" charset="0"/>
              </a:rPr>
              <a:t>Supply Mix</a:t>
            </a:r>
            <a:endParaRPr lang="en-US" sz="1400" b="1" dirty="0">
              <a:solidFill>
                <a:schemeClr val="accent5"/>
              </a:solidFill>
              <a:latin typeface="Century Gothic" panose="020B0502020202020204" pitchFamily="34" charset="0"/>
            </a:endParaRPr>
          </a:p>
        </p:txBody>
      </p:sp>
      <p:sp>
        <p:nvSpPr>
          <p:cNvPr id="15" name="Rectangle 14"/>
          <p:cNvSpPr/>
          <p:nvPr/>
        </p:nvSpPr>
        <p:spPr>
          <a:xfrm>
            <a:off x="4583739" y="5610254"/>
            <a:ext cx="2479709" cy="738664"/>
          </a:xfrm>
          <a:prstGeom prst="rect">
            <a:avLst/>
          </a:prstGeom>
        </p:spPr>
        <p:txBody>
          <a:bodyPr wrap="square">
            <a:spAutoFit/>
          </a:bodyPr>
          <a:lstStyle/>
          <a:p>
            <a:pPr algn="ctr"/>
            <a:r>
              <a:rPr lang="en-US" sz="1400" b="1" dirty="0"/>
              <a:t>Demand</a:t>
            </a:r>
            <a:r>
              <a:rPr lang="en-US" sz="1400" dirty="0"/>
              <a:t> </a:t>
            </a:r>
            <a:r>
              <a:rPr lang="en-US" sz="1400" dirty="0" smtClean="0"/>
              <a:t>growth from policy-and customer-driven electrification</a:t>
            </a:r>
            <a:endParaRPr lang="en-US" sz="1400" dirty="0"/>
          </a:p>
        </p:txBody>
      </p:sp>
      <p:sp>
        <p:nvSpPr>
          <p:cNvPr id="16" name="Rectangle 15"/>
          <p:cNvSpPr/>
          <p:nvPr/>
        </p:nvSpPr>
        <p:spPr>
          <a:xfrm>
            <a:off x="7714537" y="5475417"/>
            <a:ext cx="2697257" cy="738664"/>
          </a:xfrm>
          <a:prstGeom prst="rect">
            <a:avLst/>
          </a:prstGeom>
        </p:spPr>
        <p:txBody>
          <a:bodyPr wrap="square">
            <a:spAutoFit/>
          </a:bodyPr>
          <a:lstStyle/>
          <a:p>
            <a:pPr algn="ctr"/>
            <a:r>
              <a:rPr lang="en-US" sz="1400" b="1" dirty="0" smtClean="0"/>
              <a:t>“Non-traditional” supply resources </a:t>
            </a:r>
            <a:r>
              <a:rPr lang="en-US" sz="1400" dirty="0" smtClean="0"/>
              <a:t>will be the dominant source of energy economy-wide</a:t>
            </a:r>
            <a:endParaRPr lang="en-US" sz="1400" dirty="0"/>
          </a:p>
        </p:txBody>
      </p:sp>
      <p:sp>
        <p:nvSpPr>
          <p:cNvPr id="17" name="Rectangle 16"/>
          <p:cNvSpPr/>
          <p:nvPr/>
        </p:nvSpPr>
        <p:spPr>
          <a:xfrm>
            <a:off x="1388752" y="5547336"/>
            <a:ext cx="2506465" cy="738664"/>
          </a:xfrm>
          <a:prstGeom prst="rect">
            <a:avLst/>
          </a:prstGeom>
        </p:spPr>
        <p:txBody>
          <a:bodyPr wrap="square">
            <a:spAutoFit/>
          </a:bodyPr>
          <a:lstStyle/>
          <a:p>
            <a:pPr algn="ctr"/>
            <a:r>
              <a:rPr lang="en-US" sz="1400" dirty="0" smtClean="0"/>
              <a:t>Policymakers and customers </a:t>
            </a:r>
            <a:r>
              <a:rPr lang="en-US" sz="1400" dirty="0"/>
              <a:t>sets </a:t>
            </a:r>
            <a:r>
              <a:rPr lang="en-US" sz="1400" b="1" dirty="0"/>
              <a:t>GHG emissions targets </a:t>
            </a:r>
            <a:r>
              <a:rPr lang="en-US" sz="1400" dirty="0"/>
              <a:t>to address climate change</a:t>
            </a:r>
          </a:p>
        </p:txBody>
      </p:sp>
      <p:sp>
        <p:nvSpPr>
          <p:cNvPr id="18" name="TextBox 17"/>
          <p:cNvSpPr txBox="1"/>
          <p:nvPr/>
        </p:nvSpPr>
        <p:spPr>
          <a:xfrm>
            <a:off x="9683834" y="4312538"/>
            <a:ext cx="584088" cy="26992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r"/>
            <a:r>
              <a:rPr lang="en-US" b="1" dirty="0">
                <a:solidFill>
                  <a:schemeClr val="bg2"/>
                </a:solidFill>
              </a:rPr>
              <a:t>Wind</a:t>
            </a:r>
          </a:p>
        </p:txBody>
      </p:sp>
      <p:sp>
        <p:nvSpPr>
          <p:cNvPr id="19" name="TextBox 18"/>
          <p:cNvSpPr txBox="1"/>
          <p:nvPr/>
        </p:nvSpPr>
        <p:spPr>
          <a:xfrm>
            <a:off x="7857071" y="5012633"/>
            <a:ext cx="548187" cy="26319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b="1" dirty="0">
                <a:solidFill>
                  <a:schemeClr val="bg1"/>
                </a:solidFill>
              </a:rPr>
              <a:t>Coal</a:t>
            </a:r>
          </a:p>
        </p:txBody>
      </p:sp>
      <p:sp>
        <p:nvSpPr>
          <p:cNvPr id="20" name="TextBox 19"/>
          <p:cNvSpPr txBox="1"/>
          <p:nvPr/>
        </p:nvSpPr>
        <p:spPr>
          <a:xfrm>
            <a:off x="9704806" y="4888409"/>
            <a:ext cx="563116" cy="26319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r"/>
            <a:r>
              <a:rPr lang="en-US" b="1" dirty="0">
                <a:solidFill>
                  <a:schemeClr val="accent1"/>
                </a:solidFill>
              </a:rPr>
              <a:t>Hydro</a:t>
            </a:r>
          </a:p>
        </p:txBody>
      </p:sp>
      <p:grpSp>
        <p:nvGrpSpPr>
          <p:cNvPr id="21" name="Group 20"/>
          <p:cNvGrpSpPr/>
          <p:nvPr/>
        </p:nvGrpSpPr>
        <p:grpSpPr>
          <a:xfrm>
            <a:off x="2711318" y="3909979"/>
            <a:ext cx="1333504" cy="1079590"/>
            <a:chOff x="1535367" y="3982622"/>
            <a:chExt cx="1333504" cy="1079590"/>
          </a:xfrm>
        </p:grpSpPr>
        <p:sp>
          <p:nvSpPr>
            <p:cNvPr id="22" name="TextBox 21"/>
            <p:cNvSpPr txBox="1"/>
            <p:nvPr/>
          </p:nvSpPr>
          <p:spPr>
            <a:xfrm>
              <a:off x="1535367" y="3982622"/>
              <a:ext cx="545614" cy="22616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sz="1000" b="1" dirty="0">
                  <a:solidFill>
                    <a:srgbClr val="EB4D2A"/>
                  </a:solidFill>
                </a:rPr>
                <a:t>40x30</a:t>
              </a:r>
            </a:p>
          </p:txBody>
        </p:sp>
        <p:sp>
          <p:nvSpPr>
            <p:cNvPr id="23" name="TextBox 22"/>
            <p:cNvSpPr txBox="1"/>
            <p:nvPr/>
          </p:nvSpPr>
          <p:spPr>
            <a:xfrm>
              <a:off x="2325842" y="4821872"/>
              <a:ext cx="543029" cy="24034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sz="1000" b="1" dirty="0">
                  <a:solidFill>
                    <a:srgbClr val="EB4D2A"/>
                  </a:solidFill>
                </a:rPr>
                <a:t>80x50</a:t>
              </a:r>
            </a:p>
          </p:txBody>
        </p:sp>
      </p:grpSp>
      <p:sp>
        <p:nvSpPr>
          <p:cNvPr id="24" name="TextBox 23"/>
          <p:cNvSpPr txBox="1"/>
          <p:nvPr/>
        </p:nvSpPr>
        <p:spPr>
          <a:xfrm>
            <a:off x="1388752" y="2773033"/>
            <a:ext cx="720069" cy="246221"/>
          </a:xfrm>
          <a:prstGeom prst="rect">
            <a:avLst/>
          </a:prstGeom>
          <a:noFill/>
        </p:spPr>
        <p:txBody>
          <a:bodyPr wrap="none" rtlCol="0">
            <a:spAutoFit/>
          </a:bodyPr>
          <a:lstStyle/>
          <a:p>
            <a:r>
              <a:rPr lang="en-US" sz="1000" i="1" dirty="0">
                <a:solidFill>
                  <a:schemeClr val="bg1">
                    <a:lumMod val="50000"/>
                  </a:schemeClr>
                </a:solidFill>
              </a:rPr>
              <a:t>MMTCO</a:t>
            </a:r>
            <a:r>
              <a:rPr lang="en-US" sz="1000" i="1" baseline="-25000" dirty="0">
                <a:solidFill>
                  <a:schemeClr val="bg1">
                    <a:lumMod val="50000"/>
                  </a:schemeClr>
                </a:solidFill>
              </a:rPr>
              <a:t>2</a:t>
            </a:r>
            <a:r>
              <a:rPr lang="en-US" sz="1000" i="1" dirty="0">
                <a:solidFill>
                  <a:schemeClr val="bg1">
                    <a:lumMod val="50000"/>
                  </a:schemeClr>
                </a:solidFill>
              </a:rPr>
              <a:t>e</a:t>
            </a:r>
          </a:p>
        </p:txBody>
      </p:sp>
      <p:sp>
        <p:nvSpPr>
          <p:cNvPr id="25" name="TextBox 24"/>
          <p:cNvSpPr txBox="1"/>
          <p:nvPr/>
        </p:nvSpPr>
        <p:spPr>
          <a:xfrm>
            <a:off x="7761691" y="2787064"/>
            <a:ext cx="426720" cy="246221"/>
          </a:xfrm>
          <a:prstGeom prst="rect">
            <a:avLst/>
          </a:prstGeom>
          <a:noFill/>
        </p:spPr>
        <p:txBody>
          <a:bodyPr wrap="none" rtlCol="0">
            <a:spAutoFit/>
          </a:bodyPr>
          <a:lstStyle/>
          <a:p>
            <a:r>
              <a:rPr lang="en-US" sz="1000" i="1" dirty="0">
                <a:solidFill>
                  <a:schemeClr val="bg1">
                    <a:lumMod val="50000"/>
                  </a:schemeClr>
                </a:solidFill>
              </a:rPr>
              <a:t>TWh</a:t>
            </a:r>
          </a:p>
        </p:txBody>
      </p:sp>
      <p:sp>
        <p:nvSpPr>
          <p:cNvPr id="26" name="TextBox 25"/>
          <p:cNvSpPr txBox="1"/>
          <p:nvPr/>
        </p:nvSpPr>
        <p:spPr>
          <a:xfrm>
            <a:off x="4549593" y="2780424"/>
            <a:ext cx="426720" cy="246221"/>
          </a:xfrm>
          <a:prstGeom prst="rect">
            <a:avLst/>
          </a:prstGeom>
          <a:noFill/>
        </p:spPr>
        <p:txBody>
          <a:bodyPr wrap="none" rtlCol="0">
            <a:spAutoFit/>
          </a:bodyPr>
          <a:lstStyle/>
          <a:p>
            <a:r>
              <a:rPr lang="en-US" sz="1000" i="1" dirty="0">
                <a:solidFill>
                  <a:schemeClr val="bg1">
                    <a:lumMod val="50000"/>
                  </a:schemeClr>
                </a:solidFill>
              </a:rPr>
              <a:t>TWh</a:t>
            </a:r>
          </a:p>
        </p:txBody>
      </p:sp>
      <p:grpSp>
        <p:nvGrpSpPr>
          <p:cNvPr id="27" name="Group 26"/>
          <p:cNvGrpSpPr/>
          <p:nvPr/>
        </p:nvGrpSpPr>
        <p:grpSpPr>
          <a:xfrm>
            <a:off x="4525828" y="4172430"/>
            <a:ext cx="2543834" cy="1057914"/>
            <a:chOff x="3246932" y="4176897"/>
            <a:chExt cx="2543834" cy="1057914"/>
          </a:xfrm>
        </p:grpSpPr>
        <p:sp>
          <p:nvSpPr>
            <p:cNvPr id="28" name="TextBox 27"/>
            <p:cNvSpPr txBox="1"/>
            <p:nvPr/>
          </p:nvSpPr>
          <p:spPr>
            <a:xfrm>
              <a:off x="3246932" y="4176897"/>
              <a:ext cx="942648" cy="21903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sz="1050" b="1" dirty="0">
                  <a:solidFill>
                    <a:schemeClr val="bg1"/>
                  </a:solidFill>
                </a:rPr>
                <a:t>Industrial</a:t>
              </a:r>
            </a:p>
          </p:txBody>
        </p:sp>
        <p:sp>
          <p:nvSpPr>
            <p:cNvPr id="29" name="TextBox 28"/>
            <p:cNvSpPr txBox="1"/>
            <p:nvPr/>
          </p:nvSpPr>
          <p:spPr>
            <a:xfrm>
              <a:off x="3297905" y="4534663"/>
              <a:ext cx="942648" cy="21903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sz="1050" b="1" dirty="0">
                  <a:solidFill>
                    <a:schemeClr val="bg1"/>
                  </a:solidFill>
                </a:rPr>
                <a:t>Commercial</a:t>
              </a:r>
            </a:p>
          </p:txBody>
        </p:sp>
        <p:sp>
          <p:nvSpPr>
            <p:cNvPr id="30" name="TextBox 29"/>
            <p:cNvSpPr txBox="1"/>
            <p:nvPr/>
          </p:nvSpPr>
          <p:spPr>
            <a:xfrm>
              <a:off x="3297905" y="4966806"/>
              <a:ext cx="942648" cy="21687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sz="1050" b="1" dirty="0">
                  <a:solidFill>
                    <a:schemeClr val="bg1"/>
                  </a:solidFill>
                </a:rPr>
                <a:t>Residential</a:t>
              </a:r>
            </a:p>
          </p:txBody>
        </p:sp>
        <p:sp>
          <p:nvSpPr>
            <p:cNvPr id="31" name="TextBox 30"/>
            <p:cNvSpPr txBox="1"/>
            <p:nvPr/>
          </p:nvSpPr>
          <p:spPr>
            <a:xfrm>
              <a:off x="4548072" y="4949950"/>
              <a:ext cx="1242694" cy="21903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sz="1050" b="1" dirty="0">
                  <a:solidFill>
                    <a:schemeClr val="bg1"/>
                  </a:solidFill>
                </a:rPr>
                <a:t>Transportation</a:t>
              </a:r>
            </a:p>
          </p:txBody>
        </p:sp>
        <p:cxnSp>
          <p:nvCxnSpPr>
            <p:cNvPr id="32" name="Straight Arrow Connector 31"/>
            <p:cNvCxnSpPr/>
            <p:nvPr/>
          </p:nvCxnSpPr>
          <p:spPr>
            <a:xfrm>
              <a:off x="5503976" y="5157275"/>
              <a:ext cx="69515" cy="77536"/>
            </a:xfrm>
            <a:prstGeom prst="straightConnector1">
              <a:avLst/>
            </a:prstGeom>
            <a:ln w="12700">
              <a:solidFill>
                <a:schemeClr val="bg1"/>
              </a:solidFill>
              <a:headEnd type="none" w="med" len="med"/>
              <a:tailEnd type="stealth" w="med" len="med"/>
            </a:ln>
            <a:effectLst/>
          </p:spPr>
          <p:style>
            <a:lnRef idx="2">
              <a:schemeClr val="accent1"/>
            </a:lnRef>
            <a:fillRef idx="0">
              <a:schemeClr val="accent1"/>
            </a:fillRef>
            <a:effectRef idx="1">
              <a:schemeClr val="accent1"/>
            </a:effectRef>
            <a:fontRef idx="minor">
              <a:schemeClr val="tx1"/>
            </a:fontRef>
          </p:style>
        </p:cxnSp>
      </p:grpSp>
      <p:sp>
        <p:nvSpPr>
          <p:cNvPr id="33" name="TextBox 32"/>
          <p:cNvSpPr txBox="1"/>
          <p:nvPr/>
        </p:nvSpPr>
        <p:spPr>
          <a:xfrm>
            <a:off x="6120800" y="3717294"/>
            <a:ext cx="942648" cy="197404"/>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sz="900" b="1" dirty="0">
                <a:solidFill>
                  <a:schemeClr val="accent1">
                    <a:lumMod val="90000"/>
                    <a:lumOff val="10000"/>
                  </a:schemeClr>
                </a:solidFill>
              </a:rPr>
              <a:t>Residential</a:t>
            </a:r>
          </a:p>
        </p:txBody>
      </p:sp>
      <p:sp>
        <p:nvSpPr>
          <p:cNvPr id="34" name="TextBox 33"/>
          <p:cNvSpPr txBox="1"/>
          <p:nvPr/>
        </p:nvSpPr>
        <p:spPr>
          <a:xfrm>
            <a:off x="6112885" y="3542396"/>
            <a:ext cx="942648" cy="18742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sz="900" b="1" dirty="0">
                <a:solidFill>
                  <a:schemeClr val="accent2">
                    <a:lumMod val="75000"/>
                  </a:schemeClr>
                </a:solidFill>
              </a:rPr>
              <a:t>Commercial</a:t>
            </a:r>
          </a:p>
        </p:txBody>
      </p:sp>
      <p:sp>
        <p:nvSpPr>
          <p:cNvPr id="35" name="TextBox 34"/>
          <p:cNvSpPr txBox="1"/>
          <p:nvPr/>
        </p:nvSpPr>
        <p:spPr>
          <a:xfrm>
            <a:off x="6037819" y="3956901"/>
            <a:ext cx="942648" cy="19625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sz="900" b="1" dirty="0">
                <a:solidFill>
                  <a:schemeClr val="bg1"/>
                </a:solidFill>
              </a:rPr>
              <a:t>Transportation</a:t>
            </a:r>
          </a:p>
        </p:txBody>
      </p:sp>
      <p:sp>
        <p:nvSpPr>
          <p:cNvPr id="36" name="TextBox 35"/>
          <p:cNvSpPr txBox="1"/>
          <p:nvPr/>
        </p:nvSpPr>
        <p:spPr>
          <a:xfrm>
            <a:off x="6149057" y="3356931"/>
            <a:ext cx="942648" cy="21114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sz="900" b="1" dirty="0">
                <a:solidFill>
                  <a:schemeClr val="tx1">
                    <a:lumMod val="75000"/>
                    <a:lumOff val="25000"/>
                  </a:schemeClr>
                </a:solidFill>
              </a:rPr>
              <a:t>Industrial</a:t>
            </a:r>
          </a:p>
        </p:txBody>
      </p:sp>
      <p:sp>
        <p:nvSpPr>
          <p:cNvPr id="37" name="TextBox 36"/>
          <p:cNvSpPr txBox="1"/>
          <p:nvPr/>
        </p:nvSpPr>
        <p:spPr>
          <a:xfrm>
            <a:off x="4842698" y="2959963"/>
            <a:ext cx="1591017" cy="3203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b="1" dirty="0" smtClean="0">
                <a:solidFill>
                  <a:schemeClr val="accent2"/>
                </a:solidFill>
              </a:rPr>
              <a:t>1.5-3x historical demand needed to hit 80% decarb</a:t>
            </a:r>
            <a:endParaRPr lang="en-US" sz="1200" b="1" dirty="0">
              <a:solidFill>
                <a:schemeClr val="accent2"/>
              </a:solidFill>
            </a:endParaRPr>
          </a:p>
        </p:txBody>
      </p:sp>
      <p:cxnSp>
        <p:nvCxnSpPr>
          <p:cNvPr id="38" name="Straight Arrow Connector 37"/>
          <p:cNvCxnSpPr/>
          <p:nvPr/>
        </p:nvCxnSpPr>
        <p:spPr>
          <a:xfrm>
            <a:off x="5662468" y="3503341"/>
            <a:ext cx="258525" cy="243118"/>
          </a:xfrm>
          <a:prstGeom prst="straightConnector1">
            <a:avLst/>
          </a:prstGeom>
          <a:ln w="12700">
            <a:solidFill>
              <a:schemeClr val="accent2"/>
            </a:solidFill>
            <a:prstDash val="sysDot"/>
            <a:tailEnd type="stealth"/>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4601043" y="3628501"/>
            <a:ext cx="818037" cy="32031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b="1" dirty="0">
                <a:solidFill>
                  <a:schemeClr val="accent2">
                    <a:lumMod val="75000"/>
                  </a:schemeClr>
                </a:solidFill>
              </a:rPr>
              <a:t>Baseline + EE</a:t>
            </a:r>
            <a:endParaRPr lang="en-US" sz="1200" b="1" dirty="0">
              <a:solidFill>
                <a:schemeClr val="accent2">
                  <a:lumMod val="75000"/>
                </a:schemeClr>
              </a:solidFill>
            </a:endParaRPr>
          </a:p>
        </p:txBody>
      </p:sp>
      <p:cxnSp>
        <p:nvCxnSpPr>
          <p:cNvPr id="40" name="Straight Arrow Connector 39"/>
          <p:cNvCxnSpPr/>
          <p:nvPr/>
        </p:nvCxnSpPr>
        <p:spPr>
          <a:xfrm>
            <a:off x="5010060" y="4014370"/>
            <a:ext cx="0" cy="205480"/>
          </a:xfrm>
          <a:prstGeom prst="straightConnector1">
            <a:avLst/>
          </a:prstGeom>
          <a:ln w="12700">
            <a:solidFill>
              <a:schemeClr val="accent2">
                <a:lumMod val="75000"/>
              </a:schemeClr>
            </a:solidFill>
            <a:prstDash val="sysDot"/>
            <a:tailEnd type="stealth"/>
          </a:ln>
          <a:effectLst/>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1459610" y="4087255"/>
            <a:ext cx="1123834" cy="21114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000" b="1" dirty="0">
                <a:solidFill>
                  <a:schemeClr val="bg2"/>
                </a:solidFill>
              </a:rPr>
              <a:t>Residential</a:t>
            </a:r>
          </a:p>
        </p:txBody>
      </p:sp>
      <p:sp>
        <p:nvSpPr>
          <p:cNvPr id="42" name="TextBox 41"/>
          <p:cNvSpPr txBox="1"/>
          <p:nvPr/>
        </p:nvSpPr>
        <p:spPr>
          <a:xfrm>
            <a:off x="1463360" y="4923100"/>
            <a:ext cx="1123834" cy="21114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000" b="1" dirty="0">
                <a:solidFill>
                  <a:schemeClr val="bg1"/>
                </a:solidFill>
              </a:rPr>
              <a:t>Electricity Gen</a:t>
            </a:r>
          </a:p>
        </p:txBody>
      </p:sp>
      <p:sp>
        <p:nvSpPr>
          <p:cNvPr id="43" name="TextBox 42"/>
          <p:cNvSpPr txBox="1"/>
          <p:nvPr/>
        </p:nvSpPr>
        <p:spPr>
          <a:xfrm>
            <a:off x="1463360" y="4478968"/>
            <a:ext cx="1123834" cy="21114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000" b="1" dirty="0">
                <a:solidFill>
                  <a:schemeClr val="bg1"/>
                </a:solidFill>
              </a:rPr>
              <a:t>Transportation</a:t>
            </a:r>
          </a:p>
        </p:txBody>
      </p:sp>
      <p:sp>
        <p:nvSpPr>
          <p:cNvPr id="44" name="TextBox 43"/>
          <p:cNvSpPr txBox="1"/>
          <p:nvPr/>
        </p:nvSpPr>
        <p:spPr>
          <a:xfrm>
            <a:off x="1470539" y="3876352"/>
            <a:ext cx="1123834" cy="21114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000" b="1" dirty="0">
                <a:solidFill>
                  <a:srgbClr val="264A50"/>
                </a:solidFill>
              </a:rPr>
              <a:t>Commercial</a:t>
            </a:r>
          </a:p>
        </p:txBody>
      </p:sp>
      <p:sp>
        <p:nvSpPr>
          <p:cNvPr id="45" name="TextBox 44"/>
          <p:cNvSpPr txBox="1"/>
          <p:nvPr/>
        </p:nvSpPr>
        <p:spPr>
          <a:xfrm>
            <a:off x="1456184" y="3685947"/>
            <a:ext cx="1123834" cy="21114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000" b="1" dirty="0">
                <a:solidFill>
                  <a:schemeClr val="bg1"/>
                </a:solidFill>
              </a:rPr>
              <a:t>Industrial</a:t>
            </a:r>
          </a:p>
        </p:txBody>
      </p:sp>
      <p:sp>
        <p:nvSpPr>
          <p:cNvPr id="46" name="TextBox 45"/>
          <p:cNvSpPr txBox="1"/>
          <p:nvPr/>
        </p:nvSpPr>
        <p:spPr>
          <a:xfrm>
            <a:off x="1457693" y="3541337"/>
            <a:ext cx="1807224" cy="21114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900" b="1" dirty="0">
                <a:solidFill>
                  <a:schemeClr val="tx1">
                    <a:lumMod val="75000"/>
                    <a:lumOff val="25000"/>
                  </a:schemeClr>
                </a:solidFill>
              </a:rPr>
              <a:t>Non-Energy Sources</a:t>
            </a:r>
          </a:p>
        </p:txBody>
      </p:sp>
      <p:sp>
        <p:nvSpPr>
          <p:cNvPr id="47" name="TextBox 46"/>
          <p:cNvSpPr txBox="1"/>
          <p:nvPr/>
        </p:nvSpPr>
        <p:spPr>
          <a:xfrm>
            <a:off x="1463360" y="3375412"/>
            <a:ext cx="624276" cy="21114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900" b="1" dirty="0">
                <a:solidFill>
                  <a:schemeClr val="accent6">
                    <a:lumMod val="50000"/>
                  </a:schemeClr>
                </a:solidFill>
              </a:rPr>
              <a:t>Other</a:t>
            </a:r>
          </a:p>
        </p:txBody>
      </p:sp>
      <p:cxnSp>
        <p:nvCxnSpPr>
          <p:cNvPr id="48" name="Straight Arrow Connector 47"/>
          <p:cNvCxnSpPr/>
          <p:nvPr/>
        </p:nvCxnSpPr>
        <p:spPr>
          <a:xfrm flipV="1">
            <a:off x="7869168" y="3002691"/>
            <a:ext cx="4254" cy="2228838"/>
          </a:xfrm>
          <a:prstGeom prst="straightConnector1">
            <a:avLst/>
          </a:prstGeom>
          <a:ln w="9525">
            <a:solidFill>
              <a:schemeClr val="bg1">
                <a:lumMod val="65000"/>
              </a:schemeClr>
            </a:solidFill>
            <a:tailEnd type="stealth"/>
          </a:ln>
          <a:effectLst/>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7857071" y="4683957"/>
            <a:ext cx="408042" cy="26319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b="1" dirty="0">
                <a:solidFill>
                  <a:schemeClr val="bg1"/>
                </a:solidFill>
              </a:rPr>
              <a:t>Gas</a:t>
            </a:r>
          </a:p>
        </p:txBody>
      </p:sp>
      <p:sp>
        <p:nvSpPr>
          <p:cNvPr id="50" name="TextBox 49"/>
          <p:cNvSpPr txBox="1"/>
          <p:nvPr/>
        </p:nvSpPr>
        <p:spPr>
          <a:xfrm>
            <a:off x="9683834" y="3762879"/>
            <a:ext cx="584088" cy="26992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r"/>
            <a:r>
              <a:rPr lang="en-US" b="1" dirty="0">
                <a:solidFill>
                  <a:schemeClr val="accent4">
                    <a:lumMod val="50000"/>
                  </a:schemeClr>
                </a:solidFill>
              </a:rPr>
              <a:t>Solar</a:t>
            </a:r>
          </a:p>
        </p:txBody>
      </p:sp>
      <p:sp>
        <p:nvSpPr>
          <p:cNvPr id="51" name="TextBox 50"/>
          <p:cNvSpPr txBox="1"/>
          <p:nvPr/>
        </p:nvSpPr>
        <p:spPr>
          <a:xfrm>
            <a:off x="9464439" y="3391311"/>
            <a:ext cx="802649" cy="26992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r"/>
            <a:r>
              <a:rPr lang="en-US" b="1" dirty="0">
                <a:solidFill>
                  <a:schemeClr val="accent4">
                    <a:lumMod val="50000"/>
                  </a:schemeClr>
                </a:solidFill>
              </a:rPr>
              <a:t>Storage</a:t>
            </a:r>
          </a:p>
        </p:txBody>
      </p:sp>
      <p:sp>
        <p:nvSpPr>
          <p:cNvPr id="52" name="TextBox 51"/>
          <p:cNvSpPr txBox="1"/>
          <p:nvPr/>
        </p:nvSpPr>
        <p:spPr>
          <a:xfrm>
            <a:off x="9464439" y="3194103"/>
            <a:ext cx="802649" cy="26992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r"/>
            <a:r>
              <a:rPr lang="en-US" b="1" dirty="0">
                <a:solidFill>
                  <a:srgbClr val="A5250B"/>
                </a:solidFill>
              </a:rPr>
              <a:t>EE</a:t>
            </a:r>
          </a:p>
        </p:txBody>
      </p:sp>
      <p:sp>
        <p:nvSpPr>
          <p:cNvPr id="53" name="TextBox 52"/>
          <p:cNvSpPr txBox="1"/>
          <p:nvPr/>
        </p:nvSpPr>
        <p:spPr>
          <a:xfrm>
            <a:off x="9465274" y="3048002"/>
            <a:ext cx="802649" cy="26992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r"/>
            <a:r>
              <a:rPr lang="en-US" b="1" dirty="0">
                <a:solidFill>
                  <a:srgbClr val="D63110"/>
                </a:solidFill>
              </a:rPr>
              <a:t>DR</a:t>
            </a:r>
          </a:p>
        </p:txBody>
      </p:sp>
      <p:cxnSp>
        <p:nvCxnSpPr>
          <p:cNvPr id="54" name="Straight Arrow Connector 53"/>
          <p:cNvCxnSpPr/>
          <p:nvPr/>
        </p:nvCxnSpPr>
        <p:spPr>
          <a:xfrm flipV="1">
            <a:off x="4665046" y="3002691"/>
            <a:ext cx="4254" cy="2228838"/>
          </a:xfrm>
          <a:prstGeom prst="straightConnector1">
            <a:avLst/>
          </a:prstGeom>
          <a:ln w="9525">
            <a:solidFill>
              <a:schemeClr val="bg1">
                <a:lumMod val="65000"/>
              </a:schemeClr>
            </a:solidFill>
            <a:tailEnd type="stealth"/>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flipV="1">
            <a:off x="1499043" y="3002692"/>
            <a:ext cx="4254" cy="2228838"/>
          </a:xfrm>
          <a:prstGeom prst="straightConnector1">
            <a:avLst/>
          </a:prstGeom>
          <a:ln w="9525">
            <a:solidFill>
              <a:schemeClr val="bg1">
                <a:lumMod val="65000"/>
              </a:schemeClr>
            </a:solidFill>
            <a:tailEnd type="stealth"/>
          </a:ln>
          <a:effectLst/>
        </p:spPr>
        <p:style>
          <a:lnRef idx="2">
            <a:schemeClr val="accent1"/>
          </a:lnRef>
          <a:fillRef idx="0">
            <a:schemeClr val="accent1"/>
          </a:fillRef>
          <a:effectRef idx="1">
            <a:schemeClr val="accent1"/>
          </a:effectRef>
          <a:fontRef idx="minor">
            <a:schemeClr val="tx1"/>
          </a:fontRef>
        </p:style>
      </p:cxnSp>
      <p:sp>
        <p:nvSpPr>
          <p:cNvPr id="56" name="Text Placeholder 2"/>
          <p:cNvSpPr>
            <a:spLocks noGrp="1"/>
          </p:cNvSpPr>
          <p:nvPr>
            <p:ph type="body" sz="quarter" idx="4294967295"/>
          </p:nvPr>
        </p:nvSpPr>
        <p:spPr>
          <a:xfrm>
            <a:off x="527079" y="1662116"/>
            <a:ext cx="11461820" cy="483376"/>
          </a:xfrm>
          <a:prstGeom prst="rect">
            <a:avLst/>
          </a:prstGeom>
        </p:spPr>
        <p:txBody>
          <a:bodyPr>
            <a:normAutofit fontScale="32500" lnSpcReduction="20000"/>
          </a:bodyPr>
          <a:lstStyle/>
          <a:p>
            <a:pPr marL="0" indent="0" algn="r">
              <a:buNone/>
            </a:pPr>
            <a:r>
              <a:rPr lang="en-US" b="1" dirty="0" smtClean="0">
                <a:solidFill>
                  <a:schemeClr val="tx1">
                    <a:lumMod val="95000"/>
                    <a:lumOff val="5000"/>
                  </a:schemeClr>
                </a:solidFill>
                <a:latin typeface="+mj-lt"/>
              </a:rPr>
              <a:t>…markets or no markets.</a:t>
            </a:r>
            <a:endParaRPr lang="en-US" b="1" dirty="0">
              <a:solidFill>
                <a:schemeClr val="tx1"/>
              </a:solidFill>
            </a:endParaRPr>
          </a:p>
        </p:txBody>
      </p:sp>
      <p:sp>
        <p:nvSpPr>
          <p:cNvPr id="57" name="TextBox 56"/>
          <p:cNvSpPr txBox="1"/>
          <p:nvPr/>
        </p:nvSpPr>
        <p:spPr>
          <a:xfrm>
            <a:off x="134828" y="6474414"/>
            <a:ext cx="11688817" cy="369332"/>
          </a:xfrm>
          <a:prstGeom prst="rect">
            <a:avLst/>
          </a:prstGeom>
          <a:noFill/>
        </p:spPr>
        <p:txBody>
          <a:bodyPr wrap="square" rtlCol="0">
            <a:spAutoFit/>
          </a:bodyPr>
          <a:lstStyle/>
          <a:p>
            <a:r>
              <a:rPr lang="en-US" dirty="0" smtClean="0"/>
              <a:t>Examples:  </a:t>
            </a:r>
            <a:r>
              <a:rPr lang="en-US" dirty="0" smtClean="0">
                <a:hlinkClick r:id="rId5"/>
              </a:rPr>
              <a:t>New England in an 80x50 </a:t>
            </a:r>
            <a:r>
              <a:rPr lang="en-US" dirty="0" err="1" smtClean="0">
                <a:hlinkClick r:id="rId5"/>
              </a:rPr>
              <a:t>decarbonization</a:t>
            </a:r>
            <a:r>
              <a:rPr lang="en-US" dirty="0" smtClean="0">
                <a:hlinkClick r:id="rId5"/>
              </a:rPr>
              <a:t> </a:t>
            </a:r>
            <a:r>
              <a:rPr lang="en-US" dirty="0" smtClean="0"/>
              <a:t>pathway and </a:t>
            </a:r>
            <a:r>
              <a:rPr lang="en-US" dirty="0" smtClean="0">
                <a:hlinkClick r:id="rId6"/>
              </a:rPr>
              <a:t>New York Grid in transition study</a:t>
            </a:r>
            <a:r>
              <a:rPr lang="en-US" dirty="0" smtClean="0"/>
              <a:t>. </a:t>
            </a:r>
            <a:endParaRPr lang="en-US" dirty="0"/>
          </a:p>
        </p:txBody>
      </p:sp>
    </p:spTree>
    <p:extLst>
      <p:ext uri="{BB962C8B-B14F-4D97-AF65-F5344CB8AC3E}">
        <p14:creationId xmlns:p14="http://schemas.microsoft.com/office/powerpoint/2010/main" val="1243635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r>
              <a:rPr lang="en-US" b="0" smtClean="0"/>
              <a:t>Brattle.com | </a:t>
            </a:r>
            <a:fld id="{590DAB12-68F0-43F3-9CAA-0DFBA7404834}" type="slidenum">
              <a:rPr lang="en-US" smtClean="0"/>
              <a:pPr/>
              <a:t>3</a:t>
            </a:fld>
            <a:endParaRPr lang="en-US" dirty="0"/>
          </a:p>
        </p:txBody>
      </p:sp>
      <p:sp>
        <p:nvSpPr>
          <p:cNvPr id="4" name="Text Placeholder 3"/>
          <p:cNvSpPr>
            <a:spLocks noGrp="1"/>
          </p:cNvSpPr>
          <p:nvPr>
            <p:ph type="body" sz="quarter" idx="12"/>
          </p:nvPr>
        </p:nvSpPr>
        <p:spPr/>
        <p:txBody>
          <a:bodyPr/>
          <a:lstStyle/>
          <a:p>
            <a:r>
              <a:rPr lang="en-US" dirty="0" smtClean="0"/>
              <a:t>What Do Markets Look Like with Planning or Contract-Driven </a:t>
            </a:r>
            <a:r>
              <a:rPr lang="en-US" dirty="0" err="1" smtClean="0"/>
              <a:t>Decarbonization</a:t>
            </a:r>
            <a:r>
              <a:rPr lang="en-US" dirty="0" smtClean="0"/>
              <a:t>?</a:t>
            </a:r>
            <a:endParaRPr lang="en-US" dirty="0"/>
          </a:p>
        </p:txBody>
      </p:sp>
    </p:spTree>
    <p:extLst>
      <p:ext uri="{BB962C8B-B14F-4D97-AF65-F5344CB8AC3E}">
        <p14:creationId xmlns:p14="http://schemas.microsoft.com/office/powerpoint/2010/main" val="2801851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399872"/>
            <a:ext cx="11369040" cy="1200329"/>
          </a:xfrm>
        </p:spPr>
        <p:txBody>
          <a:bodyPr/>
          <a:lstStyle/>
          <a:p>
            <a:r>
              <a:rPr lang="en-US" sz="3500" dirty="0" smtClean="0">
                <a:solidFill>
                  <a:schemeClr val="accent5"/>
                </a:solidFill>
              </a:rPr>
              <a:t>Ontario: </a:t>
            </a:r>
            <a:r>
              <a:rPr lang="en-US" sz="3500" dirty="0" smtClean="0"/>
              <a:t>Energy Market “Bottoms Out”, Enhancing the Importance of Proper DR, Storage, Hydro, and Scarcity Pricing</a:t>
            </a:r>
            <a:endParaRPr lang="en-US" sz="3500" dirty="0"/>
          </a:p>
        </p:txBody>
      </p:sp>
      <p:sp>
        <p:nvSpPr>
          <p:cNvPr id="5" name="Slide Number Placeholder 4"/>
          <p:cNvSpPr>
            <a:spLocks noGrp="1"/>
          </p:cNvSpPr>
          <p:nvPr>
            <p:ph type="sldNum" sz="quarter" idx="15"/>
          </p:nvPr>
        </p:nvSpPr>
        <p:spPr/>
        <p:txBody>
          <a:bodyPr/>
          <a:lstStyle/>
          <a:p>
            <a:r>
              <a:rPr lang="en-US" b="0" smtClean="0"/>
              <a:t>Brattle.com | </a:t>
            </a:r>
            <a:fld id="{590DAB12-68F0-43F3-9CAA-0DFBA7404834}" type="slidenum">
              <a:rPr lang="en-US" smtClean="0"/>
              <a:pPr/>
              <a:t>4</a:t>
            </a:fld>
            <a:endParaRPr lang="en-US" dirty="0"/>
          </a:p>
        </p:txBody>
      </p:sp>
      <p:pic>
        <p:nvPicPr>
          <p:cNvPr id="6"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r="3250"/>
          <a:stretch/>
        </p:blipFill>
        <p:spPr bwMode="auto">
          <a:xfrm>
            <a:off x="979714" y="1748642"/>
            <a:ext cx="9797143" cy="5109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214514" y="3620765"/>
            <a:ext cx="2764970" cy="830997"/>
          </a:xfrm>
          <a:prstGeom prst="rect">
            <a:avLst/>
          </a:prstGeom>
          <a:solidFill>
            <a:srgbClr val="FFFFFF">
              <a:alpha val="54000"/>
            </a:srgbClr>
          </a:solidFill>
        </p:spPr>
        <p:txBody>
          <a:bodyPr wrap="square" lIns="45720" rIns="45720" rtlCol="0">
            <a:spAutoFit/>
          </a:bodyPr>
          <a:lstStyle/>
          <a:p>
            <a:pPr algn="ctr"/>
            <a:r>
              <a:rPr lang="en-US" sz="1600" b="1" dirty="0">
                <a:solidFill>
                  <a:schemeClr val="accent5"/>
                </a:solidFill>
              </a:rPr>
              <a:t>Energy prices have fallen </a:t>
            </a:r>
            <a:r>
              <a:rPr lang="en-US" sz="1600" b="1" dirty="0" smtClean="0">
                <a:solidFill>
                  <a:schemeClr val="accent5"/>
                </a:solidFill>
              </a:rPr>
              <a:t>79% with </a:t>
            </a:r>
            <a:r>
              <a:rPr lang="en-US" sz="1600" b="1" dirty="0" err="1" smtClean="0">
                <a:solidFill>
                  <a:schemeClr val="accent5"/>
                </a:solidFill>
              </a:rPr>
              <a:t>decarbonization</a:t>
            </a:r>
            <a:r>
              <a:rPr lang="en-US" sz="1600" b="1" dirty="0" smtClean="0">
                <a:solidFill>
                  <a:schemeClr val="accent5"/>
                </a:solidFill>
              </a:rPr>
              <a:t>.  10 </a:t>
            </a:r>
            <a:r>
              <a:rPr lang="en-US" sz="1600" b="1" dirty="0" err="1" smtClean="0">
                <a:solidFill>
                  <a:schemeClr val="accent5"/>
                </a:solidFill>
              </a:rPr>
              <a:t>TWh</a:t>
            </a:r>
            <a:r>
              <a:rPr lang="en-US" sz="1600" b="1" dirty="0" smtClean="0">
                <a:solidFill>
                  <a:schemeClr val="accent5"/>
                </a:solidFill>
              </a:rPr>
              <a:t> of clean energy spilled in 2017</a:t>
            </a:r>
            <a:endParaRPr lang="en-US" sz="1600" b="1" dirty="0">
              <a:solidFill>
                <a:schemeClr val="accent5"/>
              </a:solidFill>
            </a:endParaRPr>
          </a:p>
        </p:txBody>
      </p:sp>
      <p:cxnSp>
        <p:nvCxnSpPr>
          <p:cNvPr id="8" name="Straight Arrow Connector 3"/>
          <p:cNvCxnSpPr/>
          <p:nvPr/>
        </p:nvCxnSpPr>
        <p:spPr>
          <a:xfrm flipH="1">
            <a:off x="3926253" y="2822543"/>
            <a:ext cx="288261" cy="1480778"/>
          </a:xfrm>
          <a:prstGeom prst="straightConnector1">
            <a:avLst/>
          </a:prstGeom>
          <a:ln w="38100">
            <a:solidFill>
              <a:schemeClr val="accent5"/>
            </a:solidFill>
            <a:tailEnd type="arrow"/>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853191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344473"/>
            <a:ext cx="10972800" cy="1255728"/>
          </a:xfrm>
        </p:spPr>
        <p:txBody>
          <a:bodyPr/>
          <a:lstStyle/>
          <a:p>
            <a:r>
              <a:rPr lang="en-US" dirty="0" smtClean="0">
                <a:solidFill>
                  <a:schemeClr val="accent5"/>
                </a:solidFill>
              </a:rPr>
              <a:t>Ontario: </a:t>
            </a:r>
            <a:r>
              <a:rPr lang="en-US" dirty="0" smtClean="0"/>
              <a:t>Customer Bills Illustrate the Diminishing Role of Markets to Drive Electricity Sector Efficiencies</a:t>
            </a:r>
            <a:endParaRPr lang="en-US" dirty="0"/>
          </a:p>
        </p:txBody>
      </p:sp>
      <p:sp>
        <p:nvSpPr>
          <p:cNvPr id="5" name="Slide Number Placeholder 4"/>
          <p:cNvSpPr>
            <a:spLocks noGrp="1"/>
          </p:cNvSpPr>
          <p:nvPr>
            <p:ph type="sldNum" sz="quarter" idx="15"/>
          </p:nvPr>
        </p:nvSpPr>
        <p:spPr/>
        <p:txBody>
          <a:bodyPr/>
          <a:lstStyle/>
          <a:p>
            <a:r>
              <a:rPr lang="en-US" b="0" smtClean="0"/>
              <a:t>Brattle.com | </a:t>
            </a:r>
            <a:fld id="{590DAB12-68F0-43F3-9CAA-0DFBA7404834}" type="slidenum">
              <a:rPr lang="en-US" smtClean="0"/>
              <a:pPr/>
              <a:t>5</a:t>
            </a:fld>
            <a:endParaRPr lang="en-US" dirty="0"/>
          </a:p>
        </p:txBody>
      </p:sp>
      <p:pic>
        <p:nvPicPr>
          <p:cNvPr id="7" name="Picture 6"/>
          <p:cNvPicPr/>
          <p:nvPr/>
        </p:nvPicPr>
        <p:blipFill rotWithShape="1">
          <a:blip r:embed="rId3"/>
          <a:srcRect b="5765"/>
          <a:stretch/>
        </p:blipFill>
        <p:spPr bwMode="auto">
          <a:xfrm>
            <a:off x="1404731" y="1837439"/>
            <a:ext cx="10177669" cy="4442790"/>
          </a:xfrm>
          <a:prstGeom prst="rect">
            <a:avLst/>
          </a:prstGeom>
          <a:ln>
            <a:noFill/>
          </a:ln>
          <a:extLst>
            <a:ext uri="{53640926-AAD7-44D8-BBD7-CCE9431645EC}">
              <a14:shadowObscured xmlns:a14="http://schemas.microsoft.com/office/drawing/2010/main"/>
            </a:ext>
          </a:extLst>
        </p:spPr>
      </p:pic>
      <p:sp>
        <p:nvSpPr>
          <p:cNvPr id="8" name="Rectangle 7"/>
          <p:cNvSpPr/>
          <p:nvPr/>
        </p:nvSpPr>
        <p:spPr>
          <a:xfrm>
            <a:off x="2786270" y="2315818"/>
            <a:ext cx="2315817" cy="42738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b="1" dirty="0" smtClean="0">
                <a:solidFill>
                  <a:schemeClr val="accent2"/>
                </a:solidFill>
              </a:rPr>
              <a:t>Contract Payments</a:t>
            </a:r>
            <a:endParaRPr lang="en-US" b="1" dirty="0">
              <a:solidFill>
                <a:schemeClr val="accent2"/>
              </a:solidFill>
            </a:endParaRPr>
          </a:p>
        </p:txBody>
      </p:sp>
      <p:sp>
        <p:nvSpPr>
          <p:cNvPr id="13" name="Rectangle 12"/>
          <p:cNvSpPr/>
          <p:nvPr/>
        </p:nvSpPr>
        <p:spPr>
          <a:xfrm>
            <a:off x="2786270" y="2782308"/>
            <a:ext cx="2315817" cy="42738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b="1" dirty="0" smtClean="0">
                <a:solidFill>
                  <a:schemeClr val="tx2"/>
                </a:solidFill>
              </a:rPr>
              <a:t>Energy Market</a:t>
            </a:r>
            <a:endParaRPr lang="en-US" b="1" dirty="0">
              <a:solidFill>
                <a:schemeClr val="tx2"/>
              </a:solidFill>
            </a:endParaRPr>
          </a:p>
        </p:txBody>
      </p:sp>
      <p:sp>
        <p:nvSpPr>
          <p:cNvPr id="14" name="Rectangle 13"/>
          <p:cNvSpPr/>
          <p:nvPr/>
        </p:nvSpPr>
        <p:spPr>
          <a:xfrm rot="16200000">
            <a:off x="-370735" y="3577762"/>
            <a:ext cx="3169934" cy="42738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b="1" dirty="0" smtClean="0">
                <a:solidFill>
                  <a:schemeClr val="tx1"/>
                </a:solidFill>
              </a:rPr>
              <a:t>Customer Bills ($/MWh)</a:t>
            </a:r>
            <a:endParaRPr lang="en-US" b="1" dirty="0">
              <a:solidFill>
                <a:schemeClr val="tx1"/>
              </a:solidFill>
            </a:endParaRPr>
          </a:p>
        </p:txBody>
      </p:sp>
      <p:sp>
        <p:nvSpPr>
          <p:cNvPr id="9" name="TextBox 8"/>
          <p:cNvSpPr txBox="1"/>
          <p:nvPr/>
        </p:nvSpPr>
        <p:spPr>
          <a:xfrm>
            <a:off x="4753843" y="1535813"/>
            <a:ext cx="3588400" cy="1569660"/>
          </a:xfrm>
          <a:prstGeom prst="rect">
            <a:avLst/>
          </a:prstGeom>
          <a:solidFill>
            <a:srgbClr val="FFFFFF">
              <a:alpha val="54000"/>
            </a:srgbClr>
          </a:solidFill>
        </p:spPr>
        <p:txBody>
          <a:bodyPr wrap="square" lIns="45720" rIns="45720" rtlCol="0">
            <a:spAutoFit/>
          </a:bodyPr>
          <a:lstStyle/>
          <a:p>
            <a:pPr algn="ctr"/>
            <a:r>
              <a:rPr lang="en-US" sz="1600" b="1" dirty="0" smtClean="0">
                <a:solidFill>
                  <a:schemeClr val="accent5"/>
                </a:solidFill>
              </a:rPr>
              <a:t>Total addressable market size is declining.  Energy and ancillary markets continue to play an essential role in achieving operational reliability at the lowest cost, but have a very limited role in driving investment efficiencies.</a:t>
            </a:r>
          </a:p>
        </p:txBody>
      </p:sp>
      <p:cxnSp>
        <p:nvCxnSpPr>
          <p:cNvPr id="10" name="Straight Arrow Connector 3"/>
          <p:cNvCxnSpPr/>
          <p:nvPr/>
        </p:nvCxnSpPr>
        <p:spPr>
          <a:xfrm>
            <a:off x="8198113" y="2791541"/>
            <a:ext cx="2300962" cy="2584879"/>
          </a:xfrm>
          <a:prstGeom prst="straightConnector1">
            <a:avLst/>
          </a:prstGeom>
          <a:ln w="38100">
            <a:solidFill>
              <a:schemeClr val="accent5"/>
            </a:solidFill>
            <a:tailEnd type="arrow"/>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650223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115603"/>
            <a:ext cx="11176000" cy="1768176"/>
          </a:xfrm>
        </p:spPr>
        <p:txBody>
          <a:bodyPr/>
          <a:lstStyle/>
          <a:p>
            <a:r>
              <a:rPr lang="en-US" dirty="0" smtClean="0"/>
              <a:t>Start by Rethinking Reliability for the Grid in Transition: Are We Headed for Blackouts When the Sun Goes Down?</a:t>
            </a:r>
            <a:endParaRPr lang="en-US" dirty="0"/>
          </a:p>
        </p:txBody>
      </p:sp>
      <p:sp>
        <p:nvSpPr>
          <p:cNvPr id="5" name="Slide Number Placeholder 4"/>
          <p:cNvSpPr>
            <a:spLocks noGrp="1"/>
          </p:cNvSpPr>
          <p:nvPr>
            <p:ph type="sldNum" sz="quarter" idx="15"/>
          </p:nvPr>
        </p:nvSpPr>
        <p:spPr/>
        <p:txBody>
          <a:bodyPr/>
          <a:lstStyle/>
          <a:p>
            <a:r>
              <a:rPr lang="en-US" b="0" smtClean="0"/>
              <a:t>Brattle.com | </a:t>
            </a:r>
            <a:fld id="{590DAB12-68F0-43F3-9CAA-0DFBA7404834}" type="slidenum">
              <a:rPr lang="en-US" smtClean="0"/>
              <a:pPr/>
              <a:t>6</a:t>
            </a:fld>
            <a:endParaRPr lang="en-US" dirty="0"/>
          </a:p>
        </p:txBody>
      </p:sp>
      <p:graphicFrame>
        <p:nvGraphicFramePr>
          <p:cNvPr id="6" name="Table 5"/>
          <p:cNvGraphicFramePr>
            <a:graphicFrameLocks noGrp="1"/>
          </p:cNvGraphicFramePr>
          <p:nvPr>
            <p:extLst/>
          </p:nvPr>
        </p:nvGraphicFramePr>
        <p:xfrm>
          <a:off x="609600" y="1652573"/>
          <a:ext cx="11112499" cy="4991531"/>
        </p:xfrm>
        <a:graphic>
          <a:graphicData uri="http://schemas.openxmlformats.org/drawingml/2006/table">
            <a:tbl>
              <a:tblPr firstRow="1" bandRow="1">
                <a:tableStyleId>{5C22544A-7EE6-4342-B048-85BDC9FD1C3A}</a:tableStyleId>
              </a:tblPr>
              <a:tblGrid>
                <a:gridCol w="5245100">
                  <a:extLst>
                    <a:ext uri="{9D8B030D-6E8A-4147-A177-3AD203B41FA5}">
                      <a16:colId xmlns:a16="http://schemas.microsoft.com/office/drawing/2014/main" val="20000"/>
                    </a:ext>
                  </a:extLst>
                </a:gridCol>
                <a:gridCol w="5867399">
                  <a:extLst>
                    <a:ext uri="{9D8B030D-6E8A-4147-A177-3AD203B41FA5}">
                      <a16:colId xmlns:a16="http://schemas.microsoft.com/office/drawing/2014/main" val="20001"/>
                    </a:ext>
                  </a:extLst>
                </a:gridCol>
              </a:tblGrid>
              <a:tr h="470881">
                <a:tc>
                  <a:txBody>
                    <a:bodyPr/>
                    <a:lstStyle/>
                    <a:p>
                      <a:pPr algn="ctr"/>
                      <a:r>
                        <a:rPr lang="en-US" sz="2800" dirty="0" smtClean="0">
                          <a:solidFill>
                            <a:schemeClr val="accent1"/>
                          </a:solidFill>
                        </a:rPr>
                        <a:t>Myths</a:t>
                      </a:r>
                      <a:endParaRPr lang="en-US" sz="2800" dirty="0">
                        <a:solidFill>
                          <a:schemeClr val="accent1"/>
                        </a:solidFill>
                      </a:endParaRPr>
                    </a:p>
                  </a:txBody>
                  <a:tcPr>
                    <a:lnL w="12700" cmpd="sng">
                      <a:noFill/>
                    </a:lnL>
                    <a:lnR w="12700" cmpd="sng">
                      <a:noFill/>
                    </a:lnR>
                    <a:lnT w="12700" cmpd="sng">
                      <a:noFill/>
                    </a:lnT>
                    <a:lnB w="381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smtClean="0">
                          <a:solidFill>
                            <a:schemeClr val="accent1"/>
                          </a:solidFill>
                        </a:rPr>
                        <a:t>Realities</a:t>
                      </a:r>
                      <a:endParaRPr lang="en-US" sz="2800" dirty="0">
                        <a:solidFill>
                          <a:schemeClr val="accent1"/>
                        </a:solidFill>
                      </a:endParaRPr>
                    </a:p>
                  </a:txBody>
                  <a:tcPr>
                    <a:lnL w="12700" cmpd="sng">
                      <a:noFill/>
                    </a:lnL>
                    <a:lnR w="12700" cmpd="sng">
                      <a:noFill/>
                    </a:lnR>
                    <a:lnT w="12700" cmpd="sng">
                      <a:noFill/>
                    </a:lnT>
                    <a:lnB w="381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473371">
                <a:tc>
                  <a:txBody>
                    <a:bodyPr/>
                    <a:lstStyle/>
                    <a:p>
                      <a:pPr marL="0" indent="0">
                        <a:buFont typeface="Arial" panose="020B0604020202020204" pitchFamily="34" charset="0"/>
                        <a:buNone/>
                      </a:pPr>
                      <a:r>
                        <a:rPr lang="en-US" sz="2000" b="1" baseline="0" dirty="0" smtClean="0"/>
                        <a:t>Intuition may give us a false sense that t</a:t>
                      </a:r>
                      <a:r>
                        <a:rPr lang="en-US" sz="2000" b="1" dirty="0" smtClean="0"/>
                        <a:t>he</a:t>
                      </a:r>
                      <a:r>
                        <a:rPr lang="en-US" sz="2000" b="1" baseline="0" dirty="0" smtClean="0"/>
                        <a:t> grid won’t stay reliable unless we….</a:t>
                      </a:r>
                      <a:endParaRPr lang="en-US" sz="2000" b="1" dirty="0" smtClean="0"/>
                    </a:p>
                    <a:p>
                      <a:pPr marL="342900" indent="-342900" algn="l" defTabSz="457200" rtl="0" eaLnBrk="1" latinLnBrk="0" hangingPunct="1">
                        <a:spcBef>
                          <a:spcPts val="600"/>
                        </a:spcBef>
                        <a:buClr>
                          <a:schemeClr val="accent2"/>
                        </a:buClr>
                        <a:buFont typeface="Arial" panose="020B0604020202020204" pitchFamily="34" charset="0"/>
                        <a:buChar char="•"/>
                      </a:pPr>
                      <a:r>
                        <a:rPr lang="en-US" sz="2000" kern="1200" baseline="0" dirty="0" smtClean="0">
                          <a:solidFill>
                            <a:schemeClr val="dk1"/>
                          </a:solidFill>
                          <a:latin typeface="+mn-lt"/>
                          <a:ea typeface="+mn-ea"/>
                          <a:cs typeface="+mn-cs"/>
                        </a:rPr>
                        <a:t>Save baseload plants from retirement (or coal, or nuclear, or gas)</a:t>
                      </a:r>
                    </a:p>
                    <a:p>
                      <a:pPr marL="342900" indent="-342900" algn="l" defTabSz="457200" rtl="0" eaLnBrk="1" latinLnBrk="0" hangingPunct="1">
                        <a:spcBef>
                          <a:spcPts val="600"/>
                        </a:spcBef>
                        <a:buClr>
                          <a:schemeClr val="accent2"/>
                        </a:buClr>
                        <a:buFont typeface="Arial" panose="020B0604020202020204" pitchFamily="34" charset="0"/>
                        <a:buChar char="•"/>
                      </a:pPr>
                      <a:r>
                        <a:rPr lang="en-US" sz="2000" kern="1200" baseline="0" dirty="0" smtClean="0">
                          <a:solidFill>
                            <a:schemeClr val="dk1"/>
                          </a:solidFill>
                          <a:latin typeface="+mn-lt"/>
                          <a:ea typeface="+mn-ea"/>
                          <a:cs typeface="+mn-cs"/>
                        </a:rPr>
                        <a:t>Save a specific “favored” plant</a:t>
                      </a:r>
                    </a:p>
                    <a:p>
                      <a:pPr marL="342900" indent="-342900" algn="l" defTabSz="457200" rtl="0" eaLnBrk="1" latinLnBrk="0" hangingPunct="1">
                        <a:spcBef>
                          <a:spcPts val="600"/>
                        </a:spcBef>
                        <a:buClr>
                          <a:schemeClr val="accent2"/>
                        </a:buClr>
                        <a:buFont typeface="Arial" panose="020B0604020202020204" pitchFamily="34" charset="0"/>
                        <a:buChar char="•"/>
                      </a:pPr>
                      <a:r>
                        <a:rPr lang="en-US" sz="2000" kern="1200" baseline="0" dirty="0" smtClean="0">
                          <a:solidFill>
                            <a:schemeClr val="dk1"/>
                          </a:solidFill>
                          <a:latin typeface="+mn-lt"/>
                          <a:ea typeface="+mn-ea"/>
                          <a:cs typeface="+mn-cs"/>
                        </a:rPr>
                        <a:t>Stop building renewables</a:t>
                      </a:r>
                    </a:p>
                    <a:p>
                      <a:pPr marL="342900" indent="-342900" algn="l" defTabSz="457200" rtl="0" eaLnBrk="1" latinLnBrk="0" hangingPunct="1">
                        <a:spcBef>
                          <a:spcPts val="600"/>
                        </a:spcBef>
                        <a:buClr>
                          <a:schemeClr val="accent2"/>
                        </a:buClr>
                        <a:buFont typeface="Arial" panose="020B0604020202020204" pitchFamily="34" charset="0"/>
                        <a:buChar char="•"/>
                      </a:pPr>
                      <a:r>
                        <a:rPr lang="en-US" sz="2000" kern="1200" baseline="0" dirty="0" smtClean="0">
                          <a:solidFill>
                            <a:schemeClr val="dk1"/>
                          </a:solidFill>
                          <a:latin typeface="+mn-lt"/>
                          <a:ea typeface="+mn-ea"/>
                          <a:cs typeface="+mn-cs"/>
                        </a:rPr>
                        <a:t>Build a gas pipeline</a:t>
                      </a:r>
                    </a:p>
                    <a:p>
                      <a:pPr marL="342900" indent="-342900" algn="l" defTabSz="457200" rtl="0" eaLnBrk="1" latinLnBrk="0" hangingPunct="1">
                        <a:spcBef>
                          <a:spcPts val="600"/>
                        </a:spcBef>
                        <a:buClr>
                          <a:schemeClr val="accent2"/>
                        </a:buClr>
                        <a:buFont typeface="Arial" panose="020B0604020202020204" pitchFamily="34" charset="0"/>
                        <a:buChar char="•"/>
                      </a:pPr>
                      <a:r>
                        <a:rPr lang="en-US" sz="2000" kern="1200" baseline="0" dirty="0" smtClean="0">
                          <a:solidFill>
                            <a:schemeClr val="dk1"/>
                          </a:solidFill>
                          <a:latin typeface="+mn-lt"/>
                          <a:ea typeface="+mn-ea"/>
                          <a:cs typeface="+mn-cs"/>
                        </a:rPr>
                        <a:t>Impose on-site fuel requirements</a:t>
                      </a:r>
                    </a:p>
                    <a:p>
                      <a:pPr marL="342900" marR="0" lvl="0" indent="-342900" algn="l" defTabSz="457200" rtl="0" eaLnBrk="1" fontAlgn="auto" latinLnBrk="0" hangingPunct="1">
                        <a:lnSpc>
                          <a:spcPct val="100000"/>
                        </a:lnSpc>
                        <a:spcBef>
                          <a:spcPts val="600"/>
                        </a:spcBef>
                        <a:spcAft>
                          <a:spcPts val="0"/>
                        </a:spcAft>
                        <a:buClr>
                          <a:schemeClr val="accent2"/>
                        </a:buClr>
                        <a:buSzTx/>
                        <a:buFont typeface="Arial" panose="020B0604020202020204" pitchFamily="34" charset="0"/>
                        <a:buChar char="•"/>
                        <a:tabLst/>
                        <a:defRPr/>
                      </a:pPr>
                      <a:r>
                        <a:rPr lang="en-US" sz="2000" kern="1200" baseline="0" dirty="0" smtClean="0">
                          <a:solidFill>
                            <a:schemeClr val="dk1"/>
                          </a:solidFill>
                          <a:latin typeface="+mn-lt"/>
                          <a:ea typeface="+mn-ea"/>
                          <a:cs typeface="+mn-cs"/>
                        </a:rPr>
                        <a:t>Assume that renewables (or demand response) are totally “unreliable” unless they can operate in the same way as a traditional thermal plant</a:t>
                      </a:r>
                    </a:p>
                  </a:txBody>
                  <a:tcPr>
                    <a:lnL w="12700" cmpd="sng">
                      <a:noFill/>
                    </a:lnL>
                    <a:lnR w="12700" cmpd="sng">
                      <a:noFill/>
                    </a:lnR>
                    <a:lnT w="38100"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dirty="0" smtClean="0">
                          <a:ln>
                            <a:noFill/>
                          </a:ln>
                          <a:solidFill>
                            <a:srgbClr val="000000"/>
                          </a:solidFill>
                          <a:effectLst/>
                          <a:uLnTx/>
                          <a:uFillTx/>
                          <a:latin typeface="+mn-lt"/>
                          <a:ea typeface="+mn-ea"/>
                          <a:cs typeface="+mn-cs"/>
                        </a:rPr>
                        <a:t>It’s not all hype. It will be a big challenge maintain reliability while going clean…</a:t>
                      </a:r>
                    </a:p>
                    <a:p>
                      <a:pPr marL="342900" marR="0" indent="-342900" algn="l" defTabSz="457200" rtl="0" eaLnBrk="1" fontAlgn="auto" latinLnBrk="0" hangingPunct="1">
                        <a:lnSpc>
                          <a:spcPct val="100000"/>
                        </a:lnSpc>
                        <a:spcBef>
                          <a:spcPts val="600"/>
                        </a:spcBef>
                        <a:spcAft>
                          <a:spcPts val="0"/>
                        </a:spcAft>
                        <a:buClr>
                          <a:schemeClr val="accent2"/>
                        </a:buClr>
                        <a:buSzTx/>
                        <a:buFont typeface="Arial" panose="020B0604020202020204" pitchFamily="34" charset="0"/>
                        <a:buChar char="•"/>
                        <a:tabLst/>
                        <a:defRPr/>
                      </a:pPr>
                      <a:r>
                        <a:rPr lang="en-US" sz="2000" baseline="0" dirty="0" smtClean="0"/>
                        <a:t>Customers &amp; states want to go clean. “Reliability card” will not stop them</a:t>
                      </a:r>
                    </a:p>
                    <a:p>
                      <a:pPr marL="342900" marR="0" indent="-342900" algn="l" defTabSz="457200" rtl="0" eaLnBrk="1" fontAlgn="auto" latinLnBrk="0" hangingPunct="1">
                        <a:lnSpc>
                          <a:spcPct val="100000"/>
                        </a:lnSpc>
                        <a:spcBef>
                          <a:spcPts val="600"/>
                        </a:spcBef>
                        <a:spcAft>
                          <a:spcPts val="0"/>
                        </a:spcAft>
                        <a:buClr>
                          <a:schemeClr val="accent2"/>
                        </a:buClr>
                        <a:buSzTx/>
                        <a:buFont typeface="Arial" panose="020B0604020202020204" pitchFamily="34" charset="0"/>
                        <a:buChar char="•"/>
                        <a:tabLst/>
                        <a:defRPr/>
                      </a:pPr>
                      <a:r>
                        <a:rPr lang="en-US" sz="2000" baseline="0" dirty="0" smtClean="0"/>
                        <a:t>Intermittent renewables do not provide the same bundle of reliability services as thermal plants</a:t>
                      </a:r>
                    </a:p>
                    <a:p>
                      <a:pPr marL="342900" indent="-342900">
                        <a:spcBef>
                          <a:spcPts val="600"/>
                        </a:spcBef>
                        <a:buClr>
                          <a:schemeClr val="accent2"/>
                        </a:buClr>
                        <a:buFont typeface="Arial" panose="020B0604020202020204" pitchFamily="34" charset="0"/>
                        <a:buChar char="•"/>
                      </a:pPr>
                      <a:r>
                        <a:rPr lang="en-US" sz="2000" baseline="0" dirty="0" smtClean="0"/>
                        <a:t>Grid services we used to get “for free” will need to be defined and paid for</a:t>
                      </a:r>
                    </a:p>
                    <a:p>
                      <a:pPr marL="342900" marR="0" indent="-342900" algn="l" defTabSz="457200" rtl="0" eaLnBrk="1" fontAlgn="auto" latinLnBrk="0" hangingPunct="1">
                        <a:lnSpc>
                          <a:spcPct val="100000"/>
                        </a:lnSpc>
                        <a:spcBef>
                          <a:spcPts val="600"/>
                        </a:spcBef>
                        <a:spcAft>
                          <a:spcPts val="0"/>
                        </a:spcAft>
                        <a:buClr>
                          <a:schemeClr val="accent2"/>
                        </a:buClr>
                        <a:buSzTx/>
                        <a:buFont typeface="Arial" panose="020B0604020202020204" pitchFamily="34" charset="0"/>
                        <a:buChar char="•"/>
                        <a:tabLst/>
                        <a:defRPr/>
                      </a:pPr>
                      <a:r>
                        <a:rPr lang="en-US" sz="2000" baseline="0" dirty="0" smtClean="0"/>
                        <a:t>Grid operators must learn to rely on non-traditional resources  to provide these grid services</a:t>
                      </a:r>
                    </a:p>
                    <a:p>
                      <a:pPr marL="342900" marR="0" indent="-342900" algn="l" defTabSz="457200" rtl="0" eaLnBrk="1" fontAlgn="auto" latinLnBrk="0" hangingPunct="1">
                        <a:lnSpc>
                          <a:spcPct val="100000"/>
                        </a:lnSpc>
                        <a:spcBef>
                          <a:spcPts val="600"/>
                        </a:spcBef>
                        <a:spcAft>
                          <a:spcPts val="0"/>
                        </a:spcAft>
                        <a:buClr>
                          <a:schemeClr val="accent2"/>
                        </a:buClr>
                        <a:buSzTx/>
                        <a:buFont typeface="Arial" panose="020B0604020202020204" pitchFamily="34" charset="0"/>
                        <a:buChar char="•"/>
                        <a:tabLst/>
                        <a:defRPr/>
                      </a:pPr>
                      <a:r>
                        <a:rPr lang="en-US" sz="2000" baseline="0" dirty="0" smtClean="0"/>
                        <a:t>Customers may prefer to save money by allowing some outages</a:t>
                      </a:r>
                      <a:endParaRPr lang="en-US" sz="2000" dirty="0" smtClean="0"/>
                    </a:p>
                  </a:txBody>
                  <a:tcPr>
                    <a:lnL w="12700" cmpd="sng">
                      <a:noFill/>
                    </a:lnL>
                    <a:lnR w="12700" cmpd="sng">
                      <a:noFill/>
                    </a:lnR>
                    <a:lnT w="38100"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5687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609600" y="1600200"/>
            <a:ext cx="4635500" cy="4572000"/>
          </a:xfrm>
        </p:spPr>
        <p:txBody>
          <a:bodyPr>
            <a:normAutofit/>
          </a:bodyPr>
          <a:lstStyle/>
          <a:p>
            <a:pPr lvl="1">
              <a:spcBef>
                <a:spcPts val="1200"/>
              </a:spcBef>
            </a:pPr>
            <a:r>
              <a:rPr lang="en-US" sz="2400" b="1" dirty="0"/>
              <a:t>Easy (but wrong): </a:t>
            </a:r>
            <a:r>
              <a:rPr lang="en-US" sz="2400" dirty="0"/>
              <a:t>First instinct of RTOs &amp; utilities may be to continue relying on traditional thermal plants even as they become uneconomic</a:t>
            </a:r>
          </a:p>
          <a:p>
            <a:pPr lvl="1">
              <a:spcBef>
                <a:spcPts val="1200"/>
              </a:spcBef>
            </a:pPr>
            <a:r>
              <a:rPr lang="en-US" sz="2400" b="1" dirty="0"/>
              <a:t>Harder (but right!): </a:t>
            </a:r>
            <a:r>
              <a:rPr lang="en-US" sz="2400" dirty="0"/>
              <a:t>Do the hard work of fully specifying a comprehensive suite of unbundled grid services… </a:t>
            </a:r>
            <a:r>
              <a:rPr lang="en-US" sz="2400" i="1" dirty="0"/>
              <a:t>before </a:t>
            </a:r>
            <a:r>
              <a:rPr lang="en-US" sz="2400" dirty="0"/>
              <a:t>the problem becomes an emergency requiring costly interventions</a:t>
            </a:r>
          </a:p>
          <a:p>
            <a:endParaRPr lang="en-US" sz="2800" dirty="0"/>
          </a:p>
        </p:txBody>
      </p:sp>
      <p:sp>
        <p:nvSpPr>
          <p:cNvPr id="4" name="Title 3"/>
          <p:cNvSpPr>
            <a:spLocks noGrp="1"/>
          </p:cNvSpPr>
          <p:nvPr>
            <p:ph type="title"/>
          </p:nvPr>
        </p:nvSpPr>
        <p:spPr>
          <a:xfrm>
            <a:off x="609600" y="290458"/>
            <a:ext cx="10972800" cy="1255728"/>
          </a:xfrm>
        </p:spPr>
        <p:txBody>
          <a:bodyPr/>
          <a:lstStyle/>
          <a:p>
            <a:r>
              <a:rPr lang="en-US" dirty="0"/>
              <a:t>Markets </a:t>
            </a:r>
            <a:r>
              <a:rPr lang="en-US" dirty="0" smtClean="0"/>
              <a:t>Will Increasingly Need to Re-Define (and Price) Reliability </a:t>
            </a:r>
            <a:r>
              <a:rPr lang="en-US" dirty="0"/>
              <a:t>Needs</a:t>
            </a:r>
          </a:p>
        </p:txBody>
      </p:sp>
      <p:sp>
        <p:nvSpPr>
          <p:cNvPr id="5" name="Slide Number Placeholder 4"/>
          <p:cNvSpPr>
            <a:spLocks noGrp="1"/>
          </p:cNvSpPr>
          <p:nvPr>
            <p:ph type="sldNum" sz="quarter" idx="15"/>
          </p:nvPr>
        </p:nvSpPr>
        <p:spPr/>
        <p:txBody>
          <a:bodyPr/>
          <a:lstStyle/>
          <a:p>
            <a:r>
              <a:rPr lang="en-US" b="0" dirty="0" smtClean="0"/>
              <a:t>Brattle.com | </a:t>
            </a:r>
            <a:fld id="{590DAB12-68F0-43F3-9CAA-0DFBA7404834}" type="slidenum">
              <a:rPr lang="en-US" smtClean="0"/>
              <a:pPr/>
              <a:t>7</a:t>
            </a:fld>
            <a:endParaRPr lang="en-US" dirty="0"/>
          </a:p>
        </p:txBody>
      </p:sp>
      <p:sp>
        <p:nvSpPr>
          <p:cNvPr id="6" name="Down Arrow 5"/>
          <p:cNvSpPr/>
          <p:nvPr/>
        </p:nvSpPr>
        <p:spPr>
          <a:xfrm>
            <a:off x="7758531" y="1755780"/>
            <a:ext cx="2042160" cy="4699150"/>
          </a:xfrm>
          <a:prstGeom prst="downArrow">
            <a:avLst/>
          </a:prstGeom>
          <a:solidFill>
            <a:schemeClr val="accent2">
              <a:lumMod val="75000"/>
            </a:schemeClr>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solidFill>
                <a:schemeClr val="bg2"/>
              </a:solidFill>
            </a:endParaRPr>
          </a:p>
        </p:txBody>
      </p:sp>
      <p:sp>
        <p:nvSpPr>
          <p:cNvPr id="7" name="Rectangle 6"/>
          <p:cNvSpPr/>
          <p:nvPr/>
        </p:nvSpPr>
        <p:spPr>
          <a:xfrm>
            <a:off x="6739531" y="1845338"/>
            <a:ext cx="4105305" cy="822839"/>
          </a:xfrm>
          <a:prstGeom prst="rect">
            <a:avLst/>
          </a:prstGeom>
          <a:solidFill>
            <a:schemeClr val="accent2">
              <a:lumMod val="40000"/>
              <a:lumOff val="60000"/>
              <a:alpha val="84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tx2"/>
                </a:solidFill>
              </a:rPr>
              <a:t>Express Reliability Needs as Well-Defined, Unbundled Products</a:t>
            </a:r>
          </a:p>
        </p:txBody>
      </p:sp>
      <p:sp>
        <p:nvSpPr>
          <p:cNvPr id="8" name="Rectangle 7"/>
          <p:cNvSpPr/>
          <p:nvPr/>
        </p:nvSpPr>
        <p:spPr>
          <a:xfrm>
            <a:off x="6739531" y="2734312"/>
            <a:ext cx="4105306" cy="829055"/>
          </a:xfrm>
          <a:prstGeom prst="rect">
            <a:avLst/>
          </a:prstGeom>
          <a:solidFill>
            <a:schemeClr val="accent2">
              <a:lumMod val="40000"/>
              <a:lumOff val="60000"/>
              <a:alpha val="84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tx2"/>
                </a:solidFill>
              </a:rPr>
              <a:t>Determine the Efficient Quantity &amp; Willingness to Pay</a:t>
            </a:r>
          </a:p>
        </p:txBody>
      </p:sp>
      <p:sp>
        <p:nvSpPr>
          <p:cNvPr id="9" name="Rectangle 8"/>
          <p:cNvSpPr/>
          <p:nvPr/>
        </p:nvSpPr>
        <p:spPr>
          <a:xfrm>
            <a:off x="6739530" y="3617626"/>
            <a:ext cx="4100080" cy="802431"/>
          </a:xfrm>
          <a:prstGeom prst="rect">
            <a:avLst/>
          </a:prstGeom>
          <a:solidFill>
            <a:schemeClr val="accent2">
              <a:lumMod val="40000"/>
              <a:lumOff val="60000"/>
              <a:alpha val="84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tx2"/>
                </a:solidFill>
              </a:rPr>
              <a:t>Enable All Resource Types to Compete</a:t>
            </a:r>
          </a:p>
        </p:txBody>
      </p:sp>
      <p:sp>
        <p:nvSpPr>
          <p:cNvPr id="10" name="Rectangle 9"/>
          <p:cNvSpPr/>
          <p:nvPr/>
        </p:nvSpPr>
        <p:spPr>
          <a:xfrm>
            <a:off x="6739531" y="4479818"/>
            <a:ext cx="4109321" cy="820525"/>
          </a:xfrm>
          <a:prstGeom prst="rect">
            <a:avLst/>
          </a:prstGeom>
          <a:solidFill>
            <a:schemeClr val="accent2">
              <a:lumMod val="40000"/>
              <a:lumOff val="60000"/>
              <a:alpha val="84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tx2"/>
                </a:solidFill>
              </a:rPr>
              <a:t>Procure Needed Services in a </a:t>
            </a:r>
          </a:p>
          <a:p>
            <a:pPr algn="ctr"/>
            <a:r>
              <a:rPr lang="en-US" sz="2000" b="1" dirty="0">
                <a:solidFill>
                  <a:schemeClr val="tx2"/>
                </a:solidFill>
              </a:rPr>
              <a:t>Co-Optimized, Competitive Fashion</a:t>
            </a:r>
          </a:p>
        </p:txBody>
      </p:sp>
    </p:spTree>
    <p:extLst>
      <p:ext uri="{BB962C8B-B14F-4D97-AF65-F5344CB8AC3E}">
        <p14:creationId xmlns:p14="http://schemas.microsoft.com/office/powerpoint/2010/main" val="2489029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r>
              <a:rPr lang="en-US" b="0" smtClean="0"/>
              <a:t>Brattle.com | </a:t>
            </a:r>
            <a:fld id="{590DAB12-68F0-43F3-9CAA-0DFBA7404834}" type="slidenum">
              <a:rPr lang="en-US" smtClean="0"/>
              <a:pPr/>
              <a:t>8</a:t>
            </a:fld>
            <a:endParaRPr lang="en-US" dirty="0"/>
          </a:p>
        </p:txBody>
      </p:sp>
      <p:sp>
        <p:nvSpPr>
          <p:cNvPr id="4" name="Text Placeholder 3"/>
          <p:cNvSpPr>
            <a:spLocks noGrp="1"/>
          </p:cNvSpPr>
          <p:nvPr>
            <p:ph type="body" sz="quarter" idx="12"/>
          </p:nvPr>
        </p:nvSpPr>
        <p:spPr/>
        <p:txBody>
          <a:bodyPr/>
          <a:lstStyle/>
          <a:p>
            <a:r>
              <a:rPr lang="en-US" dirty="0" smtClean="0"/>
              <a:t>But Where are the Opportunities for Markets to Provide More Value in a 50-100% Clean Grid?</a:t>
            </a:r>
          </a:p>
        </p:txBody>
      </p:sp>
    </p:spTree>
    <p:extLst>
      <p:ext uri="{BB962C8B-B14F-4D97-AF65-F5344CB8AC3E}">
        <p14:creationId xmlns:p14="http://schemas.microsoft.com/office/powerpoint/2010/main" val="1260053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8919" y="1421027"/>
            <a:ext cx="2854411" cy="37070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5424" y="-174411"/>
            <a:ext cx="12048181" cy="1768176"/>
          </a:xfrm>
        </p:spPr>
        <p:txBody>
          <a:bodyPr/>
          <a:lstStyle/>
          <a:p>
            <a:r>
              <a:rPr lang="en-US" dirty="0" smtClean="0">
                <a:solidFill>
                  <a:schemeClr val="accent5"/>
                </a:solidFill>
              </a:rPr>
              <a:t>Grid SIM: </a:t>
            </a:r>
            <a:r>
              <a:rPr lang="en-US" dirty="0" smtClean="0"/>
              <a:t>Brattle’s Cutting-Edge Tool for Analyzing Resource Mix, Policy Levers &amp; Market Design for Deep </a:t>
            </a:r>
            <a:r>
              <a:rPr lang="en-US" dirty="0" err="1" smtClean="0"/>
              <a:t>Decarbonization</a:t>
            </a:r>
            <a:r>
              <a:rPr lang="en-US" dirty="0" smtClean="0"/>
              <a:t>  </a:t>
            </a:r>
            <a:endParaRPr lang="en-US" dirty="0"/>
          </a:p>
        </p:txBody>
      </p:sp>
      <p:sp>
        <p:nvSpPr>
          <p:cNvPr id="6" name="Slide Number Placeholder 5"/>
          <p:cNvSpPr>
            <a:spLocks noGrp="1"/>
          </p:cNvSpPr>
          <p:nvPr>
            <p:ph type="sldNum" sz="quarter" idx="15"/>
          </p:nvPr>
        </p:nvSpPr>
        <p:spPr/>
        <p:txBody>
          <a:bodyPr/>
          <a:lstStyle/>
          <a:p>
            <a:r>
              <a:rPr lang="en-US" b="0" smtClean="0"/>
              <a:t>Brattle.com | </a:t>
            </a:r>
            <a:fld id="{590DAB12-68F0-43F3-9CAA-0DFBA7404834}" type="slidenum">
              <a:rPr lang="en-US" smtClean="0"/>
              <a:pPr/>
              <a:t>9</a:t>
            </a:fld>
            <a:endParaRPr lang="en-US" dirty="0"/>
          </a:p>
        </p:txBody>
      </p:sp>
      <p:sp>
        <p:nvSpPr>
          <p:cNvPr id="8" name="Round Same Side Corner Rectangle 7"/>
          <p:cNvSpPr/>
          <p:nvPr/>
        </p:nvSpPr>
        <p:spPr>
          <a:xfrm>
            <a:off x="138722" y="1530984"/>
            <a:ext cx="3452203" cy="465791"/>
          </a:xfrm>
          <a:prstGeom prst="round2SameRect">
            <a:avLst/>
          </a:prstGeom>
          <a:solidFill>
            <a:schemeClr val="accent6">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b="1" cap="all" spc="50" dirty="0" smtClean="0">
                <a:solidFill>
                  <a:schemeClr val="tx1"/>
                </a:solidFill>
              </a:rPr>
              <a:t>Inputs</a:t>
            </a:r>
            <a:endParaRPr lang="en-US" b="1" cap="all" spc="50" dirty="0">
              <a:solidFill>
                <a:schemeClr val="tx1"/>
              </a:solidFill>
            </a:endParaRPr>
          </a:p>
        </p:txBody>
      </p:sp>
      <p:graphicFrame>
        <p:nvGraphicFramePr>
          <p:cNvPr id="9" name="Table 8"/>
          <p:cNvGraphicFramePr>
            <a:graphicFrameLocks noGrp="1"/>
          </p:cNvGraphicFramePr>
          <p:nvPr>
            <p:extLst/>
          </p:nvPr>
        </p:nvGraphicFramePr>
        <p:xfrm>
          <a:off x="138721" y="1996775"/>
          <a:ext cx="3452204" cy="4436675"/>
        </p:xfrm>
        <a:graphic>
          <a:graphicData uri="http://schemas.openxmlformats.org/drawingml/2006/table">
            <a:tbl>
              <a:tblPr firstRow="1" bandRow="1">
                <a:effectLst/>
                <a:tableStyleId>{5C22544A-7EE6-4342-B048-85BDC9FD1C3A}</a:tableStyleId>
              </a:tblPr>
              <a:tblGrid>
                <a:gridCol w="3452204">
                  <a:extLst>
                    <a:ext uri="{9D8B030D-6E8A-4147-A177-3AD203B41FA5}">
                      <a16:colId xmlns:a16="http://schemas.microsoft.com/office/drawing/2014/main" val="3775224699"/>
                    </a:ext>
                  </a:extLst>
                </a:gridCol>
              </a:tblGrid>
              <a:tr h="337035">
                <a:tc>
                  <a:txBody>
                    <a:bodyPr/>
                    <a:lstStyle/>
                    <a:p>
                      <a:r>
                        <a:rPr lang="en-US" sz="1600" dirty="0" smtClean="0">
                          <a:solidFill>
                            <a:schemeClr val="tx2">
                              <a:lumMod val="75000"/>
                            </a:schemeClr>
                          </a:solidFill>
                        </a:rPr>
                        <a:t>Supply</a:t>
                      </a:r>
                      <a:endParaRPr lang="en-US" sz="1600" dirty="0">
                        <a:solidFill>
                          <a:schemeClr val="tx2">
                            <a:lumMod val="75000"/>
                          </a:schemeClr>
                        </a:solidFill>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alpha val="15000"/>
                      </a:schemeClr>
                    </a:solidFill>
                  </a:tcPr>
                </a:tc>
                <a:extLst>
                  <a:ext uri="{0D108BD9-81ED-4DB2-BD59-A6C34878D82A}">
                    <a16:rowId xmlns:a16="http://schemas.microsoft.com/office/drawing/2014/main" val="3727395812"/>
                  </a:ext>
                </a:extLst>
              </a:tr>
              <a:tr h="1002514">
                <a:tc>
                  <a:txBody>
                    <a:bodyPr/>
                    <a:lstStyle/>
                    <a:p>
                      <a:pPr marL="228600" indent="-228600" algn="l" defTabSz="457200" rtl="0" eaLnBrk="1" latinLnBrk="0" hangingPunct="1">
                        <a:spcBef>
                          <a:spcPts val="300"/>
                        </a:spcBef>
                        <a:buClr>
                          <a:schemeClr val="accent6"/>
                        </a:buClr>
                        <a:buFont typeface="Wingdings 2" panose="05020102010507070707" pitchFamily="18" charset="2"/>
                        <a:buChar char=""/>
                      </a:pPr>
                      <a:r>
                        <a:rPr lang="en-US" sz="1300" kern="1200" dirty="0" smtClean="0">
                          <a:solidFill>
                            <a:schemeClr val="tx2">
                              <a:lumMod val="75000"/>
                            </a:schemeClr>
                          </a:solidFill>
                          <a:latin typeface="+mn-lt"/>
                          <a:ea typeface="+mn-ea"/>
                          <a:cs typeface="+mn-cs"/>
                        </a:rPr>
                        <a:t>Existing resources</a:t>
                      </a:r>
                      <a:r>
                        <a:rPr lang="en-US" sz="1300" kern="1200" baseline="0" dirty="0" smtClean="0">
                          <a:solidFill>
                            <a:schemeClr val="tx2">
                              <a:lumMod val="75000"/>
                            </a:schemeClr>
                          </a:solidFill>
                          <a:latin typeface="+mn-lt"/>
                          <a:ea typeface="+mn-ea"/>
                          <a:cs typeface="+mn-cs"/>
                        </a:rPr>
                        <a:t> and flexibility limitations </a:t>
                      </a:r>
                      <a:endParaRPr lang="en-US" sz="1300" kern="1200" dirty="0" smtClean="0">
                        <a:solidFill>
                          <a:schemeClr val="tx2">
                            <a:lumMod val="75000"/>
                          </a:schemeClr>
                        </a:solidFill>
                        <a:latin typeface="+mn-lt"/>
                        <a:ea typeface="+mn-ea"/>
                        <a:cs typeface="+mn-cs"/>
                      </a:endParaRPr>
                    </a:p>
                    <a:p>
                      <a:pPr marL="228600" indent="-228600" algn="l" defTabSz="457200" rtl="0" eaLnBrk="1" latinLnBrk="0" hangingPunct="1">
                        <a:spcBef>
                          <a:spcPts val="300"/>
                        </a:spcBef>
                        <a:buClr>
                          <a:schemeClr val="accent6"/>
                        </a:buClr>
                        <a:buFont typeface="Wingdings 2" panose="05020102010507070707" pitchFamily="18" charset="2"/>
                        <a:buChar char=""/>
                      </a:pPr>
                      <a:r>
                        <a:rPr lang="en-US" sz="1300" kern="1200" dirty="0" smtClean="0">
                          <a:solidFill>
                            <a:schemeClr val="tx2">
                              <a:lumMod val="75000"/>
                            </a:schemeClr>
                          </a:solidFill>
                          <a:latin typeface="+mn-lt"/>
                          <a:ea typeface="+mn-ea"/>
                          <a:cs typeface="+mn-cs"/>
                        </a:rPr>
                        <a:t>Investment, fixed,</a:t>
                      </a:r>
                      <a:r>
                        <a:rPr lang="en-US" sz="1300" kern="1200" baseline="0" dirty="0" smtClean="0">
                          <a:solidFill>
                            <a:schemeClr val="tx2">
                              <a:lumMod val="75000"/>
                            </a:schemeClr>
                          </a:solidFill>
                          <a:latin typeface="+mn-lt"/>
                          <a:ea typeface="+mn-ea"/>
                          <a:cs typeface="+mn-cs"/>
                        </a:rPr>
                        <a:t> and variable costs</a:t>
                      </a:r>
                    </a:p>
                    <a:p>
                      <a:pPr marL="228600" indent="-228600" algn="l" defTabSz="457200" rtl="0" eaLnBrk="1" latinLnBrk="0" hangingPunct="1">
                        <a:spcBef>
                          <a:spcPts val="300"/>
                        </a:spcBef>
                        <a:buClr>
                          <a:schemeClr val="accent6"/>
                        </a:buClr>
                        <a:buFont typeface="Wingdings 2" panose="05020102010507070707" pitchFamily="18" charset="2"/>
                        <a:buChar char=""/>
                      </a:pPr>
                      <a:r>
                        <a:rPr lang="en-US" sz="1300" kern="1200" baseline="0" dirty="0" smtClean="0">
                          <a:solidFill>
                            <a:schemeClr val="tx2">
                              <a:lumMod val="75000"/>
                            </a:schemeClr>
                          </a:solidFill>
                          <a:latin typeface="+mn-lt"/>
                          <a:ea typeface="+mn-ea"/>
                          <a:cs typeface="+mn-cs"/>
                        </a:rPr>
                        <a:t>New technology (DR, DER, storage, EVs)</a:t>
                      </a:r>
                    </a:p>
                    <a:p>
                      <a:pPr marL="228600" indent="-228600" algn="l" defTabSz="457200" rtl="0" eaLnBrk="1" latinLnBrk="0" hangingPunct="1">
                        <a:spcBef>
                          <a:spcPts val="300"/>
                        </a:spcBef>
                        <a:buClr>
                          <a:schemeClr val="accent6"/>
                        </a:buClr>
                        <a:buFont typeface="Wingdings 2" panose="05020102010507070707" pitchFamily="18" charset="2"/>
                        <a:buChar char=""/>
                      </a:pPr>
                      <a:r>
                        <a:rPr lang="en-US" sz="1300" kern="1200" baseline="0" dirty="0" smtClean="0">
                          <a:solidFill>
                            <a:schemeClr val="tx2">
                              <a:lumMod val="75000"/>
                            </a:schemeClr>
                          </a:solidFill>
                          <a:latin typeface="+mn-lt"/>
                          <a:ea typeface="+mn-ea"/>
                          <a:cs typeface="+mn-cs"/>
                        </a:rPr>
                        <a:t>Reliability contributions (ELCC, AS capability)</a:t>
                      </a:r>
                      <a:endParaRPr lang="en-US" sz="1300" kern="1200" dirty="0" smtClean="0">
                        <a:solidFill>
                          <a:schemeClr val="tx2">
                            <a:lumMod val="75000"/>
                          </a:schemeClr>
                        </a:solidFill>
                        <a:latin typeface="+mn-lt"/>
                        <a:ea typeface="+mn-ea"/>
                        <a:cs typeface="+mn-cs"/>
                      </a:endParaRPr>
                    </a:p>
                  </a:txBody>
                  <a:tcPr marB="91440">
                    <a:lnL w="12700" cmpd="sng">
                      <a:noFill/>
                    </a:lnL>
                    <a:lnR w="12700" cmpd="sng">
                      <a:noFill/>
                    </a:lnR>
                    <a:lnT w="12700" cap="flat" cmpd="sng" algn="ctr">
                      <a:no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6">
                        <a:alpha val="15000"/>
                      </a:schemeClr>
                    </a:solidFill>
                  </a:tcPr>
                </a:tc>
                <a:extLst>
                  <a:ext uri="{0D108BD9-81ED-4DB2-BD59-A6C34878D82A}">
                    <a16:rowId xmlns:a16="http://schemas.microsoft.com/office/drawing/2014/main" val="4256835875"/>
                  </a:ext>
                </a:extLst>
              </a:tr>
              <a:tr h="291076">
                <a:tc>
                  <a:txBody>
                    <a:bodyPr/>
                    <a:lstStyle/>
                    <a:p>
                      <a:r>
                        <a:rPr lang="en-US" sz="1600" b="1" kern="1200" dirty="0" smtClean="0">
                          <a:solidFill>
                            <a:schemeClr val="tx2">
                              <a:lumMod val="75000"/>
                            </a:schemeClr>
                          </a:solidFill>
                          <a:latin typeface="+mn-lt"/>
                          <a:ea typeface="+mn-ea"/>
                          <a:cs typeface="+mn-cs"/>
                        </a:rPr>
                        <a:t>Demand</a:t>
                      </a:r>
                      <a:endParaRPr lang="en-US" sz="1600" b="1" kern="1200" dirty="0">
                        <a:solidFill>
                          <a:schemeClr val="tx2">
                            <a:lumMod val="75000"/>
                          </a:schemeClr>
                        </a:solidFill>
                        <a:latin typeface="+mn-lt"/>
                        <a:ea typeface="+mn-ea"/>
                        <a:cs typeface="+mn-cs"/>
                      </a:endParaRPr>
                    </a:p>
                  </a:txBody>
                  <a:tcPr marB="0">
                    <a:lnL w="12700" cmpd="sng">
                      <a:noFill/>
                    </a:lnL>
                    <a:lnR w="12700" cmpd="sng">
                      <a:noFill/>
                    </a:lnR>
                    <a:lnT w="12700" cap="flat" cmpd="sng" algn="ctr">
                      <a:solidFill>
                        <a:schemeClr val="accent6">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alpha val="15000"/>
                      </a:schemeClr>
                    </a:solidFill>
                  </a:tcPr>
                </a:tc>
                <a:extLst>
                  <a:ext uri="{0D108BD9-81ED-4DB2-BD59-A6C34878D82A}">
                    <a16:rowId xmlns:a16="http://schemas.microsoft.com/office/drawing/2014/main" val="3760061038"/>
                  </a:ext>
                </a:extLst>
              </a:tr>
              <a:tr h="605132">
                <a:tc>
                  <a:txBody>
                    <a:bodyPr/>
                    <a:lstStyle/>
                    <a:p>
                      <a:pPr marL="228600" indent="-228600" algn="l" defTabSz="457200" rtl="0" eaLnBrk="1" latinLnBrk="0" hangingPunct="1">
                        <a:spcBef>
                          <a:spcPts val="300"/>
                        </a:spcBef>
                        <a:buClr>
                          <a:schemeClr val="accent6"/>
                        </a:buClr>
                        <a:buFont typeface="Wingdings 2" panose="05020102010507070707" pitchFamily="18" charset="2"/>
                        <a:buChar char=""/>
                      </a:pPr>
                      <a:r>
                        <a:rPr lang="en-US" sz="1300" kern="1200" dirty="0" smtClean="0">
                          <a:solidFill>
                            <a:schemeClr val="tx2">
                              <a:lumMod val="75000"/>
                            </a:schemeClr>
                          </a:solidFill>
                          <a:latin typeface="+mn-lt"/>
                          <a:ea typeface="+mn-ea"/>
                          <a:cs typeface="+mn-cs"/>
                        </a:rPr>
                        <a:t>Representative day hourly demand</a:t>
                      </a:r>
                    </a:p>
                    <a:p>
                      <a:pPr marL="228600" indent="-228600" algn="l" defTabSz="457200" rtl="0" eaLnBrk="1" latinLnBrk="0" hangingPunct="1">
                        <a:spcBef>
                          <a:spcPts val="300"/>
                        </a:spcBef>
                        <a:buClr>
                          <a:schemeClr val="accent6"/>
                        </a:buClr>
                        <a:buFont typeface="Wingdings 2" panose="05020102010507070707" pitchFamily="18" charset="2"/>
                        <a:buChar char=""/>
                      </a:pPr>
                      <a:r>
                        <a:rPr lang="en-US" sz="1300" kern="1200" dirty="0" smtClean="0">
                          <a:solidFill>
                            <a:schemeClr val="tx2">
                              <a:lumMod val="75000"/>
                            </a:schemeClr>
                          </a:solidFill>
                          <a:latin typeface="+mn-lt"/>
                          <a:ea typeface="+mn-ea"/>
                          <a:cs typeface="+mn-cs"/>
                        </a:rPr>
                        <a:t>Capacity, ancillary</a:t>
                      </a:r>
                      <a:r>
                        <a:rPr lang="en-US" sz="1300" kern="1200" baseline="0" dirty="0" smtClean="0">
                          <a:solidFill>
                            <a:schemeClr val="tx2">
                              <a:lumMod val="75000"/>
                            </a:schemeClr>
                          </a:solidFill>
                          <a:latin typeface="+mn-lt"/>
                          <a:ea typeface="+mn-ea"/>
                          <a:cs typeface="+mn-cs"/>
                        </a:rPr>
                        <a:t> &amp; reliability</a:t>
                      </a:r>
                      <a:r>
                        <a:rPr lang="en-US" sz="1300" kern="1200" dirty="0" smtClean="0">
                          <a:solidFill>
                            <a:schemeClr val="tx2">
                              <a:lumMod val="75000"/>
                            </a:schemeClr>
                          </a:solidFill>
                          <a:latin typeface="+mn-lt"/>
                          <a:ea typeface="+mn-ea"/>
                          <a:cs typeface="+mn-cs"/>
                        </a:rPr>
                        <a:t> needs</a:t>
                      </a:r>
                    </a:p>
                  </a:txBody>
                  <a:tcPr marB="91440">
                    <a:lnL w="12700" cmpd="sng">
                      <a:noFill/>
                    </a:lnL>
                    <a:lnR w="12700" cmpd="sng">
                      <a:noFill/>
                    </a:lnR>
                    <a:lnT w="12700" cap="flat" cmpd="sng" algn="ctr">
                      <a:no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6">
                        <a:alpha val="15000"/>
                      </a:schemeClr>
                    </a:solidFill>
                  </a:tcPr>
                </a:tc>
                <a:extLst>
                  <a:ext uri="{0D108BD9-81ED-4DB2-BD59-A6C34878D82A}">
                    <a16:rowId xmlns:a16="http://schemas.microsoft.com/office/drawing/2014/main" val="2471662499"/>
                  </a:ext>
                </a:extLst>
              </a:tr>
              <a:tr h="291076">
                <a:tc>
                  <a:txBody>
                    <a:bodyPr/>
                    <a:lstStyle/>
                    <a:p>
                      <a:r>
                        <a:rPr lang="en-US" sz="1600" b="1" kern="1200" dirty="0" smtClean="0">
                          <a:solidFill>
                            <a:schemeClr val="tx2">
                              <a:lumMod val="75000"/>
                            </a:schemeClr>
                          </a:solidFill>
                          <a:latin typeface="+mn-lt"/>
                          <a:ea typeface="+mn-ea"/>
                          <a:cs typeface="+mn-cs"/>
                        </a:rPr>
                        <a:t>Transmission</a:t>
                      </a:r>
                      <a:endParaRPr lang="en-US" sz="1600" b="1" kern="1200" dirty="0">
                        <a:solidFill>
                          <a:schemeClr val="tx2">
                            <a:lumMod val="75000"/>
                          </a:schemeClr>
                        </a:solidFill>
                        <a:latin typeface="+mn-lt"/>
                        <a:ea typeface="+mn-ea"/>
                        <a:cs typeface="+mn-cs"/>
                      </a:endParaRPr>
                    </a:p>
                  </a:txBody>
                  <a:tcPr marB="0">
                    <a:lnL w="12700" cmpd="sng">
                      <a:noFill/>
                    </a:lnL>
                    <a:lnR w="12700" cmpd="sng">
                      <a:noFill/>
                    </a:lnR>
                    <a:lnT w="12700" cap="flat" cmpd="sng" algn="ctr">
                      <a:solidFill>
                        <a:schemeClr val="accent6">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alpha val="15000"/>
                      </a:schemeClr>
                    </a:solidFill>
                  </a:tcPr>
                </a:tc>
                <a:extLst>
                  <a:ext uri="{0D108BD9-81ED-4DB2-BD59-A6C34878D82A}">
                    <a16:rowId xmlns:a16="http://schemas.microsoft.com/office/drawing/2014/main" val="121404708"/>
                  </a:ext>
                </a:extLst>
              </a:tr>
              <a:tr h="509474">
                <a:tc>
                  <a:txBody>
                    <a:bodyPr/>
                    <a:lstStyle/>
                    <a:p>
                      <a:pPr marL="228600" indent="-228600" algn="l" defTabSz="457200" rtl="0" eaLnBrk="1" latinLnBrk="0" hangingPunct="1">
                        <a:spcBef>
                          <a:spcPts val="300"/>
                        </a:spcBef>
                        <a:buClr>
                          <a:schemeClr val="accent6"/>
                        </a:buClr>
                        <a:buFont typeface="Wingdings 2" panose="05020102010507070707" pitchFamily="18" charset="2"/>
                        <a:buChar char=""/>
                      </a:pPr>
                      <a:r>
                        <a:rPr lang="en-US" sz="1300" kern="1200" dirty="0" smtClean="0">
                          <a:solidFill>
                            <a:schemeClr val="tx2">
                              <a:lumMod val="75000"/>
                            </a:schemeClr>
                          </a:solidFill>
                          <a:latin typeface="+mn-lt"/>
                          <a:ea typeface="+mn-ea"/>
                          <a:cs typeface="+mn-cs"/>
                        </a:rPr>
                        <a:t>Zonal and</a:t>
                      </a:r>
                      <a:r>
                        <a:rPr lang="en-US" sz="1300" kern="1200" baseline="0" dirty="0" smtClean="0">
                          <a:solidFill>
                            <a:schemeClr val="tx2">
                              <a:lumMod val="75000"/>
                            </a:schemeClr>
                          </a:solidFill>
                          <a:latin typeface="+mn-lt"/>
                          <a:ea typeface="+mn-ea"/>
                          <a:cs typeface="+mn-cs"/>
                        </a:rPr>
                        <a:t> intertie limits</a:t>
                      </a:r>
                    </a:p>
                    <a:p>
                      <a:pPr marL="228600" indent="-228600" algn="l" defTabSz="457200" rtl="0" eaLnBrk="1" latinLnBrk="0" hangingPunct="1">
                        <a:spcBef>
                          <a:spcPts val="300"/>
                        </a:spcBef>
                        <a:buClr>
                          <a:schemeClr val="accent6"/>
                        </a:buClr>
                        <a:buFont typeface="Wingdings 2" panose="05020102010507070707" pitchFamily="18" charset="2"/>
                        <a:buChar char=""/>
                      </a:pPr>
                      <a:r>
                        <a:rPr lang="en-US" sz="1300" kern="1200" baseline="0" dirty="0" smtClean="0">
                          <a:solidFill>
                            <a:schemeClr val="tx2">
                              <a:lumMod val="75000"/>
                            </a:schemeClr>
                          </a:solidFill>
                          <a:latin typeface="+mn-lt"/>
                          <a:ea typeface="+mn-ea"/>
                          <a:cs typeface="+mn-cs"/>
                        </a:rPr>
                        <a:t>Neighboring regions (full or simplified)</a:t>
                      </a:r>
                      <a:endParaRPr lang="en-US" sz="1300" kern="1200" dirty="0" smtClean="0">
                        <a:solidFill>
                          <a:schemeClr val="tx2">
                            <a:lumMod val="75000"/>
                          </a:schemeClr>
                        </a:solidFill>
                        <a:latin typeface="+mn-lt"/>
                        <a:ea typeface="+mn-ea"/>
                        <a:cs typeface="+mn-cs"/>
                      </a:endParaRPr>
                    </a:p>
                  </a:txBody>
                  <a:tcPr marB="91440">
                    <a:lnL w="12700" cmpd="sng">
                      <a:noFill/>
                    </a:lnL>
                    <a:lnR w="12700" cmpd="sng">
                      <a:noFill/>
                    </a:lnR>
                    <a:lnT w="12700" cap="flat" cmpd="sng" algn="ctr">
                      <a:no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6">
                        <a:alpha val="15000"/>
                      </a:schemeClr>
                    </a:solidFill>
                  </a:tcPr>
                </a:tc>
                <a:extLst>
                  <a:ext uri="{0D108BD9-81ED-4DB2-BD59-A6C34878D82A}">
                    <a16:rowId xmlns:a16="http://schemas.microsoft.com/office/drawing/2014/main" val="4142630844"/>
                  </a:ext>
                </a:extLst>
              </a:tr>
              <a:tr h="291076">
                <a:tc>
                  <a:txBody>
                    <a:bodyPr/>
                    <a:lstStyle/>
                    <a:p>
                      <a:pPr marL="0" marR="0" lvl="0" indent="0" algn="l" defTabSz="457200" rtl="0" eaLnBrk="1" fontAlgn="auto" latinLnBrk="0" hangingPunct="1">
                        <a:lnSpc>
                          <a:spcPct val="100000"/>
                        </a:lnSpc>
                        <a:spcBef>
                          <a:spcPts val="600"/>
                        </a:spcBef>
                        <a:spcAft>
                          <a:spcPts val="0"/>
                        </a:spcAft>
                        <a:buClr>
                          <a:schemeClr val="accent6"/>
                        </a:buClr>
                        <a:buSzTx/>
                        <a:buFont typeface="Wingdings 2" panose="05020102010507070707" pitchFamily="18" charset="2"/>
                        <a:buNone/>
                        <a:tabLst/>
                        <a:defRPr/>
                      </a:pPr>
                      <a:r>
                        <a:rPr lang="en-US" sz="1600" b="1" kern="1200" dirty="0" smtClean="0">
                          <a:solidFill>
                            <a:schemeClr val="tx2">
                              <a:lumMod val="75000"/>
                            </a:schemeClr>
                          </a:solidFill>
                          <a:latin typeface="+mn-lt"/>
                          <a:ea typeface="+mn-ea"/>
                          <a:cs typeface="+mn-cs"/>
                        </a:rPr>
                        <a:t>Regulations, Policies, Market Design</a:t>
                      </a:r>
                    </a:p>
                  </a:txBody>
                  <a:tcPr marB="0">
                    <a:lnL w="12700" cmpd="sng">
                      <a:noFill/>
                    </a:lnL>
                    <a:lnR w="12700" cmpd="sng">
                      <a:noFill/>
                    </a:lnR>
                    <a:lnT w="12700" cap="flat" cmpd="sng" algn="ctr">
                      <a:solidFill>
                        <a:schemeClr val="accent6">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alpha val="15000"/>
                      </a:schemeClr>
                    </a:solidFill>
                  </a:tcPr>
                </a:tc>
                <a:extLst>
                  <a:ext uri="{0D108BD9-81ED-4DB2-BD59-A6C34878D82A}">
                    <a16:rowId xmlns:a16="http://schemas.microsoft.com/office/drawing/2014/main" val="3192115374"/>
                  </a:ext>
                </a:extLst>
              </a:tr>
              <a:tr h="857908">
                <a:tc>
                  <a:txBody>
                    <a:bodyPr/>
                    <a:lstStyle/>
                    <a:p>
                      <a:pPr marL="228600" indent="-228600" algn="l" defTabSz="457200" rtl="0" eaLnBrk="1" latinLnBrk="0" hangingPunct="1">
                        <a:spcBef>
                          <a:spcPts val="300"/>
                        </a:spcBef>
                        <a:buClr>
                          <a:schemeClr val="accent6"/>
                        </a:buClr>
                        <a:buFont typeface="Wingdings 2" panose="05020102010507070707" pitchFamily="18" charset="2"/>
                        <a:buChar char=""/>
                      </a:pPr>
                      <a:r>
                        <a:rPr lang="en-US" sz="1300" kern="1200" dirty="0" smtClean="0">
                          <a:solidFill>
                            <a:schemeClr val="tx2">
                              <a:lumMod val="75000"/>
                            </a:schemeClr>
                          </a:solidFill>
                          <a:latin typeface="+mn-lt"/>
                          <a:ea typeface="+mn-ea"/>
                          <a:cs typeface="+mn-cs"/>
                        </a:rPr>
                        <a:t>Capacity market</a:t>
                      </a:r>
                    </a:p>
                    <a:p>
                      <a:pPr marL="228600" indent="-228600" algn="l" defTabSz="457200" rtl="0" eaLnBrk="1" latinLnBrk="0" hangingPunct="1">
                        <a:spcBef>
                          <a:spcPts val="300"/>
                        </a:spcBef>
                        <a:buClr>
                          <a:schemeClr val="accent6"/>
                        </a:buClr>
                        <a:buFont typeface="Wingdings 2" panose="05020102010507070707" pitchFamily="18" charset="2"/>
                        <a:buChar char=""/>
                      </a:pPr>
                      <a:r>
                        <a:rPr lang="en-US" sz="1300" kern="1200" dirty="0" smtClean="0">
                          <a:solidFill>
                            <a:schemeClr val="tx2">
                              <a:lumMod val="75000"/>
                            </a:schemeClr>
                          </a:solidFill>
                          <a:latin typeface="+mn-lt"/>
                          <a:ea typeface="+mn-ea"/>
                          <a:cs typeface="+mn-cs"/>
                        </a:rPr>
                        <a:t>Carbon policy</a:t>
                      </a:r>
                      <a:r>
                        <a:rPr lang="en-US" sz="1300" kern="1200" baseline="0" dirty="0" smtClean="0">
                          <a:solidFill>
                            <a:schemeClr val="tx2">
                              <a:lumMod val="75000"/>
                            </a:schemeClr>
                          </a:solidFill>
                          <a:latin typeface="+mn-lt"/>
                          <a:ea typeface="+mn-ea"/>
                          <a:cs typeface="+mn-cs"/>
                        </a:rPr>
                        <a:t> (cap, price, rate-based, other)</a:t>
                      </a:r>
                      <a:endParaRPr lang="en-US" sz="1300" kern="1200" dirty="0" smtClean="0">
                        <a:solidFill>
                          <a:schemeClr val="tx2">
                            <a:lumMod val="75000"/>
                          </a:schemeClr>
                        </a:solidFill>
                        <a:latin typeface="+mn-lt"/>
                        <a:ea typeface="+mn-ea"/>
                        <a:cs typeface="+mn-cs"/>
                      </a:endParaRPr>
                    </a:p>
                    <a:p>
                      <a:pPr marL="228600" indent="-228600" algn="l" defTabSz="457200" rtl="0" eaLnBrk="1" latinLnBrk="0" hangingPunct="1">
                        <a:spcBef>
                          <a:spcPts val="300"/>
                        </a:spcBef>
                        <a:buClr>
                          <a:schemeClr val="accent6"/>
                        </a:buClr>
                        <a:buFont typeface="Wingdings 2" panose="05020102010507070707" pitchFamily="18" charset="2"/>
                        <a:buChar char=""/>
                      </a:pPr>
                      <a:r>
                        <a:rPr lang="en-US" sz="1300" kern="1200" dirty="0" smtClean="0">
                          <a:solidFill>
                            <a:schemeClr val="tx2">
                              <a:lumMod val="75000"/>
                            </a:schemeClr>
                          </a:solidFill>
                          <a:latin typeface="+mn-lt"/>
                          <a:ea typeface="+mn-ea"/>
                          <a:cs typeface="+mn-cs"/>
                        </a:rPr>
                        <a:t>Energy policies, RPS, technology carve outs, clean energy market designs</a:t>
                      </a:r>
                    </a:p>
                  </a:txBody>
                  <a:tcPr marB="9144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alpha val="15000"/>
                      </a:schemeClr>
                    </a:solidFill>
                  </a:tcPr>
                </a:tc>
                <a:extLst>
                  <a:ext uri="{0D108BD9-81ED-4DB2-BD59-A6C34878D82A}">
                    <a16:rowId xmlns:a16="http://schemas.microsoft.com/office/drawing/2014/main" val="1756272765"/>
                  </a:ext>
                </a:extLst>
              </a:tr>
            </a:tbl>
          </a:graphicData>
        </a:graphic>
      </p:graphicFrame>
      <p:sp>
        <p:nvSpPr>
          <p:cNvPr id="10" name="Round Same Side Corner Rectangle 9"/>
          <p:cNvSpPr/>
          <p:nvPr/>
        </p:nvSpPr>
        <p:spPr>
          <a:xfrm>
            <a:off x="8746334" y="1530984"/>
            <a:ext cx="3291840" cy="465791"/>
          </a:xfrm>
          <a:prstGeom prst="round2SameRect">
            <a:avLst/>
          </a:prstGeom>
          <a:solidFill>
            <a:schemeClr val="accent3">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b="1" cap="all" spc="50" dirty="0" smtClean="0">
                <a:solidFill>
                  <a:schemeClr val="tx1"/>
                </a:solidFill>
              </a:rPr>
              <a:t>Outputs</a:t>
            </a:r>
            <a:endParaRPr lang="en-US" b="1" cap="all" spc="50" dirty="0">
              <a:solidFill>
                <a:schemeClr val="tx1"/>
              </a:solidFill>
            </a:endParaRPr>
          </a:p>
        </p:txBody>
      </p:sp>
      <p:graphicFrame>
        <p:nvGraphicFramePr>
          <p:cNvPr id="11" name="Table 10"/>
          <p:cNvGraphicFramePr>
            <a:graphicFrameLocks noGrp="1"/>
          </p:cNvGraphicFramePr>
          <p:nvPr>
            <p:extLst/>
          </p:nvPr>
        </p:nvGraphicFramePr>
        <p:xfrm>
          <a:off x="8754572" y="1996775"/>
          <a:ext cx="3291840" cy="4418664"/>
        </p:xfrm>
        <a:graphic>
          <a:graphicData uri="http://schemas.openxmlformats.org/drawingml/2006/table">
            <a:tbl>
              <a:tblPr firstRow="1" bandRow="1">
                <a:effectLst/>
                <a:tableStyleId>{5C22544A-7EE6-4342-B048-85BDC9FD1C3A}</a:tableStyleId>
              </a:tblPr>
              <a:tblGrid>
                <a:gridCol w="3291840">
                  <a:extLst>
                    <a:ext uri="{9D8B030D-6E8A-4147-A177-3AD203B41FA5}">
                      <a16:colId xmlns:a16="http://schemas.microsoft.com/office/drawing/2014/main" val="3775224699"/>
                    </a:ext>
                  </a:extLst>
                </a:gridCol>
              </a:tblGrid>
              <a:tr h="1288777">
                <a:tc>
                  <a:txBody>
                    <a:bodyPr/>
                    <a:lstStyle/>
                    <a:p>
                      <a:pPr algn="ctr"/>
                      <a:r>
                        <a:rPr lang="en-US" sz="1600" b="1" kern="1200" dirty="0" smtClean="0">
                          <a:solidFill>
                            <a:schemeClr val="tx2">
                              <a:lumMod val="75000"/>
                            </a:schemeClr>
                          </a:solidFill>
                          <a:latin typeface="+mn-lt"/>
                          <a:ea typeface="+mn-ea"/>
                          <a:cs typeface="+mn-cs"/>
                        </a:rPr>
                        <a:t>Annual Investments </a:t>
                      </a:r>
                      <a:br>
                        <a:rPr lang="en-US" sz="1600" b="1" kern="1200" dirty="0" smtClean="0">
                          <a:solidFill>
                            <a:schemeClr val="tx2">
                              <a:lumMod val="75000"/>
                            </a:schemeClr>
                          </a:solidFill>
                          <a:latin typeface="+mn-lt"/>
                          <a:ea typeface="+mn-ea"/>
                          <a:cs typeface="+mn-cs"/>
                        </a:rPr>
                      </a:br>
                      <a:r>
                        <a:rPr lang="en-US" sz="1600" b="1" kern="1200" dirty="0" smtClean="0">
                          <a:solidFill>
                            <a:schemeClr val="tx2">
                              <a:lumMod val="75000"/>
                            </a:schemeClr>
                          </a:solidFill>
                          <a:latin typeface="+mn-lt"/>
                          <a:ea typeface="+mn-ea"/>
                          <a:cs typeface="+mn-cs"/>
                        </a:rPr>
                        <a:t>and Retirements</a:t>
                      </a:r>
                    </a:p>
                  </a:txBody>
                  <a:tcPr marT="182880" marB="182880" anchor="ctr">
                    <a:lnL w="12700" cmpd="sng">
                      <a:noFill/>
                    </a:lnL>
                    <a:lnR w="12700" cmpd="sng">
                      <a:noFill/>
                    </a:lnR>
                    <a:lnT w="12700" cmpd="sng">
                      <a:noFill/>
                    </a:lnT>
                    <a:lnB w="12700" cap="flat" cmpd="sng" algn="ctr">
                      <a:solidFill>
                        <a:srgbClr val="76D8C1"/>
                      </a:solidFill>
                      <a:prstDash val="solid"/>
                      <a:round/>
                      <a:headEnd type="none" w="med" len="med"/>
                      <a:tailEnd type="none" w="med" len="med"/>
                    </a:lnB>
                    <a:lnTlToBr w="12700" cmpd="sng">
                      <a:noFill/>
                      <a:prstDash val="solid"/>
                    </a:lnTlToBr>
                    <a:lnBlToTr w="12700" cmpd="sng">
                      <a:noFill/>
                      <a:prstDash val="solid"/>
                    </a:lnBlToTr>
                    <a:solidFill>
                      <a:schemeClr val="accent3">
                        <a:alpha val="15000"/>
                      </a:schemeClr>
                    </a:solidFill>
                  </a:tcPr>
                </a:tc>
                <a:extLst>
                  <a:ext uri="{0D108BD9-81ED-4DB2-BD59-A6C34878D82A}">
                    <a16:rowId xmlns:a16="http://schemas.microsoft.com/office/drawing/2014/main" val="3727395812"/>
                  </a:ext>
                </a:extLst>
              </a:tr>
              <a:tr h="920555">
                <a:tc>
                  <a:txBody>
                    <a:bodyPr/>
                    <a:lstStyle/>
                    <a:p>
                      <a:pPr algn="ctr"/>
                      <a:r>
                        <a:rPr lang="en-US" sz="1600" b="1" kern="1200" dirty="0" smtClean="0">
                          <a:solidFill>
                            <a:schemeClr val="tx2">
                              <a:lumMod val="75000"/>
                            </a:schemeClr>
                          </a:solidFill>
                          <a:latin typeface="+mn-lt"/>
                          <a:ea typeface="+mn-ea"/>
                          <a:cs typeface="+mn-cs"/>
                        </a:rPr>
                        <a:t>Hourly Operations</a:t>
                      </a:r>
                      <a:endParaRPr lang="en-US" sz="1600" b="1" kern="1200" dirty="0">
                        <a:solidFill>
                          <a:schemeClr val="tx2">
                            <a:lumMod val="75000"/>
                          </a:schemeClr>
                        </a:solidFill>
                        <a:latin typeface="+mn-lt"/>
                        <a:ea typeface="+mn-ea"/>
                        <a:cs typeface="+mn-cs"/>
                      </a:endParaRPr>
                    </a:p>
                  </a:txBody>
                  <a:tcPr marT="182880" marB="182880" anchor="ctr">
                    <a:lnL w="12700" cmpd="sng">
                      <a:noFill/>
                    </a:lnL>
                    <a:lnR w="12700" cmpd="sng">
                      <a:noFill/>
                    </a:lnR>
                    <a:lnT w="12700" cap="flat" cmpd="sng" algn="ctr">
                      <a:solidFill>
                        <a:srgbClr val="76D8C1"/>
                      </a:solidFill>
                      <a:prstDash val="solid"/>
                      <a:round/>
                      <a:headEnd type="none" w="med" len="med"/>
                      <a:tailEnd type="none" w="med" len="med"/>
                    </a:lnT>
                    <a:lnB w="12700" cap="flat" cmpd="sng" algn="ctr">
                      <a:solidFill>
                        <a:srgbClr val="76D8C1"/>
                      </a:solidFill>
                      <a:prstDash val="solid"/>
                      <a:round/>
                      <a:headEnd type="none" w="med" len="med"/>
                      <a:tailEnd type="none" w="med" len="med"/>
                    </a:lnB>
                    <a:lnTlToBr w="12700" cmpd="sng">
                      <a:noFill/>
                      <a:prstDash val="solid"/>
                    </a:lnTlToBr>
                    <a:lnBlToTr w="12700" cmpd="sng">
                      <a:noFill/>
                      <a:prstDash val="solid"/>
                    </a:lnBlToTr>
                    <a:solidFill>
                      <a:schemeClr val="accent3">
                        <a:alpha val="15000"/>
                      </a:schemeClr>
                    </a:solidFill>
                  </a:tcPr>
                </a:tc>
                <a:extLst>
                  <a:ext uri="{0D108BD9-81ED-4DB2-BD59-A6C34878D82A}">
                    <a16:rowId xmlns:a16="http://schemas.microsoft.com/office/drawing/2014/main" val="4256835875"/>
                  </a:ext>
                </a:extLst>
              </a:tr>
              <a:tr h="920555">
                <a:tc>
                  <a:txBody>
                    <a:bodyPr/>
                    <a:lstStyle/>
                    <a:p>
                      <a:pPr algn="ctr"/>
                      <a:r>
                        <a:rPr lang="en-US" sz="1600" b="1" kern="1200" dirty="0" smtClean="0">
                          <a:solidFill>
                            <a:schemeClr val="tx2">
                              <a:lumMod val="75000"/>
                            </a:schemeClr>
                          </a:solidFill>
                          <a:latin typeface="+mn-lt"/>
                          <a:ea typeface="+mn-ea"/>
                          <a:cs typeface="+mn-cs"/>
                        </a:rPr>
                        <a:t>Supplier Revenues</a:t>
                      </a:r>
                      <a:endParaRPr lang="en-US" sz="1600" b="1" kern="1200" dirty="0">
                        <a:solidFill>
                          <a:schemeClr val="tx2">
                            <a:lumMod val="75000"/>
                          </a:schemeClr>
                        </a:solidFill>
                        <a:latin typeface="+mn-lt"/>
                        <a:ea typeface="+mn-ea"/>
                        <a:cs typeface="+mn-cs"/>
                      </a:endParaRPr>
                    </a:p>
                  </a:txBody>
                  <a:tcPr marT="182880" marB="182880" anchor="ctr">
                    <a:lnL w="12700" cmpd="sng">
                      <a:noFill/>
                    </a:lnL>
                    <a:lnR w="12700" cmpd="sng">
                      <a:noFill/>
                    </a:lnR>
                    <a:lnT w="12700" cap="flat" cmpd="sng" algn="ctr">
                      <a:solidFill>
                        <a:srgbClr val="76D8C1"/>
                      </a:solidFill>
                      <a:prstDash val="solid"/>
                      <a:round/>
                      <a:headEnd type="none" w="med" len="med"/>
                      <a:tailEnd type="none" w="med" len="med"/>
                    </a:lnT>
                    <a:lnB w="12700" cap="flat" cmpd="sng" algn="ctr">
                      <a:solidFill>
                        <a:srgbClr val="76D8C1"/>
                      </a:solidFill>
                      <a:prstDash val="solid"/>
                      <a:round/>
                      <a:headEnd type="none" w="med" len="med"/>
                      <a:tailEnd type="none" w="med" len="med"/>
                    </a:lnB>
                    <a:lnTlToBr w="12700" cmpd="sng">
                      <a:noFill/>
                      <a:prstDash val="solid"/>
                    </a:lnTlToBr>
                    <a:lnBlToTr w="12700" cmpd="sng">
                      <a:noFill/>
                      <a:prstDash val="solid"/>
                    </a:lnBlToTr>
                    <a:solidFill>
                      <a:schemeClr val="accent3">
                        <a:alpha val="15000"/>
                      </a:schemeClr>
                    </a:solidFill>
                  </a:tcPr>
                </a:tc>
                <a:extLst>
                  <a:ext uri="{0D108BD9-81ED-4DB2-BD59-A6C34878D82A}">
                    <a16:rowId xmlns:a16="http://schemas.microsoft.com/office/drawing/2014/main" val="2471662499"/>
                  </a:ext>
                </a:extLst>
              </a:tr>
              <a:tr h="1288777">
                <a:tc>
                  <a:txBody>
                    <a:bodyPr/>
                    <a:lstStyle/>
                    <a:p>
                      <a:pPr algn="ctr"/>
                      <a:r>
                        <a:rPr lang="en-US" sz="1600" b="1" kern="1200" dirty="0" smtClean="0">
                          <a:solidFill>
                            <a:schemeClr val="tx2">
                              <a:lumMod val="75000"/>
                            </a:schemeClr>
                          </a:solidFill>
                          <a:latin typeface="+mn-lt"/>
                          <a:ea typeface="+mn-ea"/>
                          <a:cs typeface="+mn-cs"/>
                        </a:rPr>
                        <a:t>Emissions and Clean </a:t>
                      </a:r>
                      <a:br>
                        <a:rPr lang="en-US" sz="1600" b="1" kern="1200" dirty="0" smtClean="0">
                          <a:solidFill>
                            <a:schemeClr val="tx2">
                              <a:lumMod val="75000"/>
                            </a:schemeClr>
                          </a:solidFill>
                          <a:latin typeface="+mn-lt"/>
                          <a:ea typeface="+mn-ea"/>
                          <a:cs typeface="+mn-cs"/>
                        </a:rPr>
                      </a:br>
                      <a:r>
                        <a:rPr lang="en-US" sz="1600" b="1" kern="1200" dirty="0" smtClean="0">
                          <a:solidFill>
                            <a:schemeClr val="tx2">
                              <a:lumMod val="75000"/>
                            </a:schemeClr>
                          </a:solidFill>
                          <a:latin typeface="+mn-lt"/>
                          <a:ea typeface="+mn-ea"/>
                          <a:cs typeface="+mn-cs"/>
                        </a:rPr>
                        <a:t>Energy Additions</a:t>
                      </a:r>
                      <a:endParaRPr lang="en-US" sz="1600" b="1" kern="1200" dirty="0">
                        <a:solidFill>
                          <a:schemeClr val="tx2">
                            <a:lumMod val="75000"/>
                          </a:schemeClr>
                        </a:solidFill>
                        <a:latin typeface="+mn-lt"/>
                        <a:ea typeface="+mn-ea"/>
                        <a:cs typeface="+mn-cs"/>
                      </a:endParaRPr>
                    </a:p>
                  </a:txBody>
                  <a:tcPr marT="182880" marB="182880" anchor="ctr">
                    <a:lnL w="12700" cmpd="sng">
                      <a:noFill/>
                    </a:lnL>
                    <a:lnR w="12700" cmpd="sng">
                      <a:noFill/>
                    </a:lnR>
                    <a:lnT w="12700" cap="flat" cmpd="sng" algn="ctr">
                      <a:solidFill>
                        <a:srgbClr val="76D8C1"/>
                      </a:solidFill>
                      <a:prstDash val="solid"/>
                      <a:round/>
                      <a:headEnd type="none" w="med" len="med"/>
                      <a:tailEnd type="none" w="med" len="med"/>
                    </a:lnT>
                    <a:lnB w="12700" cap="flat" cmpd="sng" algn="ctr">
                      <a:solidFill>
                        <a:srgbClr val="76D8C1"/>
                      </a:solidFill>
                      <a:prstDash val="solid"/>
                      <a:round/>
                      <a:headEnd type="none" w="med" len="med"/>
                      <a:tailEnd type="none" w="med" len="med"/>
                    </a:lnB>
                    <a:lnTlToBr w="12700" cmpd="sng">
                      <a:noFill/>
                      <a:prstDash val="solid"/>
                    </a:lnTlToBr>
                    <a:lnBlToTr w="12700" cmpd="sng">
                      <a:noFill/>
                      <a:prstDash val="solid"/>
                    </a:lnBlToTr>
                    <a:solidFill>
                      <a:schemeClr val="accent3">
                        <a:alpha val="15000"/>
                      </a:schemeClr>
                    </a:solidFill>
                  </a:tcPr>
                </a:tc>
                <a:extLst>
                  <a:ext uri="{0D108BD9-81ED-4DB2-BD59-A6C34878D82A}">
                    <a16:rowId xmlns:a16="http://schemas.microsoft.com/office/drawing/2014/main" val="121404708"/>
                  </a:ext>
                </a:extLst>
              </a:tr>
            </a:tbl>
          </a:graphicData>
        </a:graphic>
      </p:graphicFrame>
      <p:sp>
        <p:nvSpPr>
          <p:cNvPr id="12" name="Round Same Side Corner Rectangle 11"/>
          <p:cNvSpPr/>
          <p:nvPr/>
        </p:nvSpPr>
        <p:spPr>
          <a:xfrm>
            <a:off x="3770371" y="1530984"/>
            <a:ext cx="4658292" cy="465791"/>
          </a:xfrm>
          <a:prstGeom prst="round2SameRect">
            <a:avLst/>
          </a:prstGeom>
          <a:solidFill>
            <a:schemeClr val="accent2">
              <a:lumMod val="75000"/>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b="1" spc="50" dirty="0" err="1">
                <a:solidFill>
                  <a:schemeClr val="tx1"/>
                </a:solidFill>
              </a:rPr>
              <a:t>GridSIM</a:t>
            </a:r>
            <a:r>
              <a:rPr lang="en-US" b="1" cap="all" spc="50" dirty="0">
                <a:solidFill>
                  <a:schemeClr val="tx1"/>
                </a:solidFill>
              </a:rPr>
              <a:t> </a:t>
            </a:r>
            <a:r>
              <a:rPr lang="en-US" b="1" cap="all" spc="50" dirty="0" smtClean="0">
                <a:solidFill>
                  <a:schemeClr val="tx1"/>
                </a:solidFill>
              </a:rPr>
              <a:t>Optimization </a:t>
            </a:r>
            <a:r>
              <a:rPr lang="en-US" b="1" cap="all" spc="50" dirty="0">
                <a:solidFill>
                  <a:schemeClr val="tx1"/>
                </a:solidFill>
              </a:rPr>
              <a:t>Engine</a:t>
            </a:r>
          </a:p>
        </p:txBody>
      </p:sp>
      <p:graphicFrame>
        <p:nvGraphicFramePr>
          <p:cNvPr id="13" name="Table 12"/>
          <p:cNvGraphicFramePr>
            <a:graphicFrameLocks noGrp="1"/>
          </p:cNvGraphicFramePr>
          <p:nvPr>
            <p:extLst/>
          </p:nvPr>
        </p:nvGraphicFramePr>
        <p:xfrm>
          <a:off x="3770369" y="1996775"/>
          <a:ext cx="4658293" cy="4418664"/>
        </p:xfrm>
        <a:graphic>
          <a:graphicData uri="http://schemas.openxmlformats.org/drawingml/2006/table">
            <a:tbl>
              <a:tblPr firstRow="1" bandRow="1">
                <a:effectLst/>
                <a:tableStyleId>{5C22544A-7EE6-4342-B048-85BDC9FD1C3A}</a:tableStyleId>
              </a:tblPr>
              <a:tblGrid>
                <a:gridCol w="4658293">
                  <a:extLst>
                    <a:ext uri="{9D8B030D-6E8A-4147-A177-3AD203B41FA5}">
                      <a16:colId xmlns:a16="http://schemas.microsoft.com/office/drawing/2014/main" val="3775224699"/>
                    </a:ext>
                  </a:extLst>
                </a:gridCol>
              </a:tblGrid>
              <a:tr h="328254">
                <a:tc>
                  <a:txBody>
                    <a:bodyPr/>
                    <a:lstStyle/>
                    <a:p>
                      <a:r>
                        <a:rPr lang="en-US" sz="1600" dirty="0" smtClean="0">
                          <a:solidFill>
                            <a:schemeClr val="tx2">
                              <a:lumMod val="75000"/>
                            </a:schemeClr>
                          </a:solidFill>
                        </a:rPr>
                        <a:t>Objective Function</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75000"/>
                        <a:alpha val="15000"/>
                      </a:schemeClr>
                    </a:solidFill>
                  </a:tcPr>
                </a:tc>
                <a:extLst>
                  <a:ext uri="{0D108BD9-81ED-4DB2-BD59-A6C34878D82A}">
                    <a16:rowId xmlns:a16="http://schemas.microsoft.com/office/drawing/2014/main" val="3727395812"/>
                  </a:ext>
                </a:extLst>
              </a:tr>
              <a:tr h="343175">
                <a:tc>
                  <a:txBody>
                    <a:bodyPr/>
                    <a:lstStyle/>
                    <a:p>
                      <a:pPr marL="228600" indent="-228600" algn="l" defTabSz="457200" rtl="0" eaLnBrk="1" latinLnBrk="0" hangingPunct="1">
                        <a:spcBef>
                          <a:spcPts val="300"/>
                        </a:spcBef>
                        <a:buClr>
                          <a:schemeClr val="accent2">
                            <a:lumMod val="75000"/>
                          </a:schemeClr>
                        </a:buClr>
                        <a:buFont typeface="Wingdings 2" panose="05020102010507070707" pitchFamily="18" charset="2"/>
                        <a:buChar char=""/>
                      </a:pPr>
                      <a:r>
                        <a:rPr lang="en-US" sz="1400" kern="1200" dirty="0" smtClean="0">
                          <a:solidFill>
                            <a:schemeClr val="tx2">
                              <a:lumMod val="75000"/>
                            </a:schemeClr>
                          </a:solidFill>
                          <a:latin typeface="+mn-lt"/>
                          <a:ea typeface="+mn-ea"/>
                          <a:cs typeface="+mn-cs"/>
                        </a:rPr>
                        <a:t>Minimize NPV of Investment &amp; Operational Costs</a:t>
                      </a:r>
                    </a:p>
                  </a:txBody>
                  <a:tcPr marB="91440">
                    <a:lnL w="12700" cmpd="sng">
                      <a:noFill/>
                    </a:lnL>
                    <a:lnR w="12700" cmpd="sng">
                      <a:noFill/>
                    </a:lnR>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75000"/>
                        <a:alpha val="15000"/>
                      </a:schemeClr>
                    </a:solidFill>
                  </a:tcPr>
                </a:tc>
                <a:extLst>
                  <a:ext uri="{0D108BD9-81ED-4DB2-BD59-A6C34878D82A}">
                    <a16:rowId xmlns:a16="http://schemas.microsoft.com/office/drawing/2014/main" val="4256835875"/>
                  </a:ext>
                </a:extLst>
              </a:tr>
              <a:tr h="1675464">
                <a:tc>
                  <a:txBody>
                    <a:bodyPr/>
                    <a:lstStyle/>
                    <a:p>
                      <a:endParaRPr lang="en-US" sz="1600" b="1" kern="1200" dirty="0" smtClean="0">
                        <a:solidFill>
                          <a:schemeClr val="tx2">
                            <a:lumMod val="75000"/>
                          </a:schemeClr>
                        </a:solidFill>
                        <a:latin typeface="+mn-lt"/>
                        <a:ea typeface="+mn-ea"/>
                        <a:cs typeface="+mn-cs"/>
                      </a:endParaRPr>
                    </a:p>
                  </a:txBody>
                  <a:tcPr marB="0">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tx1">
                        <a:alpha val="15000"/>
                      </a:schemeClr>
                    </a:solidFill>
                  </a:tcPr>
                </a:tc>
                <a:extLst>
                  <a:ext uri="{0D108BD9-81ED-4DB2-BD59-A6C34878D82A}">
                    <a16:rowId xmlns:a16="http://schemas.microsoft.com/office/drawing/2014/main" val="48979004"/>
                  </a:ext>
                </a:extLst>
              </a:tr>
              <a:tr h="283492">
                <a:tc>
                  <a:txBody>
                    <a:bodyPr/>
                    <a:lstStyle/>
                    <a:p>
                      <a:r>
                        <a:rPr lang="en-US" sz="1600" b="1" kern="1200" dirty="0" smtClean="0">
                          <a:solidFill>
                            <a:schemeClr val="tx2">
                              <a:lumMod val="75000"/>
                            </a:schemeClr>
                          </a:solidFill>
                          <a:latin typeface="+mn-lt"/>
                          <a:ea typeface="+mn-ea"/>
                          <a:cs typeface="+mn-cs"/>
                        </a:rPr>
                        <a:t>Constraints</a:t>
                      </a:r>
                    </a:p>
                  </a:txBody>
                  <a:tcPr marB="0">
                    <a:lnL w="12700" cmpd="sng">
                      <a:noFill/>
                    </a:lnL>
                    <a:lnR w="12700" cmpd="sng">
                      <a:noFill/>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75000"/>
                        <a:alpha val="15000"/>
                      </a:schemeClr>
                    </a:solidFill>
                  </a:tcPr>
                </a:tc>
                <a:extLst>
                  <a:ext uri="{0D108BD9-81ED-4DB2-BD59-A6C34878D82A}">
                    <a16:rowId xmlns:a16="http://schemas.microsoft.com/office/drawing/2014/main" val="3760061038"/>
                  </a:ext>
                </a:extLst>
              </a:tr>
              <a:tr h="1758735">
                <a:tc>
                  <a:txBody>
                    <a:bodyPr/>
                    <a:lstStyle/>
                    <a:p>
                      <a:pPr marL="228600" indent="-228600" algn="l" defTabSz="457200" rtl="0" eaLnBrk="1" latinLnBrk="0" hangingPunct="1">
                        <a:spcBef>
                          <a:spcPts val="300"/>
                        </a:spcBef>
                        <a:buClr>
                          <a:schemeClr val="accent2">
                            <a:lumMod val="75000"/>
                          </a:schemeClr>
                        </a:buClr>
                        <a:buFont typeface="Wingdings 2" panose="05020102010507070707" pitchFamily="18" charset="2"/>
                        <a:buChar char=""/>
                      </a:pPr>
                      <a:r>
                        <a:rPr lang="en-US" sz="1400" kern="1200" dirty="0" smtClean="0">
                          <a:solidFill>
                            <a:schemeClr val="tx2">
                              <a:lumMod val="75000"/>
                            </a:schemeClr>
                          </a:solidFill>
                          <a:latin typeface="+mn-lt"/>
                          <a:ea typeface="+mn-ea"/>
                          <a:cs typeface="+mn-cs"/>
                        </a:rPr>
                        <a:t>Market Design and Co-Optimized Operations</a:t>
                      </a:r>
                    </a:p>
                    <a:p>
                      <a:pPr marL="457200" lvl="1" indent="-228600" algn="l" defTabSz="457200" rtl="0" eaLnBrk="1" latinLnBrk="0" hangingPunct="1">
                        <a:spcBef>
                          <a:spcPts val="300"/>
                        </a:spcBef>
                        <a:buClr>
                          <a:schemeClr val="tx2"/>
                        </a:buClr>
                        <a:buSzPct val="80000"/>
                        <a:buFont typeface="Wingdings 3" panose="05040102010807070707" pitchFamily="18" charset="2"/>
                        <a:buChar char=""/>
                      </a:pPr>
                      <a:r>
                        <a:rPr lang="en-US" sz="1200" kern="1200" dirty="0" smtClean="0">
                          <a:solidFill>
                            <a:schemeClr val="tx2">
                              <a:lumMod val="75000"/>
                            </a:schemeClr>
                          </a:solidFill>
                          <a:latin typeface="+mn-lt"/>
                          <a:ea typeface="+mn-ea"/>
                          <a:cs typeface="+mn-cs"/>
                        </a:rPr>
                        <a:t>Capacity</a:t>
                      </a:r>
                    </a:p>
                    <a:p>
                      <a:pPr marL="457200" lvl="1" indent="-228600" algn="l" defTabSz="457200" rtl="0" eaLnBrk="1" latinLnBrk="0" hangingPunct="1">
                        <a:spcBef>
                          <a:spcPts val="300"/>
                        </a:spcBef>
                        <a:buClr>
                          <a:schemeClr val="tx2"/>
                        </a:buClr>
                        <a:buSzPct val="80000"/>
                        <a:buFont typeface="Wingdings 3" panose="05040102010807070707" pitchFamily="18" charset="2"/>
                        <a:buChar char=""/>
                      </a:pPr>
                      <a:r>
                        <a:rPr lang="en-US" sz="1200" kern="1200" dirty="0" smtClean="0">
                          <a:solidFill>
                            <a:schemeClr val="tx2">
                              <a:lumMod val="75000"/>
                            </a:schemeClr>
                          </a:solidFill>
                          <a:latin typeface="+mn-lt"/>
                          <a:ea typeface="+mn-ea"/>
                          <a:cs typeface="+mn-cs"/>
                        </a:rPr>
                        <a:t>Energy</a:t>
                      </a:r>
                    </a:p>
                    <a:p>
                      <a:pPr marL="457200" lvl="1" indent="-228600" algn="l" defTabSz="457200" rtl="0" eaLnBrk="1" latinLnBrk="0" hangingPunct="1">
                        <a:spcBef>
                          <a:spcPts val="300"/>
                        </a:spcBef>
                        <a:buClr>
                          <a:schemeClr val="tx2"/>
                        </a:buClr>
                        <a:buSzPct val="80000"/>
                        <a:buFont typeface="Wingdings 3" panose="05040102010807070707" pitchFamily="18" charset="2"/>
                        <a:buChar char=""/>
                      </a:pPr>
                      <a:r>
                        <a:rPr lang="en-US" sz="1200" kern="1200" dirty="0" smtClean="0">
                          <a:solidFill>
                            <a:schemeClr val="tx2">
                              <a:lumMod val="75000"/>
                            </a:schemeClr>
                          </a:solidFill>
                          <a:latin typeface="+mn-lt"/>
                          <a:ea typeface="+mn-ea"/>
                          <a:cs typeface="+mn-cs"/>
                        </a:rPr>
                        <a:t>Ancillary Services</a:t>
                      </a:r>
                    </a:p>
                    <a:p>
                      <a:pPr marL="228600" indent="-228600" algn="l" defTabSz="457200" rtl="0" eaLnBrk="1" latinLnBrk="0" hangingPunct="1">
                        <a:spcBef>
                          <a:spcPts val="300"/>
                        </a:spcBef>
                        <a:buClr>
                          <a:schemeClr val="accent2">
                            <a:lumMod val="75000"/>
                          </a:schemeClr>
                        </a:buClr>
                        <a:buFont typeface="Wingdings 2" panose="05020102010507070707" pitchFamily="18" charset="2"/>
                        <a:buChar char=""/>
                      </a:pPr>
                      <a:r>
                        <a:rPr lang="en-US" sz="1400" kern="1200" dirty="0" smtClean="0">
                          <a:solidFill>
                            <a:schemeClr val="tx2">
                              <a:lumMod val="75000"/>
                            </a:schemeClr>
                          </a:solidFill>
                          <a:latin typeface="+mn-lt"/>
                          <a:ea typeface="+mn-ea"/>
                          <a:cs typeface="+mn-cs"/>
                        </a:rPr>
                        <a:t>Regulatory &amp; Policy Constraints</a:t>
                      </a:r>
                    </a:p>
                    <a:p>
                      <a:pPr marL="228600" indent="-228600" algn="l" defTabSz="457200" rtl="0" eaLnBrk="1" latinLnBrk="0" hangingPunct="1">
                        <a:spcBef>
                          <a:spcPts val="300"/>
                        </a:spcBef>
                        <a:buClr>
                          <a:schemeClr val="accent2">
                            <a:lumMod val="75000"/>
                          </a:schemeClr>
                        </a:buClr>
                        <a:buFont typeface="Wingdings 2" panose="05020102010507070707" pitchFamily="18" charset="2"/>
                        <a:buChar char=""/>
                      </a:pPr>
                      <a:r>
                        <a:rPr lang="en-US" sz="1400" kern="1200" dirty="0" smtClean="0">
                          <a:solidFill>
                            <a:schemeClr val="tx2">
                              <a:lumMod val="75000"/>
                            </a:schemeClr>
                          </a:solidFill>
                          <a:latin typeface="+mn-lt"/>
                          <a:ea typeface="+mn-ea"/>
                          <a:cs typeface="+mn-cs"/>
                        </a:rPr>
                        <a:t>Resource Operational Constraints</a:t>
                      </a:r>
                    </a:p>
                    <a:p>
                      <a:pPr marL="228600" indent="-228600" algn="l" defTabSz="457200" rtl="0" eaLnBrk="1" latinLnBrk="0" hangingPunct="1">
                        <a:spcBef>
                          <a:spcPts val="300"/>
                        </a:spcBef>
                        <a:buClr>
                          <a:schemeClr val="accent2">
                            <a:lumMod val="75000"/>
                          </a:schemeClr>
                        </a:buClr>
                        <a:buFont typeface="Wingdings 2" panose="05020102010507070707" pitchFamily="18" charset="2"/>
                        <a:buChar char=""/>
                      </a:pPr>
                      <a:r>
                        <a:rPr lang="en-US" sz="1400" kern="1200" dirty="0" smtClean="0">
                          <a:solidFill>
                            <a:schemeClr val="tx2">
                              <a:lumMod val="75000"/>
                            </a:schemeClr>
                          </a:solidFill>
                          <a:latin typeface="+mn-lt"/>
                          <a:ea typeface="+mn-ea"/>
                          <a:cs typeface="+mn-cs"/>
                        </a:rPr>
                        <a:t>Transmission Constraints</a:t>
                      </a:r>
                    </a:p>
                  </a:txBody>
                  <a:tcPr marB="9144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75000"/>
                        <a:alpha val="15000"/>
                      </a:schemeClr>
                    </a:solidFill>
                  </a:tcPr>
                </a:tc>
                <a:extLst>
                  <a:ext uri="{0D108BD9-81ED-4DB2-BD59-A6C34878D82A}">
                    <a16:rowId xmlns:a16="http://schemas.microsoft.com/office/drawing/2014/main" val="2471662499"/>
                  </a:ext>
                </a:extLst>
              </a:tr>
            </a:tbl>
          </a:graphicData>
        </a:graphic>
      </p:graphicFrame>
      <p:grpSp>
        <p:nvGrpSpPr>
          <p:cNvPr id="14" name="Group 13"/>
          <p:cNvGrpSpPr/>
          <p:nvPr/>
        </p:nvGrpSpPr>
        <p:grpSpPr>
          <a:xfrm rot="2419681">
            <a:off x="4972198" y="2442029"/>
            <a:ext cx="2237412" cy="2345742"/>
            <a:chOff x="4166378" y="3485352"/>
            <a:chExt cx="857578" cy="950796"/>
          </a:xfrm>
          <a:solidFill>
            <a:schemeClr val="accent2"/>
          </a:solidFill>
        </p:grpSpPr>
        <p:sp>
          <p:nvSpPr>
            <p:cNvPr id="15" name="Circular Arrow 14"/>
            <p:cNvSpPr/>
            <p:nvPr/>
          </p:nvSpPr>
          <p:spPr>
            <a:xfrm>
              <a:off x="4166378" y="3485352"/>
              <a:ext cx="854581" cy="922215"/>
            </a:xfrm>
            <a:prstGeom prst="circularArrow">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 name="Circular Arrow 15"/>
            <p:cNvSpPr/>
            <p:nvPr/>
          </p:nvSpPr>
          <p:spPr>
            <a:xfrm flipH="1" flipV="1">
              <a:off x="4169375" y="3504749"/>
              <a:ext cx="854581" cy="931399"/>
            </a:xfrm>
            <a:prstGeom prst="circularArrow">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1983" y="2917388"/>
            <a:ext cx="1019742" cy="1198314"/>
          </a:xfrm>
          <a:prstGeom prst="rect">
            <a:avLst/>
          </a:prstGeom>
        </p:spPr>
      </p:pic>
      <p:sp>
        <p:nvSpPr>
          <p:cNvPr id="18" name="Round Same Side Corner Rectangle 17"/>
          <p:cNvSpPr/>
          <p:nvPr/>
        </p:nvSpPr>
        <p:spPr>
          <a:xfrm rot="10800000">
            <a:off x="138720" y="6385895"/>
            <a:ext cx="3452204" cy="98124"/>
          </a:xfrm>
          <a:prstGeom prst="round2SameRect">
            <a:avLst/>
          </a:prstGeom>
          <a:solidFill>
            <a:schemeClr val="accent6">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b="1" cap="all" spc="50" dirty="0">
              <a:solidFill>
                <a:schemeClr val="tx1"/>
              </a:solidFill>
            </a:endParaRPr>
          </a:p>
        </p:txBody>
      </p:sp>
      <p:sp>
        <p:nvSpPr>
          <p:cNvPr id="19" name="Round Same Side Corner Rectangle 18"/>
          <p:cNvSpPr/>
          <p:nvPr/>
        </p:nvSpPr>
        <p:spPr>
          <a:xfrm rot="10800000">
            <a:off x="8749052" y="6385895"/>
            <a:ext cx="3291840" cy="80808"/>
          </a:xfrm>
          <a:prstGeom prst="round2SameRect">
            <a:avLst/>
          </a:prstGeom>
          <a:solidFill>
            <a:schemeClr val="accent3">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b="1" cap="all" spc="50" dirty="0">
              <a:solidFill>
                <a:schemeClr val="tx1"/>
              </a:solidFill>
            </a:endParaRPr>
          </a:p>
        </p:txBody>
      </p:sp>
      <p:sp>
        <p:nvSpPr>
          <p:cNvPr id="20" name="Round Same Side Corner Rectangle 19"/>
          <p:cNvSpPr/>
          <p:nvPr/>
        </p:nvSpPr>
        <p:spPr>
          <a:xfrm rot="10800000">
            <a:off x="3770371" y="6385895"/>
            <a:ext cx="4658292" cy="98124"/>
          </a:xfrm>
          <a:prstGeom prst="round2SameRect">
            <a:avLst/>
          </a:prstGeom>
          <a:solidFill>
            <a:schemeClr val="accent2">
              <a:lumMod val="75000"/>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b="1" cap="all" spc="50" dirty="0">
              <a:solidFill>
                <a:schemeClr val="tx1"/>
              </a:solidFill>
            </a:endParaRPr>
          </a:p>
        </p:txBody>
      </p:sp>
      <p:sp>
        <p:nvSpPr>
          <p:cNvPr id="21" name="Chevron 20"/>
          <p:cNvSpPr/>
          <p:nvPr/>
        </p:nvSpPr>
        <p:spPr>
          <a:xfrm>
            <a:off x="3440029" y="3214816"/>
            <a:ext cx="406090" cy="1371600"/>
          </a:xfrm>
          <a:prstGeom prst="chevron">
            <a:avLst>
              <a:gd name="adj" fmla="val 64746"/>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Chevron 21"/>
          <p:cNvSpPr/>
          <p:nvPr/>
        </p:nvSpPr>
        <p:spPr>
          <a:xfrm>
            <a:off x="8428663" y="3214816"/>
            <a:ext cx="406090" cy="1371600"/>
          </a:xfrm>
          <a:prstGeom prst="chevron">
            <a:avLst>
              <a:gd name="adj" fmla="val 64746"/>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3309195"/>
      </p:ext>
    </p:extLst>
  </p:cSld>
  <p:clrMapOvr>
    <a:masterClrMapping/>
  </p:clrMapOvr>
  <p:timing>
    <p:tnLst>
      <p:par>
        <p:cTn id="1" dur="indefinite" restart="never" nodeType="tmRoot"/>
      </p:par>
    </p:tnLst>
  </p:timing>
</p:sld>
</file>

<file path=ppt/theme/theme1.xml><?xml version="1.0" encoding="utf-8"?>
<a:theme xmlns:a="http://schemas.openxmlformats.org/drawingml/2006/main" name="Interior Slides">
  <a:themeElements>
    <a:clrScheme name="Custom 6">
      <a:dk1>
        <a:srgbClr val="1B232B"/>
      </a:dk1>
      <a:lt1>
        <a:srgbClr val="FFFFFF"/>
      </a:lt1>
      <a:dk2>
        <a:srgbClr val="002B54"/>
      </a:dk2>
      <a:lt2>
        <a:srgbClr val="FFFFFF"/>
      </a:lt2>
      <a:accent1>
        <a:srgbClr val="16486D"/>
      </a:accent1>
      <a:accent2>
        <a:srgbClr val="2297AA"/>
      </a:accent2>
      <a:accent3>
        <a:srgbClr val="37BA95"/>
      </a:accent3>
      <a:accent4>
        <a:srgbClr val="F3BD48"/>
      </a:accent4>
      <a:accent5>
        <a:srgbClr val="FF6D33"/>
      </a:accent5>
      <a:accent6>
        <a:srgbClr val="CD3E71"/>
      </a:accent6>
      <a:hlink>
        <a:srgbClr val="2297AA"/>
      </a:hlink>
      <a:folHlink>
        <a:srgbClr val="CD3E7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ew-Brand-Presentation.potx" id="{1E705DF6-5128-467C-B4DF-4CC5CF4FED67}" vid="{30044D0E-7212-4944-BD9D-D5B77DD5DBF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DDF7358E6AD544FBABD5BF72BF79609" ma:contentTypeVersion="3" ma:contentTypeDescription="Create a new document." ma:contentTypeScope="" ma:versionID="ed11699a2f6d0000a90c45b3b406f722">
  <xsd:schema xmlns:xsd="http://www.w3.org/2001/XMLSchema" xmlns:xs="http://www.w3.org/2001/XMLSchema" xmlns:p="http://schemas.microsoft.com/office/2006/metadata/properties" xmlns:ns1="http://schemas.microsoft.com/sharepoint/v3" xmlns:ns2="6fa77199-34ed-4585-a419-0ab55bbca786" targetNamespace="http://schemas.microsoft.com/office/2006/metadata/properties" ma:root="true" ma:fieldsID="c32d847ca5f7332fb4faaa95d4b17b90" ns1:_="" ns2:_="">
    <xsd:import namespace="http://schemas.microsoft.com/sharepoint/v3"/>
    <xsd:import namespace="6fa77199-34ed-4585-a419-0ab55bbca786"/>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fa77199-34ed-4585-a419-0ab55bbca786"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8E6284EF-4E72-449C-B3A9-8DCFF4AA162C}">
  <ds:schemaRefs>
    <ds:schemaRef ds:uri="http://schemas.microsoft.com/sharepoint/v3/contenttype/forms"/>
  </ds:schemaRefs>
</ds:datastoreItem>
</file>

<file path=customXml/itemProps2.xml><?xml version="1.0" encoding="utf-8"?>
<ds:datastoreItem xmlns:ds="http://schemas.openxmlformats.org/officeDocument/2006/customXml" ds:itemID="{8C4D197D-72D6-41B8-8E89-98975AE9D2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fa77199-34ed-4585-a419-0ab55bbca7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8AF310D-EC1D-4694-82BA-63C23FD606C4}">
  <ds:schemaRefs>
    <ds:schemaRef ds:uri="http://purl.org/dc/elements/1.1/"/>
    <ds:schemaRef ds:uri="http://purl.org/dc/terms/"/>
    <ds:schemaRef ds:uri="http://www.w3.org/XML/1998/namespace"/>
    <ds:schemaRef ds:uri="6fa77199-34ed-4585-a419-0ab55bbca786"/>
    <ds:schemaRef ds:uri="http://schemas.openxmlformats.org/package/2006/metadata/core-properties"/>
    <ds:schemaRef ds:uri="http://schemas.microsoft.com/office/2006/documentManagement/types"/>
    <ds:schemaRef ds:uri="http://schemas.microsoft.com/office/infopath/2007/PartnerControls"/>
    <ds:schemaRef ds:uri="http://schemas.microsoft.com/sharepoint/v3"/>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New-Brand-Presentation</Template>
  <TotalTime>15366</TotalTime>
  <Words>1252</Words>
  <Application>Microsoft Office PowerPoint</Application>
  <PresentationFormat>Widescreen</PresentationFormat>
  <Paragraphs>231</Paragraphs>
  <Slides>16</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Calibri</vt:lpstr>
      <vt:lpstr>Calibri Light</vt:lpstr>
      <vt:lpstr>Century Gothic</vt:lpstr>
      <vt:lpstr>Lucida Grande</vt:lpstr>
      <vt:lpstr>Times New Roman</vt:lpstr>
      <vt:lpstr>Wingdings 2</vt:lpstr>
      <vt:lpstr>Wingdings 3</vt:lpstr>
      <vt:lpstr>Interior Slides</vt:lpstr>
      <vt:lpstr>PowerPoint Presentation</vt:lpstr>
      <vt:lpstr>The Clean Energy Transition is Happening…</vt:lpstr>
      <vt:lpstr>PowerPoint Presentation</vt:lpstr>
      <vt:lpstr>Ontario: Energy Market “Bottoms Out”, Enhancing the Importance of Proper DR, Storage, Hydro, and Scarcity Pricing</vt:lpstr>
      <vt:lpstr>Ontario: Customer Bills Illustrate the Diminishing Role of Markets to Drive Electricity Sector Efficiencies</vt:lpstr>
      <vt:lpstr>Start by Rethinking Reliability for the Grid in Transition: Are We Headed for Blackouts When the Sun Goes Down?</vt:lpstr>
      <vt:lpstr>Markets Will Increasingly Need to Re-Define (and Price) Reliability Needs</vt:lpstr>
      <vt:lpstr>PowerPoint Presentation</vt:lpstr>
      <vt:lpstr>Grid SIM: Brattle’s Cutting-Edge Tool for Analyzing Resource Mix, Policy Levers &amp; Market Design for Deep Decarbonization  </vt:lpstr>
      <vt:lpstr>Ontario: Assessing Customer Costs Across Market, Clean Energy, and Economic Scenarios in 90% Clean Energy Market</vt:lpstr>
      <vt:lpstr>New York: Transition to Zero Emissions Generation</vt:lpstr>
      <vt:lpstr>New York: Future 100% Carbon-Free Grid Will Badly Need Flexible Supply and Flexible Customers</vt:lpstr>
      <vt:lpstr>New York: Increased Customer Flexibility (Activated by Proper Market Signals) Will Be Increasingly Essential for Reliability &amp; Cost</vt:lpstr>
      <vt:lpstr>PowerPoint Presentation</vt:lpstr>
      <vt:lpstr>What Will the “Future Markets” Look Like?</vt:lpstr>
      <vt:lpstr>Contact Information </vt:lpstr>
    </vt:vector>
  </TitlesOfParts>
  <Company>The Brattle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Farias, Brenda</dc:creator>
  <cp:lastModifiedBy>Spees, Kathleen</cp:lastModifiedBy>
  <cp:revision>1203</cp:revision>
  <dcterms:created xsi:type="dcterms:W3CDTF">2020-05-26T23:01:43Z</dcterms:created>
  <dcterms:modified xsi:type="dcterms:W3CDTF">2020-10-28T12:49:38Z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0x0101005DDF7358E6AD544FBABD5BF72BF79609</vt:lpwstr>
  </property>
</Properties>
</file>